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6" r:id="rId13"/>
    <p:sldId id="267" r:id="rId14"/>
    <p:sldId id="268" r:id="rId15"/>
    <p:sldId id="272" r:id="rId16"/>
    <p:sldId id="273" r:id="rId17"/>
    <p:sldId id="274" r:id="rId18"/>
    <p:sldId id="275" r:id="rId19"/>
    <p:sldId id="277" r:id="rId20"/>
    <p:sldId id="278" r:id="rId21"/>
    <p:sldId id="279" r:id="rId22"/>
    <p:sldId id="280" r:id="rId23"/>
    <p:sldId id="269" r:id="rId24"/>
    <p:sldId id="27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744"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1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1-form" TargetMode="External"/><Relationship Id="rId3" Type="http://schemas.openxmlformats.org/officeDocument/2006/relationships/image" Target="../media/image170.png"/><Relationship Id="rId7" Type="http://schemas.openxmlformats.org/officeDocument/2006/relationships/hyperlink" Target="https://en.wikipedia.org/wiki/Pushforward_(differential)" TargetMode="External"/><Relationship Id="rId2"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hyperlink" Target="https://en.wikipedia.org/wiki/Directional_derivative" TargetMode="External"/><Relationship Id="rId4" Type="http://schemas.openxmlformats.org/officeDocument/2006/relationships/image" Target="../media/image18.png"/><Relationship Id="rId9" Type="http://schemas.openxmlformats.org/officeDocument/2006/relationships/hyperlink" Target="https://en.wikipedia.org/wiki/Vector_field"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en.wikipedia.org/wiki/Differential_for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Derivation_(algebra)" TargetMode="External"/><Relationship Id="rId2" Type="http://schemas.openxmlformats.org/officeDocument/2006/relationships/hyperlink" Target="https://en.wikipedia.org/wiki/Smoothness" TargetMode="Externa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hyperlink" Target="https://en.wikipedia.org/wiki/Exterior_algebra"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Exterior Derivatives / One-Forms</a:t>
            </a:r>
            <a:endParaRPr lang="en-US" dirty="0"/>
          </a:p>
        </p:txBody>
      </p:sp>
      <p:sp>
        <p:nvSpPr>
          <p:cNvPr id="3" name="Subtitle 2"/>
          <p:cNvSpPr>
            <a:spLocks noGrp="1"/>
          </p:cNvSpPr>
          <p:nvPr>
            <p:ph type="subTitle" idx="1"/>
          </p:nvPr>
        </p:nvSpPr>
        <p:spPr/>
        <p:txBody>
          <a:bodyPr/>
          <a:lstStyle/>
          <a:p>
            <a:r>
              <a:rPr lang="en-US" dirty="0" smtClean="0"/>
              <a:t>Howie </a:t>
            </a:r>
            <a:r>
              <a:rPr lang="en-US" dirty="0" err="1" smtClean="0"/>
              <a:t>Choset</a:t>
            </a:r>
            <a:endParaRPr lang="en-US" dirty="0"/>
          </a:p>
        </p:txBody>
      </p:sp>
    </p:spTree>
    <p:extLst>
      <p:ext uri="{BB962C8B-B14F-4D97-AF65-F5344CB8AC3E}">
        <p14:creationId xmlns:p14="http://schemas.microsoft.com/office/powerpoint/2010/main" val="1879524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Wikipedia Has A lot of Identities</a:t>
            </a:r>
            <a:endParaRPr lang="en-US" dirty="0"/>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2997"/>
          <a:stretch/>
        </p:blipFill>
        <p:spPr bwMode="auto">
          <a:xfrm>
            <a:off x="228600" y="1447800"/>
            <a:ext cx="7715250" cy="2585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020" y="4293476"/>
            <a:ext cx="690562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806" y="5135946"/>
            <a:ext cx="43815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806" y="5962650"/>
            <a:ext cx="642937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2469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with Exterior Derivative</a:t>
            </a:r>
            <a:endParaRPr lang="en-US" dirty="0"/>
          </a:p>
        </p:txBody>
      </p:sp>
      <mc:AlternateContent xmlns:mc="http://schemas.openxmlformats.org/markup-compatibility/2006">
        <mc:Choice xmlns:a14="http://schemas.microsoft.com/office/drawing/2010/main" Requires="a14">
          <p:sp>
            <p:nvSpPr>
              <p:cNvPr id="4" name="Rectangle 3"/>
              <p:cNvSpPr/>
              <p:nvPr/>
            </p:nvSpPr>
            <p:spPr>
              <a:xfrm>
                <a:off x="1752600" y="1828800"/>
                <a:ext cx="5867400" cy="830997"/>
              </a:xfrm>
              <a:prstGeom prst="rect">
                <a:avLst/>
              </a:prstGeom>
            </p:spPr>
            <p:txBody>
              <a:bodyPr wrap="square">
                <a:spAutoFit/>
              </a:bodyPr>
              <a:lstStyle/>
              <a:p>
                <a:r>
                  <a:rPr lang="en-US" sz="2400" dirty="0" smtClean="0"/>
                  <a:t>The most basic object is exterior derivative, d. For a function </a:t>
                </a:r>
                <a14:m>
                  <m:oMath xmlns:m="http://schemas.openxmlformats.org/officeDocument/2006/math">
                    <m:r>
                      <a:rPr lang="en-US" sz="2400" b="0" i="1" dirty="0" smtClean="0">
                        <a:latin typeface="Cambria Math"/>
                      </a:rPr>
                      <m:t>𝐹</m:t>
                    </m:r>
                    <m:r>
                      <a:rPr lang="en-US" sz="2400" b="0" i="1" dirty="0" smtClean="0">
                        <a:latin typeface="Cambria Math"/>
                      </a:rPr>
                      <m:t>(</m:t>
                    </m:r>
                    <m:sSub>
                      <m:sSubPr>
                        <m:ctrlPr>
                          <a:rPr lang="en-US" sz="2400" b="0" i="1" dirty="0" smtClean="0">
                            <a:latin typeface="Cambria Math"/>
                          </a:rPr>
                        </m:ctrlPr>
                      </m:sSubPr>
                      <m:e>
                        <m:r>
                          <a:rPr lang="en-US" sz="2400" b="0" i="1" dirty="0" smtClean="0">
                            <a:latin typeface="Cambria Math"/>
                          </a:rPr>
                          <m:t>𝑥</m:t>
                        </m:r>
                      </m:e>
                      <m:sub>
                        <m:r>
                          <a:rPr lang="en-US" sz="2400" b="0" i="1" dirty="0" smtClean="0">
                            <a:latin typeface="Cambria Math"/>
                          </a:rPr>
                          <m:t>1</m:t>
                        </m:r>
                      </m:sub>
                    </m:sSub>
                    <m:r>
                      <a:rPr lang="en-US" sz="2400" b="0" i="1" dirty="0" smtClean="0">
                        <a:latin typeface="Cambria Math"/>
                      </a:rPr>
                      <m:t>,…, </m:t>
                    </m:r>
                    <m:sSub>
                      <m:sSubPr>
                        <m:ctrlPr>
                          <a:rPr lang="en-US" sz="2400" b="0" i="1" dirty="0" smtClean="0">
                            <a:latin typeface="Cambria Math"/>
                          </a:rPr>
                        </m:ctrlPr>
                      </m:sSubPr>
                      <m:e>
                        <m:r>
                          <a:rPr lang="en-US" sz="2400" b="0" i="1" dirty="0" smtClean="0">
                            <a:latin typeface="Cambria Math"/>
                          </a:rPr>
                          <m:t>𝑥</m:t>
                        </m:r>
                      </m:e>
                      <m:sub>
                        <m:r>
                          <a:rPr lang="en-US" sz="2400" b="0" i="1" dirty="0" smtClean="0">
                            <a:latin typeface="Cambria Math"/>
                          </a:rPr>
                          <m:t>𝑛</m:t>
                        </m:r>
                      </m:sub>
                    </m:sSub>
                    <m:r>
                      <a:rPr lang="en-US" sz="2400" b="0" i="1" dirty="0" smtClean="0">
                        <a:latin typeface="Cambria Math"/>
                      </a:rPr>
                      <m:t>)</m:t>
                    </m:r>
                  </m:oMath>
                </a14:m>
                <a:endParaRPr lang="en-US" sz="2400" dirty="0"/>
              </a:p>
            </p:txBody>
          </p:sp>
        </mc:Choice>
        <mc:Fallback>
          <p:sp>
            <p:nvSpPr>
              <p:cNvPr id="4" name="Rectangle 3"/>
              <p:cNvSpPr>
                <a:spLocks noRot="1" noChangeAspect="1" noMove="1" noResize="1" noEditPoints="1" noAdjustHandles="1" noChangeArrowheads="1" noChangeShapeType="1" noTextEdit="1"/>
              </p:cNvSpPr>
              <p:nvPr/>
            </p:nvSpPr>
            <p:spPr>
              <a:xfrm>
                <a:off x="1752600" y="1828800"/>
                <a:ext cx="5867400" cy="830997"/>
              </a:xfrm>
              <a:prstGeom prst="rect">
                <a:avLst/>
              </a:prstGeom>
              <a:blipFill rotWithShape="1">
                <a:blip r:embed="rId2"/>
                <a:stretch>
                  <a:fillRect l="-1663" t="-5882" r="-2391" b="-16176"/>
                </a:stretch>
              </a:blipFill>
            </p:spPr>
            <p:txBody>
              <a:bodyPr/>
              <a:lstStyle/>
              <a:p>
                <a:r>
                  <a:rPr lang="en-US">
                    <a:noFill/>
                  </a:rPr>
                  <a:t> </a:t>
                </a:r>
              </a:p>
            </p:txBody>
          </p:sp>
        </mc:Fallback>
      </mc:AlternateContent>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895600"/>
            <a:ext cx="2209800" cy="111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5512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Form and Co-vector</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838200" y="1847165"/>
                <a:ext cx="274320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a:rPr>
                        <m:t>𝜔</m:t>
                      </m:r>
                      <m:r>
                        <a:rPr lang="en-US" sz="3600" b="0" i="1" smtClean="0">
                          <a:latin typeface="Cambria Math"/>
                        </a:rPr>
                        <m:t>:</m:t>
                      </m:r>
                      <m:r>
                        <a:rPr lang="en-US" sz="3600" b="0" i="1" smtClean="0">
                          <a:latin typeface="Cambria Math"/>
                        </a:rPr>
                        <m:t>𝑇𝑀</m:t>
                      </m:r>
                      <m:r>
                        <a:rPr lang="en-US" sz="3600" b="0" i="1" smtClean="0">
                          <a:latin typeface="Cambria Math"/>
                        </a:rPr>
                        <m:t>→</m:t>
                      </m:r>
                      <m:r>
                        <a:rPr lang="en-US" sz="3600" b="0" i="1" smtClean="0">
                          <a:latin typeface="Cambria Math"/>
                        </a:rPr>
                        <m:t>𝑅</m:t>
                      </m:r>
                      <m:r>
                        <a:rPr lang="en-US" sz="3600" b="0" i="1" smtClean="0">
                          <a:latin typeface="Cambria Math"/>
                        </a:rPr>
                        <m:t> </m:t>
                      </m:r>
                    </m:oMath>
                  </m:oMathPara>
                </a14:m>
                <a:endParaRPr lang="en-US" sz="3600"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1847165"/>
                <a:ext cx="2743200" cy="646331"/>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135820" y="1847165"/>
                <a:ext cx="381000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a:rPr>
                        <m:t>𝜔</m:t>
                      </m:r>
                      <m:r>
                        <a:rPr lang="en-US" sz="3600" b="0" i="1" smtClean="0">
                          <a:latin typeface="Cambria Math"/>
                        </a:rPr>
                        <m:t>(</m:t>
                      </m:r>
                      <m:r>
                        <a:rPr lang="en-US" sz="3600" b="0" i="1" smtClean="0">
                          <a:latin typeface="Cambria Math"/>
                        </a:rPr>
                        <m:t>𝑥</m:t>
                      </m:r>
                      <m:r>
                        <a:rPr lang="en-US" sz="3600" b="0" i="1" smtClean="0">
                          <a:latin typeface="Cambria Math"/>
                        </a:rPr>
                        <m:t>):</m:t>
                      </m:r>
                      <m:sSub>
                        <m:sSubPr>
                          <m:ctrlPr>
                            <a:rPr lang="en-US" sz="3600" b="0" i="1" smtClean="0">
                              <a:latin typeface="Cambria Math"/>
                            </a:rPr>
                          </m:ctrlPr>
                        </m:sSubPr>
                        <m:e>
                          <m:r>
                            <a:rPr lang="en-US" sz="3600" b="0" i="1" smtClean="0">
                              <a:latin typeface="Cambria Math"/>
                            </a:rPr>
                            <m:t>𝑇</m:t>
                          </m:r>
                        </m:e>
                        <m:sub>
                          <m:r>
                            <a:rPr lang="en-US" sz="3600" b="0" i="1" smtClean="0">
                              <a:latin typeface="Cambria Math"/>
                            </a:rPr>
                            <m:t>𝑥</m:t>
                          </m:r>
                        </m:sub>
                      </m:sSub>
                      <m:r>
                        <a:rPr lang="en-US" sz="3600" b="0" i="1" smtClean="0">
                          <a:latin typeface="Cambria Math"/>
                        </a:rPr>
                        <m:t>𝑀</m:t>
                      </m:r>
                      <m:r>
                        <a:rPr lang="en-US" sz="3600" b="0" i="1" smtClean="0">
                          <a:latin typeface="Cambria Math"/>
                        </a:rPr>
                        <m:t>→</m:t>
                      </m:r>
                      <m:r>
                        <a:rPr lang="en-US" sz="3600" b="0" i="1" smtClean="0">
                          <a:latin typeface="Cambria Math"/>
                        </a:rPr>
                        <m:t>𝑅</m:t>
                      </m:r>
                      <m:r>
                        <a:rPr lang="en-US" sz="3600" b="0" i="1" smtClean="0">
                          <a:latin typeface="Cambria Math"/>
                        </a:rPr>
                        <m:t> </m:t>
                      </m:r>
                    </m:oMath>
                  </m:oMathPara>
                </a14:m>
                <a:endParaRPr lang="en-US" sz="3600" dirty="0"/>
              </a:p>
            </p:txBody>
          </p:sp>
        </mc:Choice>
        <mc:Fallback xmlns="">
          <p:sp>
            <p:nvSpPr>
              <p:cNvPr id="7" name="TextBox 6"/>
              <p:cNvSpPr txBox="1">
                <a:spLocks noRot="1" noChangeAspect="1" noMove="1" noResize="1" noEditPoints="1" noAdjustHandles="1" noChangeArrowheads="1" noChangeShapeType="1" noTextEdit="1"/>
              </p:cNvSpPr>
              <p:nvPr/>
            </p:nvSpPr>
            <p:spPr>
              <a:xfrm>
                <a:off x="4135820" y="1847165"/>
                <a:ext cx="3810000" cy="646331"/>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117427" y="3350200"/>
                <a:ext cx="381000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a:rPr>
                          </m:ctrlPr>
                        </m:sSubPr>
                        <m:e>
                          <m:r>
                            <a:rPr lang="en-US" sz="3600" b="0" i="1" smtClean="0">
                              <a:latin typeface="Cambria Math"/>
                            </a:rPr>
                            <m:t>𝑤</m:t>
                          </m:r>
                        </m:e>
                        <m:sub>
                          <m:r>
                            <a:rPr lang="en-US" sz="3600" b="0" i="1" smtClean="0">
                              <a:latin typeface="Cambria Math"/>
                            </a:rPr>
                            <m:t>𝑥</m:t>
                          </m:r>
                        </m:sub>
                      </m:sSub>
                      <m:r>
                        <a:rPr lang="en-US" sz="3600" b="0" i="1" smtClean="0">
                          <a:latin typeface="Cambria Math"/>
                        </a:rPr>
                        <m:t> </m:t>
                      </m:r>
                      <m:r>
                        <m:rPr>
                          <m:sty m:val="p"/>
                        </m:rPr>
                        <a:rPr lang="en-US" sz="3600" b="0" i="0" smtClean="0">
                          <a:latin typeface="Cambria Math"/>
                        </a:rPr>
                        <m:t>or</m:t>
                      </m:r>
                      <m:r>
                        <a:rPr lang="en-US" sz="3600" b="0" i="1" smtClean="0">
                          <a:latin typeface="Cambria Math"/>
                        </a:rPr>
                        <m:t> </m:t>
                      </m:r>
                      <m:r>
                        <a:rPr lang="en-US" sz="3600" b="0" i="1" smtClean="0">
                          <a:latin typeface="Cambria Math"/>
                        </a:rPr>
                        <m:t>𝜔</m:t>
                      </m:r>
                      <m:d>
                        <m:dPr>
                          <m:ctrlPr>
                            <a:rPr lang="en-US" sz="3600" b="0" i="1" smtClean="0">
                              <a:latin typeface="Cambria Math"/>
                            </a:rPr>
                          </m:ctrlPr>
                        </m:dPr>
                        <m:e>
                          <m:r>
                            <a:rPr lang="en-US" sz="3600" b="0" i="1" smtClean="0">
                              <a:latin typeface="Cambria Math"/>
                            </a:rPr>
                            <m:t>𝑥</m:t>
                          </m:r>
                        </m:e>
                      </m:d>
                      <m:r>
                        <a:rPr lang="en-US" sz="3600" b="0" i="1" smtClean="0">
                          <a:latin typeface="Cambria Math"/>
                        </a:rPr>
                        <m:t>∈</m:t>
                      </m:r>
                      <m:sSubSup>
                        <m:sSubSupPr>
                          <m:ctrlPr>
                            <a:rPr lang="en-US" sz="3600" b="0" i="1" smtClean="0">
                              <a:latin typeface="Cambria Math"/>
                            </a:rPr>
                          </m:ctrlPr>
                        </m:sSubSupPr>
                        <m:e>
                          <m:r>
                            <a:rPr lang="en-US" sz="3600" b="0" i="1" smtClean="0">
                              <a:latin typeface="Cambria Math"/>
                            </a:rPr>
                            <m:t>𝑇</m:t>
                          </m:r>
                        </m:e>
                        <m:sub>
                          <m:r>
                            <a:rPr lang="en-US" sz="3600" b="0" i="1" smtClean="0">
                              <a:latin typeface="Cambria Math"/>
                            </a:rPr>
                            <m:t>𝑥</m:t>
                          </m:r>
                        </m:sub>
                        <m:sup>
                          <m:r>
                            <a:rPr lang="en-US" sz="3600" b="0" i="1" smtClean="0">
                              <a:latin typeface="Cambria Math"/>
                            </a:rPr>
                            <m:t>∗</m:t>
                          </m:r>
                        </m:sup>
                      </m:sSubSup>
                      <m:r>
                        <a:rPr lang="en-US" sz="3600" b="0" i="1" smtClean="0">
                          <a:latin typeface="Cambria Math"/>
                        </a:rPr>
                        <m:t>𝑀</m:t>
                      </m:r>
                    </m:oMath>
                  </m:oMathPara>
                </a14:m>
                <a:endParaRPr lang="en-US" sz="3600" dirty="0"/>
              </a:p>
            </p:txBody>
          </p:sp>
        </mc:Choice>
        <mc:Fallback xmlns="">
          <p:sp>
            <p:nvSpPr>
              <p:cNvPr id="8" name="TextBox 7"/>
              <p:cNvSpPr txBox="1">
                <a:spLocks noRot="1" noChangeAspect="1" noMove="1" noResize="1" noEditPoints="1" noAdjustHandles="1" noChangeArrowheads="1" noChangeShapeType="1" noTextEdit="1"/>
              </p:cNvSpPr>
              <p:nvPr/>
            </p:nvSpPr>
            <p:spPr>
              <a:xfrm>
                <a:off x="4117427" y="3350200"/>
                <a:ext cx="3810000" cy="646331"/>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317123" y="2493496"/>
                <a:ext cx="381000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a:rPr>
                          </m:ctrlPr>
                        </m:sSubPr>
                        <m:e>
                          <m:r>
                            <a:rPr lang="en-US" sz="3600" b="0" i="1" smtClean="0">
                              <a:latin typeface="Cambria Math"/>
                            </a:rPr>
                            <m:t>𝜔</m:t>
                          </m:r>
                        </m:e>
                        <m:sub>
                          <m:r>
                            <a:rPr lang="en-US" sz="3600" b="0" i="1" smtClean="0">
                              <a:latin typeface="Cambria Math"/>
                            </a:rPr>
                            <m:t>𝑥</m:t>
                          </m:r>
                        </m:sub>
                      </m:sSub>
                      <m:r>
                        <a:rPr lang="en-US" sz="3600" b="0" i="1" smtClean="0">
                          <a:latin typeface="Cambria Math"/>
                        </a:rPr>
                        <m:t>:</m:t>
                      </m:r>
                      <m:sSub>
                        <m:sSubPr>
                          <m:ctrlPr>
                            <a:rPr lang="en-US" sz="3600" b="0" i="1" smtClean="0">
                              <a:latin typeface="Cambria Math"/>
                            </a:rPr>
                          </m:ctrlPr>
                        </m:sSubPr>
                        <m:e>
                          <m:r>
                            <a:rPr lang="en-US" sz="3600" b="0" i="1" smtClean="0">
                              <a:latin typeface="Cambria Math"/>
                            </a:rPr>
                            <m:t>𝑇</m:t>
                          </m:r>
                        </m:e>
                        <m:sub>
                          <m:r>
                            <a:rPr lang="en-US" sz="3600" b="0" i="1" smtClean="0">
                              <a:latin typeface="Cambria Math"/>
                            </a:rPr>
                            <m:t>𝑥</m:t>
                          </m:r>
                        </m:sub>
                      </m:sSub>
                      <m:r>
                        <a:rPr lang="en-US" sz="3600" b="0" i="1" smtClean="0">
                          <a:latin typeface="Cambria Math"/>
                        </a:rPr>
                        <m:t>𝑀</m:t>
                      </m:r>
                      <m:r>
                        <a:rPr lang="en-US" sz="3600" b="0" i="1" smtClean="0">
                          <a:latin typeface="Cambria Math"/>
                        </a:rPr>
                        <m:t>→</m:t>
                      </m:r>
                      <m:r>
                        <a:rPr lang="en-US" sz="3600" b="0" i="1" smtClean="0">
                          <a:latin typeface="Cambria Math"/>
                        </a:rPr>
                        <m:t>𝑅</m:t>
                      </m:r>
                      <m:r>
                        <a:rPr lang="en-US" sz="3600" b="0" i="1" smtClean="0">
                          <a:latin typeface="Cambria Math"/>
                        </a:rPr>
                        <m:t> </m:t>
                      </m:r>
                    </m:oMath>
                  </m:oMathPara>
                </a14:m>
                <a:endParaRPr lang="en-US" sz="3600" dirty="0"/>
              </a:p>
            </p:txBody>
          </p:sp>
        </mc:Choice>
        <mc:Fallback xmlns="">
          <p:sp>
            <p:nvSpPr>
              <p:cNvPr id="9" name="TextBox 8"/>
              <p:cNvSpPr txBox="1">
                <a:spLocks noRot="1" noChangeAspect="1" noMove="1" noResize="1" noEditPoints="1" noAdjustHandles="1" noChangeArrowheads="1" noChangeShapeType="1" noTextEdit="1"/>
              </p:cNvSpPr>
              <p:nvPr/>
            </p:nvSpPr>
            <p:spPr>
              <a:xfrm>
                <a:off x="4317123" y="2493496"/>
                <a:ext cx="3810000" cy="646331"/>
              </a:xfrm>
              <a:prstGeom prst="rect">
                <a:avLst/>
              </a:prstGeom>
              <a:blipFill rotWithShape="1">
                <a:blip r:embed="rId5"/>
                <a:stretch>
                  <a:fillRect/>
                </a:stretch>
              </a:blipFill>
            </p:spPr>
            <p:txBody>
              <a:bodyPr/>
              <a:lstStyle/>
              <a:p>
                <a:r>
                  <a:rPr lang="en-US">
                    <a:noFill/>
                  </a:rPr>
                  <a:t> </a:t>
                </a:r>
              </a:p>
            </p:txBody>
          </p:sp>
        </mc:Fallback>
      </mc:AlternateContent>
      <p:grpSp>
        <p:nvGrpSpPr>
          <p:cNvPr id="13" name="Group 12"/>
          <p:cNvGrpSpPr/>
          <p:nvPr/>
        </p:nvGrpSpPr>
        <p:grpSpPr>
          <a:xfrm>
            <a:off x="671168" y="5381820"/>
            <a:ext cx="2598084" cy="952288"/>
            <a:chOff x="5396803" y="4919576"/>
            <a:chExt cx="2598084" cy="952288"/>
          </a:xfrm>
        </p:grpSpPr>
        <p:sp>
          <p:nvSpPr>
            <p:cNvPr id="3" name="TextBox 2"/>
            <p:cNvSpPr txBox="1"/>
            <p:nvPr/>
          </p:nvSpPr>
          <p:spPr>
            <a:xfrm>
              <a:off x="5715000" y="4919576"/>
              <a:ext cx="1961691" cy="369332"/>
            </a:xfrm>
            <a:prstGeom prst="rect">
              <a:avLst/>
            </a:prstGeom>
            <a:noFill/>
          </p:spPr>
          <p:txBody>
            <a:bodyPr wrap="none" rtlCol="0">
              <a:spAutoFit/>
            </a:bodyPr>
            <a:lstStyle/>
            <a:p>
              <a:r>
                <a:rPr lang="en-US" dirty="0" smtClean="0"/>
                <a:t>One form dual to X</a:t>
              </a:r>
              <a:endParaRPr lang="en-US" dirty="0"/>
            </a:p>
          </p:txBody>
        </p:sp>
        <mc:AlternateContent xmlns:mc="http://schemas.openxmlformats.org/markup-compatibility/2006" xmlns:a14="http://schemas.microsoft.com/office/drawing/2010/main">
          <mc:Choice Requires="a14">
            <p:sp>
              <p:nvSpPr>
                <p:cNvPr id="10" name="TextBox 9"/>
                <p:cNvSpPr txBox="1"/>
                <p:nvPr/>
              </p:nvSpPr>
              <p:spPr>
                <a:xfrm>
                  <a:off x="5396803" y="5410199"/>
                  <a:ext cx="25980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𝑤</m:t>
                            </m:r>
                          </m:e>
                          <m:sub>
                            <m:r>
                              <a:rPr lang="en-US" sz="2400" b="0" i="1" smtClean="0">
                                <a:latin typeface="Cambria Math"/>
                              </a:rPr>
                              <m:t>𝑥</m:t>
                            </m:r>
                            <m:r>
                              <a:rPr lang="en-US" sz="2400" b="0" i="1" smtClean="0">
                                <a:latin typeface="Cambria Math"/>
                              </a:rPr>
                              <m:t> </m:t>
                            </m:r>
                          </m:sub>
                        </m:sSub>
                        <m:d>
                          <m:dPr>
                            <m:ctrlPr>
                              <a:rPr lang="en-US" sz="2400" b="0" i="1" smtClean="0">
                                <a:latin typeface="Cambria Math"/>
                              </a:rPr>
                            </m:ctrlPr>
                          </m:dPr>
                          <m:e>
                            <m:r>
                              <a:rPr lang="en-US" sz="2400" b="0" i="1" smtClean="0">
                                <a:latin typeface="Cambria Math"/>
                              </a:rPr>
                              <m:t>𝑣</m:t>
                            </m:r>
                          </m:e>
                        </m:d>
                        <m:r>
                          <a:rPr lang="en-US" sz="2400" b="0" i="1" smtClean="0">
                            <a:latin typeface="Cambria Math"/>
                          </a:rPr>
                          <m:t>=</m:t>
                        </m:r>
                        <m:r>
                          <a:rPr lang="en-US" sz="2400" b="0" i="1" smtClean="0">
                            <a:latin typeface="Cambria Math"/>
                          </a:rPr>
                          <m:t>𝑋</m:t>
                        </m:r>
                        <m:d>
                          <m:dPr>
                            <m:ctrlPr>
                              <a:rPr lang="en-US" sz="2400" b="0" i="1" smtClean="0">
                                <a:latin typeface="Cambria Math"/>
                              </a:rPr>
                            </m:ctrlPr>
                          </m:dPr>
                          <m:e>
                            <m:r>
                              <a:rPr lang="en-US" sz="2400" b="0" i="1" smtClean="0">
                                <a:latin typeface="Cambria Math"/>
                              </a:rPr>
                              <m:t>𝑝</m:t>
                            </m:r>
                          </m:e>
                        </m:d>
                        <m:r>
                          <a:rPr lang="en-US" sz="2400" b="0" i="1" smtClean="0">
                            <a:latin typeface="Cambria Math"/>
                          </a:rPr>
                          <m:t> ⋅</m:t>
                        </m:r>
                        <m:r>
                          <a:rPr lang="en-US" sz="2400" b="0" i="1" smtClean="0">
                            <a:latin typeface="Cambria Math"/>
                          </a:rPr>
                          <m:t>𝑣</m:t>
                        </m:r>
                      </m:oMath>
                    </m:oMathPara>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5396803" y="5410199"/>
                  <a:ext cx="2598084" cy="461665"/>
                </a:xfrm>
                <a:prstGeom prst="rect">
                  <a:avLst/>
                </a:prstGeom>
                <a:blipFill rotWithShape="1">
                  <a:blip r:embed="rId6"/>
                  <a:stretch>
                    <a:fillRect b="-9211"/>
                  </a:stretch>
                </a:blipFill>
              </p:spPr>
              <p:txBody>
                <a:bodyPr/>
                <a:lstStyle/>
                <a:p>
                  <a:r>
                    <a:rPr lang="en-US">
                      <a:noFill/>
                    </a:rPr>
                    <a:t> </a:t>
                  </a:r>
                </a:p>
              </p:txBody>
            </p:sp>
          </mc:Fallback>
        </mc:AlternateContent>
      </p:grpSp>
      <p:sp>
        <p:nvSpPr>
          <p:cNvPr id="11" name="TextBox 10"/>
          <p:cNvSpPr txBox="1"/>
          <p:nvPr/>
        </p:nvSpPr>
        <p:spPr>
          <a:xfrm>
            <a:off x="457200" y="4191000"/>
            <a:ext cx="3026021" cy="369332"/>
          </a:xfrm>
          <a:prstGeom prst="rect">
            <a:avLst/>
          </a:prstGeom>
          <a:noFill/>
        </p:spPr>
        <p:txBody>
          <a:bodyPr wrap="none" rtlCol="0">
            <a:spAutoFit/>
          </a:bodyPr>
          <a:lstStyle/>
          <a:p>
            <a:r>
              <a:rPr lang="en-US" dirty="0" smtClean="0"/>
              <a:t>Inner product and row vectors</a:t>
            </a:r>
            <a:endParaRPr lang="en-US" dirty="0"/>
          </a:p>
        </p:txBody>
      </p:sp>
      <p:sp>
        <p:nvSpPr>
          <p:cNvPr id="12" name="Rectangle 11"/>
          <p:cNvSpPr/>
          <p:nvPr/>
        </p:nvSpPr>
        <p:spPr>
          <a:xfrm>
            <a:off x="3747198" y="5257800"/>
            <a:ext cx="5396802" cy="1200329"/>
          </a:xfrm>
          <a:prstGeom prst="rect">
            <a:avLst/>
          </a:prstGeom>
        </p:spPr>
        <p:txBody>
          <a:bodyPr wrap="square">
            <a:spAutoFit/>
          </a:bodyPr>
          <a:lstStyle/>
          <a:p>
            <a:r>
              <a:rPr lang="en-US" dirty="0"/>
              <a:t> exterior derivative of  </a:t>
            </a:r>
            <a:r>
              <a:rPr lang="en-US" i="1" dirty="0"/>
              <a:t>f</a:t>
            </a:r>
            <a:r>
              <a:rPr lang="en-US" dirty="0"/>
              <a:t>  is the </a:t>
            </a:r>
            <a:r>
              <a:rPr lang="en-US" dirty="0">
                <a:hlinkClick r:id="rId7" tooltip="Pushforward (differential)"/>
              </a:rPr>
              <a:t>differential</a:t>
            </a:r>
            <a:r>
              <a:rPr lang="en-US" dirty="0"/>
              <a:t> of  </a:t>
            </a:r>
            <a:r>
              <a:rPr lang="en-US" i="1" dirty="0"/>
              <a:t>f</a:t>
            </a:r>
            <a:r>
              <a:rPr lang="en-US" dirty="0"/>
              <a:t> . That is, </a:t>
            </a:r>
            <a:r>
              <a:rPr lang="en-US" dirty="0" err="1"/>
              <a:t>d</a:t>
            </a:r>
            <a:r>
              <a:rPr lang="en-US" i="1" dirty="0" err="1"/>
              <a:t>f</a:t>
            </a:r>
            <a:r>
              <a:rPr lang="en-US" dirty="0"/>
              <a:t>  is the unique </a:t>
            </a:r>
            <a:r>
              <a:rPr lang="en-US" dirty="0">
                <a:hlinkClick r:id="rId8" tooltip="1-form"/>
              </a:rPr>
              <a:t>1-form</a:t>
            </a:r>
            <a:r>
              <a:rPr lang="en-US" dirty="0"/>
              <a:t> such that for every smooth </a:t>
            </a:r>
            <a:r>
              <a:rPr lang="en-US" dirty="0">
                <a:hlinkClick r:id="rId9" tooltip="Vector field"/>
              </a:rPr>
              <a:t>vector field</a:t>
            </a:r>
            <a:r>
              <a:rPr lang="en-US" dirty="0"/>
              <a:t> </a:t>
            </a:r>
            <a:r>
              <a:rPr lang="en-US" i="1" dirty="0"/>
              <a:t>X</a:t>
            </a:r>
            <a:r>
              <a:rPr lang="en-US" dirty="0"/>
              <a:t>, </a:t>
            </a:r>
            <a:r>
              <a:rPr lang="en-US" dirty="0" err="1"/>
              <a:t>d</a:t>
            </a:r>
            <a:r>
              <a:rPr lang="en-US" i="1" dirty="0" err="1"/>
              <a:t>f</a:t>
            </a:r>
            <a:r>
              <a:rPr lang="en-US" dirty="0"/>
              <a:t> (</a:t>
            </a:r>
            <a:r>
              <a:rPr lang="en-US" i="1" dirty="0"/>
              <a:t>X</a:t>
            </a:r>
            <a:r>
              <a:rPr lang="en-US" dirty="0"/>
              <a:t>) = </a:t>
            </a:r>
            <a:r>
              <a:rPr lang="en-US" dirty="0" err="1"/>
              <a:t>d</a:t>
            </a:r>
            <a:r>
              <a:rPr lang="en-US" i="1" baseline="-25000" dirty="0" err="1"/>
              <a:t>X</a:t>
            </a:r>
            <a:r>
              <a:rPr lang="en-US" dirty="0"/>
              <a:t> </a:t>
            </a:r>
            <a:r>
              <a:rPr lang="en-US" i="1" dirty="0"/>
              <a:t>f</a:t>
            </a:r>
            <a:r>
              <a:rPr lang="en-US" dirty="0"/>
              <a:t> , where </a:t>
            </a:r>
            <a:r>
              <a:rPr lang="en-US" dirty="0" err="1"/>
              <a:t>d</a:t>
            </a:r>
            <a:r>
              <a:rPr lang="en-US" i="1" baseline="-25000" dirty="0" err="1"/>
              <a:t>X</a:t>
            </a:r>
            <a:r>
              <a:rPr lang="en-US" dirty="0"/>
              <a:t> </a:t>
            </a:r>
            <a:r>
              <a:rPr lang="en-US" i="1" dirty="0"/>
              <a:t>f</a:t>
            </a:r>
            <a:r>
              <a:rPr lang="en-US" dirty="0"/>
              <a:t>  is the </a:t>
            </a:r>
            <a:r>
              <a:rPr lang="en-US" dirty="0">
                <a:hlinkClick r:id="rId10" tooltip="Directional derivative"/>
              </a:rPr>
              <a:t>directional derivative</a:t>
            </a:r>
            <a:r>
              <a:rPr lang="en-US" dirty="0"/>
              <a:t> of  </a:t>
            </a:r>
            <a:r>
              <a:rPr lang="en-US" i="1" dirty="0"/>
              <a:t>f</a:t>
            </a:r>
            <a:r>
              <a:rPr lang="en-US" dirty="0"/>
              <a:t>  in the direction of </a:t>
            </a:r>
            <a:r>
              <a:rPr lang="en-US" i="1" dirty="0"/>
              <a:t>X</a:t>
            </a:r>
            <a:r>
              <a:rPr lang="en-US" dirty="0"/>
              <a:t>.</a:t>
            </a:r>
          </a:p>
        </p:txBody>
      </p:sp>
    </p:spTree>
    <p:extLst>
      <p:ext uri="{BB962C8B-B14F-4D97-AF65-F5344CB8AC3E}">
        <p14:creationId xmlns:p14="http://schemas.microsoft.com/office/powerpoint/2010/main" val="4012612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Form and exterior product</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228600" y="1847165"/>
                <a:ext cx="390722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a:rPr>
                        <m:t>𝜔</m:t>
                      </m:r>
                      <m:r>
                        <a:rPr lang="en-US" sz="3600" b="0" i="1" smtClean="0">
                          <a:latin typeface="Cambria Math"/>
                        </a:rPr>
                        <m:t>:</m:t>
                      </m:r>
                      <m:r>
                        <a:rPr lang="en-US" sz="3600" b="0" i="1" smtClean="0">
                          <a:latin typeface="Cambria Math"/>
                        </a:rPr>
                        <m:t>𝑇𝑀</m:t>
                      </m:r>
                      <m:r>
                        <a:rPr lang="en-US" sz="3600" b="0" i="1" smtClean="0">
                          <a:latin typeface="Cambria Math"/>
                        </a:rPr>
                        <m:t>×</m:t>
                      </m:r>
                      <m:r>
                        <a:rPr lang="en-US" sz="3600" b="0" i="1" smtClean="0">
                          <a:latin typeface="Cambria Math"/>
                        </a:rPr>
                        <m:t>𝑇𝑀</m:t>
                      </m:r>
                      <m:r>
                        <a:rPr lang="en-US" sz="3600" b="0" i="1" smtClean="0">
                          <a:latin typeface="Cambria Math"/>
                        </a:rPr>
                        <m:t> →</m:t>
                      </m:r>
                      <m:r>
                        <a:rPr lang="en-US" sz="3600" b="0" i="1" smtClean="0">
                          <a:latin typeface="Cambria Math"/>
                        </a:rPr>
                        <m:t>𝑅</m:t>
                      </m:r>
                      <m:r>
                        <a:rPr lang="en-US" sz="3600" b="0" i="1" smtClean="0">
                          <a:latin typeface="Cambria Math"/>
                        </a:rPr>
                        <m:t> </m:t>
                      </m:r>
                    </m:oMath>
                  </m:oMathPara>
                </a14:m>
                <a:endParaRPr lang="en-US" sz="3600" dirty="0"/>
              </a:p>
            </p:txBody>
          </p:sp>
        </mc:Choice>
        <mc:Fallback xmlns="">
          <p:sp>
            <p:nvSpPr>
              <p:cNvPr id="4" name="TextBox 3"/>
              <p:cNvSpPr txBox="1">
                <a:spLocks noRot="1" noChangeAspect="1" noMove="1" noResize="1" noEditPoints="1" noAdjustHandles="1" noChangeArrowheads="1" noChangeShapeType="1" noTextEdit="1"/>
              </p:cNvSpPr>
              <p:nvPr/>
            </p:nvSpPr>
            <p:spPr>
              <a:xfrm>
                <a:off x="228600" y="1847165"/>
                <a:ext cx="3907220" cy="646331"/>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362200" y="2877234"/>
                <a:ext cx="518160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a:rPr>
                        <m:t>𝜔</m:t>
                      </m:r>
                      <m:d>
                        <m:dPr>
                          <m:ctrlPr>
                            <a:rPr lang="en-US" sz="3600" b="0" i="1" smtClean="0">
                              <a:latin typeface="Cambria Math"/>
                            </a:rPr>
                          </m:ctrlPr>
                        </m:dPr>
                        <m:e>
                          <m:r>
                            <a:rPr lang="en-US" sz="3600" b="0" i="1" smtClean="0">
                              <a:latin typeface="Cambria Math"/>
                            </a:rPr>
                            <m:t>𝑥</m:t>
                          </m:r>
                        </m:e>
                      </m:d>
                      <m:r>
                        <a:rPr lang="en-US" sz="3600" b="0" i="1" smtClean="0">
                          <a:latin typeface="Cambria Math"/>
                        </a:rPr>
                        <m:t>:</m:t>
                      </m:r>
                      <m:sSub>
                        <m:sSubPr>
                          <m:ctrlPr>
                            <a:rPr lang="en-US" sz="3600" b="0" i="1" smtClean="0">
                              <a:latin typeface="Cambria Math"/>
                            </a:rPr>
                          </m:ctrlPr>
                        </m:sSubPr>
                        <m:e>
                          <m:r>
                            <a:rPr lang="en-US" sz="3600" b="0" i="1" smtClean="0">
                              <a:latin typeface="Cambria Math"/>
                            </a:rPr>
                            <m:t>𝑇</m:t>
                          </m:r>
                        </m:e>
                        <m:sub>
                          <m:r>
                            <a:rPr lang="en-US" sz="3600" b="0" i="1" smtClean="0">
                              <a:latin typeface="Cambria Math"/>
                            </a:rPr>
                            <m:t>𝑥</m:t>
                          </m:r>
                        </m:sub>
                      </m:sSub>
                      <m:r>
                        <a:rPr lang="en-US" sz="3600" b="0" i="1" smtClean="0">
                          <a:latin typeface="Cambria Math"/>
                        </a:rPr>
                        <m:t>𝑀</m:t>
                      </m:r>
                      <m:r>
                        <a:rPr lang="en-US" sz="3600" b="0" i="1" smtClean="0">
                          <a:latin typeface="Cambria Math"/>
                        </a:rPr>
                        <m:t>×</m:t>
                      </m:r>
                      <m:sSub>
                        <m:sSubPr>
                          <m:ctrlPr>
                            <a:rPr lang="en-US" sz="3600" i="1">
                              <a:latin typeface="Cambria Math"/>
                            </a:rPr>
                          </m:ctrlPr>
                        </m:sSubPr>
                        <m:e>
                          <m:r>
                            <a:rPr lang="en-US" sz="3600" i="1">
                              <a:latin typeface="Cambria Math"/>
                            </a:rPr>
                            <m:t>𝑇</m:t>
                          </m:r>
                        </m:e>
                        <m:sub>
                          <m:r>
                            <a:rPr lang="en-US" sz="3600" i="1">
                              <a:latin typeface="Cambria Math"/>
                            </a:rPr>
                            <m:t>𝑥</m:t>
                          </m:r>
                        </m:sub>
                      </m:sSub>
                      <m:r>
                        <a:rPr lang="en-US" sz="3600" i="1">
                          <a:latin typeface="Cambria Math"/>
                        </a:rPr>
                        <m:t>𝑀</m:t>
                      </m:r>
                      <m:r>
                        <a:rPr lang="en-US" sz="3600" i="1">
                          <a:latin typeface="Cambria Math"/>
                        </a:rPr>
                        <m:t>→</m:t>
                      </m:r>
                      <m:r>
                        <a:rPr lang="en-US" sz="3600" i="1">
                          <a:latin typeface="Cambria Math"/>
                        </a:rPr>
                        <m:t>𝑅</m:t>
                      </m:r>
                      <m:r>
                        <a:rPr lang="en-US" sz="3600" i="1">
                          <a:latin typeface="Cambria Math"/>
                        </a:rPr>
                        <m:t> </m:t>
                      </m:r>
                    </m:oMath>
                  </m:oMathPara>
                </a14:m>
                <a:endParaRPr lang="en-US" sz="3600" dirty="0"/>
              </a:p>
            </p:txBody>
          </p:sp>
        </mc:Choice>
        <mc:Fallback xmlns="">
          <p:sp>
            <p:nvSpPr>
              <p:cNvPr id="7" name="TextBox 6"/>
              <p:cNvSpPr txBox="1">
                <a:spLocks noRot="1" noChangeAspect="1" noMove="1" noResize="1" noEditPoints="1" noAdjustHandles="1" noChangeArrowheads="1" noChangeShapeType="1" noTextEdit="1"/>
              </p:cNvSpPr>
              <p:nvPr/>
            </p:nvSpPr>
            <p:spPr>
              <a:xfrm>
                <a:off x="2362200" y="2877234"/>
                <a:ext cx="5181600" cy="646331"/>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81000" y="4191000"/>
                <a:ext cx="777982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𝑤</m:t>
                          </m:r>
                        </m:e>
                        <m:sub>
                          <m:r>
                            <a:rPr lang="en-US" sz="2800" b="0" i="1" smtClean="0">
                              <a:latin typeface="Cambria Math"/>
                            </a:rPr>
                            <m:t>1</m:t>
                          </m:r>
                        </m:sub>
                      </m:sSub>
                      <m:r>
                        <a:rPr lang="en-US" sz="2800" b="0" i="1" smtClean="0">
                          <a:latin typeface="Cambria Math"/>
                          <a:ea typeface="Cambria Math"/>
                        </a:rPr>
                        <m:t>∧</m:t>
                      </m:r>
                      <m:sSub>
                        <m:sSubPr>
                          <m:ctrlPr>
                            <a:rPr lang="en-US" sz="2800" b="0" i="1" smtClean="0">
                              <a:latin typeface="Cambria Math"/>
                              <a:ea typeface="Cambria Math"/>
                            </a:rPr>
                          </m:ctrlPr>
                        </m:sSubPr>
                        <m:e>
                          <m:r>
                            <a:rPr lang="en-US" sz="2800" b="0" i="1" smtClean="0">
                              <a:latin typeface="Cambria Math"/>
                              <a:ea typeface="Cambria Math"/>
                            </a:rPr>
                            <m:t>𝑤</m:t>
                          </m:r>
                        </m:e>
                        <m:sub>
                          <m:r>
                            <a:rPr lang="en-US" sz="2800" b="0" i="1" smtClean="0">
                              <a:latin typeface="Cambria Math"/>
                              <a:ea typeface="Cambria Math"/>
                            </a:rPr>
                            <m:t>2</m:t>
                          </m:r>
                        </m:sub>
                      </m:sSub>
                      <m:d>
                        <m:dPr>
                          <m:ctrlPr>
                            <a:rPr lang="en-US" sz="2800" b="0" i="1" smtClean="0">
                              <a:latin typeface="Cambria Math"/>
                              <a:ea typeface="Cambria Math"/>
                            </a:rPr>
                          </m:ctrlPr>
                        </m:dPr>
                        <m:e>
                          <m:sSub>
                            <m:sSubPr>
                              <m:ctrlPr>
                                <a:rPr lang="en-US" sz="2800" b="0" i="1" smtClean="0">
                                  <a:latin typeface="Cambria Math"/>
                                  <a:ea typeface="Cambria Math"/>
                                </a:rPr>
                              </m:ctrlPr>
                            </m:sSubPr>
                            <m:e>
                              <m:r>
                                <a:rPr lang="en-US" sz="2800" b="0" i="1" smtClean="0">
                                  <a:latin typeface="Cambria Math"/>
                                  <a:ea typeface="Cambria Math"/>
                                </a:rPr>
                                <m:t>𝑣</m:t>
                              </m:r>
                            </m:e>
                            <m:sub>
                              <m:r>
                                <a:rPr lang="en-US" sz="2800" b="0" i="1" smtClean="0">
                                  <a:latin typeface="Cambria Math"/>
                                  <a:ea typeface="Cambria Math"/>
                                </a:rPr>
                                <m:t>1</m:t>
                              </m:r>
                            </m:sub>
                          </m:sSub>
                          <m:r>
                            <a:rPr lang="en-US" sz="2800" b="0" i="1" smtClean="0">
                              <a:latin typeface="Cambria Math"/>
                              <a:ea typeface="Cambria Math"/>
                            </a:rPr>
                            <m:t>,</m:t>
                          </m:r>
                          <m:sSub>
                            <m:sSubPr>
                              <m:ctrlPr>
                                <a:rPr lang="en-US" sz="2800" b="0" i="1" smtClean="0">
                                  <a:latin typeface="Cambria Math"/>
                                  <a:ea typeface="Cambria Math"/>
                                </a:rPr>
                              </m:ctrlPr>
                            </m:sSubPr>
                            <m:e>
                              <m:r>
                                <a:rPr lang="en-US" sz="2800" b="0" i="1" smtClean="0">
                                  <a:latin typeface="Cambria Math"/>
                                  <a:ea typeface="Cambria Math"/>
                                </a:rPr>
                                <m:t>𝑣</m:t>
                              </m:r>
                            </m:e>
                            <m:sub>
                              <m:r>
                                <a:rPr lang="en-US" sz="2800" b="0" i="1" smtClean="0">
                                  <a:latin typeface="Cambria Math"/>
                                  <a:ea typeface="Cambria Math"/>
                                </a:rPr>
                                <m:t>2</m:t>
                              </m:r>
                            </m:sub>
                          </m:sSub>
                        </m:e>
                      </m:d>
                      <m:r>
                        <a:rPr lang="en-US" sz="2800" b="0" i="1" smtClean="0">
                          <a:latin typeface="Cambria Math"/>
                          <a:ea typeface="Cambria Math"/>
                        </a:rPr>
                        <m:t>=</m:t>
                      </m:r>
                      <m:sSub>
                        <m:sSubPr>
                          <m:ctrlPr>
                            <a:rPr lang="en-US" sz="2800" b="0" i="1" smtClean="0">
                              <a:latin typeface="Cambria Math"/>
                              <a:ea typeface="Cambria Math"/>
                            </a:rPr>
                          </m:ctrlPr>
                        </m:sSubPr>
                        <m:e>
                          <m:r>
                            <a:rPr lang="en-US" sz="2800" b="0" i="1" smtClean="0">
                              <a:latin typeface="Cambria Math"/>
                              <a:ea typeface="Cambria Math"/>
                            </a:rPr>
                            <m:t>𝑤</m:t>
                          </m:r>
                        </m:e>
                        <m:sub>
                          <m:r>
                            <a:rPr lang="en-US" sz="2800" b="0" i="1" smtClean="0">
                              <a:latin typeface="Cambria Math"/>
                              <a:ea typeface="Cambria Math"/>
                            </a:rPr>
                            <m:t>1</m:t>
                          </m:r>
                        </m:sub>
                      </m:sSub>
                      <m:d>
                        <m:dPr>
                          <m:ctrlPr>
                            <a:rPr lang="en-US" sz="2800" b="0" i="1" smtClean="0">
                              <a:latin typeface="Cambria Math"/>
                              <a:ea typeface="Cambria Math"/>
                            </a:rPr>
                          </m:ctrlPr>
                        </m:dPr>
                        <m:e>
                          <m:sSub>
                            <m:sSubPr>
                              <m:ctrlPr>
                                <a:rPr lang="en-US" sz="2800" b="0" i="1" smtClean="0">
                                  <a:latin typeface="Cambria Math"/>
                                  <a:ea typeface="Cambria Math"/>
                                </a:rPr>
                              </m:ctrlPr>
                            </m:sSubPr>
                            <m:e>
                              <m:r>
                                <a:rPr lang="en-US" sz="2800" b="0" i="1" smtClean="0">
                                  <a:latin typeface="Cambria Math"/>
                                  <a:ea typeface="Cambria Math"/>
                                </a:rPr>
                                <m:t>𝑣</m:t>
                              </m:r>
                            </m:e>
                            <m:sub>
                              <m:r>
                                <a:rPr lang="en-US" sz="2800" b="0" i="1" smtClean="0">
                                  <a:latin typeface="Cambria Math"/>
                                  <a:ea typeface="Cambria Math"/>
                                </a:rPr>
                                <m:t>1</m:t>
                              </m:r>
                            </m:sub>
                          </m:sSub>
                        </m:e>
                      </m:d>
                      <m:sSub>
                        <m:sSubPr>
                          <m:ctrlPr>
                            <a:rPr lang="en-US" sz="2800" b="0" i="1" smtClean="0">
                              <a:latin typeface="Cambria Math"/>
                              <a:ea typeface="Cambria Math"/>
                            </a:rPr>
                          </m:ctrlPr>
                        </m:sSubPr>
                        <m:e>
                          <m:r>
                            <a:rPr lang="en-US" sz="2800" b="0" i="1" smtClean="0">
                              <a:latin typeface="Cambria Math"/>
                              <a:ea typeface="Cambria Math"/>
                            </a:rPr>
                            <m:t>𝑤</m:t>
                          </m:r>
                        </m:e>
                        <m:sub>
                          <m:r>
                            <a:rPr lang="en-US" sz="2800" b="0" i="1" smtClean="0">
                              <a:latin typeface="Cambria Math"/>
                              <a:ea typeface="Cambria Math"/>
                            </a:rPr>
                            <m:t>2</m:t>
                          </m:r>
                        </m:sub>
                      </m:sSub>
                      <m:d>
                        <m:dPr>
                          <m:ctrlPr>
                            <a:rPr lang="en-US" sz="2800" b="0" i="1" smtClean="0">
                              <a:latin typeface="Cambria Math"/>
                              <a:ea typeface="Cambria Math"/>
                            </a:rPr>
                          </m:ctrlPr>
                        </m:dPr>
                        <m:e>
                          <m:sSub>
                            <m:sSubPr>
                              <m:ctrlPr>
                                <a:rPr lang="en-US" sz="2800" b="0" i="1" smtClean="0">
                                  <a:latin typeface="Cambria Math"/>
                                  <a:ea typeface="Cambria Math"/>
                                </a:rPr>
                              </m:ctrlPr>
                            </m:sSubPr>
                            <m:e>
                              <m:r>
                                <a:rPr lang="en-US" sz="2800" b="0" i="1" smtClean="0">
                                  <a:latin typeface="Cambria Math"/>
                                  <a:ea typeface="Cambria Math"/>
                                </a:rPr>
                                <m:t>𝑣</m:t>
                              </m:r>
                            </m:e>
                            <m:sub>
                              <m:r>
                                <a:rPr lang="en-US" sz="2800" b="0" i="1" smtClean="0">
                                  <a:latin typeface="Cambria Math"/>
                                  <a:ea typeface="Cambria Math"/>
                                </a:rPr>
                                <m:t>2</m:t>
                              </m:r>
                            </m:sub>
                          </m:sSub>
                        </m:e>
                      </m:d>
                      <m:r>
                        <a:rPr lang="en-US" sz="2800" b="0" i="1" smtClean="0">
                          <a:latin typeface="Cambria Math"/>
                          <a:ea typeface="Cambria Math"/>
                        </a:rPr>
                        <m:t>−</m:t>
                      </m:r>
                      <m:sSub>
                        <m:sSubPr>
                          <m:ctrlPr>
                            <a:rPr lang="en-US" sz="2800" b="0" i="1" smtClean="0">
                              <a:latin typeface="Cambria Math"/>
                              <a:ea typeface="Cambria Math"/>
                            </a:rPr>
                          </m:ctrlPr>
                        </m:sSubPr>
                        <m:e>
                          <m:r>
                            <a:rPr lang="en-US" sz="2800" b="0" i="1" smtClean="0">
                              <a:latin typeface="Cambria Math"/>
                              <a:ea typeface="Cambria Math"/>
                            </a:rPr>
                            <m:t>𝑤</m:t>
                          </m:r>
                        </m:e>
                        <m:sub>
                          <m:r>
                            <a:rPr lang="en-US" sz="2800" b="0" i="1" smtClean="0">
                              <a:latin typeface="Cambria Math"/>
                              <a:ea typeface="Cambria Math"/>
                            </a:rPr>
                            <m:t>1</m:t>
                          </m:r>
                        </m:sub>
                      </m:sSub>
                      <m:d>
                        <m:dPr>
                          <m:ctrlPr>
                            <a:rPr lang="en-US" sz="2800" b="0" i="1" smtClean="0">
                              <a:latin typeface="Cambria Math"/>
                              <a:ea typeface="Cambria Math"/>
                            </a:rPr>
                          </m:ctrlPr>
                        </m:dPr>
                        <m:e>
                          <m:sSub>
                            <m:sSubPr>
                              <m:ctrlPr>
                                <a:rPr lang="en-US" sz="2800" b="0" i="1" smtClean="0">
                                  <a:latin typeface="Cambria Math"/>
                                  <a:ea typeface="Cambria Math"/>
                                </a:rPr>
                              </m:ctrlPr>
                            </m:sSubPr>
                            <m:e>
                              <m:r>
                                <a:rPr lang="en-US" sz="2800" b="0" i="1" smtClean="0">
                                  <a:latin typeface="Cambria Math"/>
                                  <a:ea typeface="Cambria Math"/>
                                </a:rPr>
                                <m:t>𝑣</m:t>
                              </m:r>
                            </m:e>
                            <m:sub>
                              <m:r>
                                <a:rPr lang="en-US" sz="2800" b="0" i="1" smtClean="0">
                                  <a:latin typeface="Cambria Math"/>
                                  <a:ea typeface="Cambria Math"/>
                                </a:rPr>
                                <m:t>2</m:t>
                              </m:r>
                            </m:sub>
                          </m:sSub>
                        </m:e>
                      </m:d>
                      <m:sSub>
                        <m:sSubPr>
                          <m:ctrlPr>
                            <a:rPr lang="en-US" sz="2800" b="0" i="1" smtClean="0">
                              <a:latin typeface="Cambria Math"/>
                              <a:ea typeface="Cambria Math"/>
                            </a:rPr>
                          </m:ctrlPr>
                        </m:sSubPr>
                        <m:e>
                          <m:r>
                            <a:rPr lang="en-US" sz="2800" b="0" i="1" smtClean="0">
                              <a:latin typeface="Cambria Math"/>
                              <a:ea typeface="Cambria Math"/>
                            </a:rPr>
                            <m:t>𝑤</m:t>
                          </m:r>
                        </m:e>
                        <m:sub>
                          <m:r>
                            <a:rPr lang="en-US" sz="2800" b="0" i="1" smtClean="0">
                              <a:latin typeface="Cambria Math"/>
                              <a:ea typeface="Cambria Math"/>
                            </a:rPr>
                            <m:t>2</m:t>
                          </m:r>
                        </m:sub>
                      </m:sSub>
                      <m:r>
                        <a:rPr lang="en-US" sz="2800" b="0" i="1" smtClean="0">
                          <a:latin typeface="Cambria Math"/>
                          <a:ea typeface="Cambria Math"/>
                        </a:rPr>
                        <m:t>(</m:t>
                      </m:r>
                      <m:sSub>
                        <m:sSubPr>
                          <m:ctrlPr>
                            <a:rPr lang="en-US" sz="2800" b="0" i="1" smtClean="0">
                              <a:latin typeface="Cambria Math"/>
                              <a:ea typeface="Cambria Math"/>
                            </a:rPr>
                          </m:ctrlPr>
                        </m:sSubPr>
                        <m:e>
                          <m:r>
                            <a:rPr lang="en-US" sz="2800" b="0" i="1" smtClean="0">
                              <a:latin typeface="Cambria Math"/>
                              <a:ea typeface="Cambria Math"/>
                            </a:rPr>
                            <m:t>𝑣</m:t>
                          </m:r>
                        </m:e>
                        <m:sub>
                          <m:r>
                            <a:rPr lang="en-US" sz="2800" b="0" i="1" smtClean="0">
                              <a:latin typeface="Cambria Math"/>
                              <a:ea typeface="Cambria Math"/>
                            </a:rPr>
                            <m:t>1</m:t>
                          </m:r>
                        </m:sub>
                      </m:sSub>
                      <m:r>
                        <a:rPr lang="en-US" sz="2800" b="0" i="1" smtClean="0">
                          <a:latin typeface="Cambria Math"/>
                          <a:ea typeface="Cambria Math"/>
                        </a:rPr>
                        <m:t>)</m:t>
                      </m:r>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381000" y="4191000"/>
                <a:ext cx="7779822" cy="523220"/>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73045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p-form </a:t>
            </a:r>
            <a:r>
              <a:rPr lang="en-US" dirty="0" smtClean="0"/>
              <a:t>and exterior derivative</a:t>
            </a:r>
            <a:endParaRPr lang="en-US" dirty="0"/>
          </a:p>
        </p:txBody>
      </p:sp>
      <p:sp>
        <p:nvSpPr>
          <p:cNvPr id="4" name="Rectangle 3"/>
          <p:cNvSpPr/>
          <p:nvPr/>
        </p:nvSpPr>
        <p:spPr>
          <a:xfrm>
            <a:off x="533400" y="4953000"/>
            <a:ext cx="8001000" cy="923330"/>
          </a:xfrm>
          <a:prstGeom prst="rect">
            <a:avLst/>
          </a:prstGeom>
        </p:spPr>
        <p:txBody>
          <a:bodyPr wrap="square">
            <a:spAutoFit/>
          </a:bodyPr>
          <a:lstStyle/>
          <a:p>
            <a:r>
              <a:rPr lang="en-US" dirty="0"/>
              <a:t>If a </a:t>
            </a:r>
            <a:r>
              <a:rPr lang="en-US" i="1" dirty="0" smtClean="0"/>
              <a:t>p</a:t>
            </a:r>
            <a:r>
              <a:rPr lang="en-US" dirty="0" smtClean="0"/>
              <a:t>-form </a:t>
            </a:r>
            <a:r>
              <a:rPr lang="en-US" dirty="0"/>
              <a:t>is thought of as measuring the flux through an infinitesimal </a:t>
            </a:r>
            <a:r>
              <a:rPr lang="en-US" i="1" dirty="0" smtClean="0"/>
              <a:t>p </a:t>
            </a:r>
            <a:r>
              <a:rPr lang="en-US" dirty="0" smtClean="0"/>
              <a:t>parallelepiped</a:t>
            </a:r>
            <a:r>
              <a:rPr lang="en-US" dirty="0"/>
              <a:t>, then its exterior derivative can be thought of as measuring the net flux through the boundary of a </a:t>
            </a:r>
            <a:r>
              <a:rPr lang="en-US" dirty="0" smtClean="0"/>
              <a:t>(</a:t>
            </a:r>
            <a:r>
              <a:rPr lang="en-US" i="1" dirty="0" smtClean="0"/>
              <a:t>p</a:t>
            </a:r>
            <a:r>
              <a:rPr lang="en-US" dirty="0"/>
              <a:t> + 1)-parallelepiped</a:t>
            </a:r>
          </a:p>
        </p:txBody>
      </p:sp>
      <p:sp>
        <p:nvSpPr>
          <p:cNvPr id="5" name="Rectangle 4"/>
          <p:cNvSpPr/>
          <p:nvPr/>
        </p:nvSpPr>
        <p:spPr>
          <a:xfrm>
            <a:off x="609600" y="4114800"/>
            <a:ext cx="7772400" cy="646331"/>
          </a:xfrm>
          <a:prstGeom prst="rect">
            <a:avLst/>
          </a:prstGeom>
        </p:spPr>
        <p:txBody>
          <a:bodyPr wrap="square">
            <a:spAutoFit/>
          </a:bodyPr>
          <a:lstStyle/>
          <a:p>
            <a:r>
              <a:rPr lang="en-US" dirty="0"/>
              <a:t>The exterior derivative of a </a:t>
            </a:r>
            <a:r>
              <a:rPr lang="en-US" dirty="0">
                <a:hlinkClick r:id="rId2" tooltip="Differential form"/>
              </a:rPr>
              <a:t>differential form</a:t>
            </a:r>
            <a:r>
              <a:rPr lang="en-US" dirty="0"/>
              <a:t> of degree </a:t>
            </a:r>
            <a:r>
              <a:rPr lang="en-US" i="1" dirty="0" smtClean="0"/>
              <a:t>p</a:t>
            </a:r>
            <a:r>
              <a:rPr lang="en-US" dirty="0"/>
              <a:t> is a differential form of degree </a:t>
            </a:r>
            <a:r>
              <a:rPr lang="en-US" i="1" dirty="0" smtClean="0"/>
              <a:t>p</a:t>
            </a:r>
            <a:r>
              <a:rPr lang="en-US" dirty="0"/>
              <a:t> + 1.</a:t>
            </a:r>
          </a:p>
        </p:txBody>
      </p:sp>
      <mc:AlternateContent xmlns:mc="http://schemas.openxmlformats.org/markup-compatibility/2006">
        <mc:Choice xmlns:a14="http://schemas.microsoft.com/office/drawing/2010/main" Requires="a14">
          <p:sp>
            <p:nvSpPr>
              <p:cNvPr id="6" name="TextBox 5"/>
              <p:cNvSpPr txBox="1"/>
              <p:nvPr/>
            </p:nvSpPr>
            <p:spPr>
              <a:xfrm>
                <a:off x="2438400" y="2286000"/>
                <a:ext cx="4347279" cy="8714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𝑤</m:t>
                          </m:r>
                        </m:e>
                        <m:sub>
                          <m:r>
                            <a:rPr lang="en-US" sz="2800" b="0" i="1" smtClean="0">
                              <a:latin typeface="Cambria Math"/>
                            </a:rPr>
                            <m:t>𝑥</m:t>
                          </m:r>
                        </m:sub>
                      </m:sSub>
                      <m:r>
                        <a:rPr lang="en-US" sz="2800" b="0" i="1" smtClean="0">
                          <a:latin typeface="Cambria Math"/>
                        </a:rPr>
                        <m:t>:</m:t>
                      </m:r>
                      <m:sSub>
                        <m:sSubPr>
                          <m:ctrlPr>
                            <a:rPr lang="en-US" sz="2800" b="0" i="1" smtClean="0">
                              <a:latin typeface="Cambria Math"/>
                            </a:rPr>
                          </m:ctrlPr>
                        </m:sSubPr>
                        <m:e>
                          <m:limUpp>
                            <m:limUppPr>
                              <m:ctrlPr>
                                <a:rPr lang="en-US" sz="2800" b="0" i="1" smtClean="0">
                                  <a:latin typeface="Cambria Math"/>
                                </a:rPr>
                              </m:ctrlPr>
                            </m:limUppPr>
                            <m:e>
                              <m:groupChr>
                                <m:groupChrPr>
                                  <m:chr m:val="⏞"/>
                                  <m:pos m:val="top"/>
                                  <m:vertJc m:val="bot"/>
                                  <m:ctrlPr>
                                    <a:rPr lang="en-US" sz="2800" b="0" i="1" smtClean="0">
                                      <a:latin typeface="Cambria Math"/>
                                    </a:rPr>
                                  </m:ctrlPr>
                                </m:groupChrPr>
                                <m:e>
                                  <m:sSub>
                                    <m:sSubPr>
                                      <m:ctrlPr>
                                        <a:rPr lang="en-US" sz="2800" b="0" i="1" smtClean="0">
                                          <a:latin typeface="Cambria Math"/>
                                        </a:rPr>
                                      </m:ctrlPr>
                                    </m:sSubPr>
                                    <m:e>
                                      <m:r>
                                        <m:rPr>
                                          <m:brk/>
                                        </m:rPr>
                                        <a:rPr lang="en-US" sz="2800" b="0" i="1" smtClean="0">
                                          <a:latin typeface="Cambria Math"/>
                                        </a:rPr>
                                        <m:t>𝑇</m:t>
                                      </m:r>
                                    </m:e>
                                    <m:sub>
                                      <m:r>
                                        <m:rPr>
                                          <m:brk/>
                                        </m:rPr>
                                        <a:rPr lang="en-US" sz="2800" b="0" i="1" smtClean="0">
                                          <a:latin typeface="Cambria Math"/>
                                        </a:rPr>
                                        <m:t>𝑥</m:t>
                                      </m:r>
                                    </m:sub>
                                  </m:sSub>
                                  <m:r>
                                    <m:rPr>
                                      <m:brk/>
                                    </m:rPr>
                                    <a:rPr lang="en-US" sz="2800" b="0" i="1" smtClean="0">
                                      <a:latin typeface="Cambria Math"/>
                                    </a:rPr>
                                    <m:t>𝑀</m:t>
                                  </m:r>
                                  <m:r>
                                    <a:rPr lang="en-US" sz="2800" b="0" i="1" smtClean="0">
                                      <a:latin typeface="Cambria Math"/>
                                    </a:rPr>
                                    <m:t>×⋯×</m:t>
                                  </m:r>
                                  <m:sSub>
                                    <m:sSubPr>
                                      <m:ctrlPr>
                                        <a:rPr lang="en-US" sz="2800" b="0" i="1" smtClean="0">
                                          <a:latin typeface="Cambria Math"/>
                                        </a:rPr>
                                      </m:ctrlPr>
                                    </m:sSubPr>
                                    <m:e>
                                      <m:r>
                                        <a:rPr lang="en-US" sz="2800" b="0" i="1" smtClean="0">
                                          <a:latin typeface="Cambria Math"/>
                                        </a:rPr>
                                        <m:t>𝑇</m:t>
                                      </m:r>
                                    </m:e>
                                    <m:sub>
                                      <m:r>
                                        <a:rPr lang="en-US" sz="2800" b="0" i="1" smtClean="0">
                                          <a:latin typeface="Cambria Math"/>
                                        </a:rPr>
                                        <m:t>𝑥</m:t>
                                      </m:r>
                                    </m:sub>
                                  </m:sSub>
                                  <m:r>
                                    <a:rPr lang="en-US" sz="2800" b="0" i="1" smtClean="0">
                                      <a:latin typeface="Cambria Math"/>
                                    </a:rPr>
                                    <m:t>𝑀</m:t>
                                  </m:r>
                                </m:e>
                              </m:groupChr>
                            </m:e>
                            <m:lim>
                              <m:r>
                                <a:rPr lang="en-US" sz="2800" b="0" i="1" smtClean="0">
                                  <a:latin typeface="Cambria Math"/>
                                </a:rPr>
                                <m:t>𝑝</m:t>
                              </m:r>
                            </m:lim>
                          </m:limUpp>
                        </m:e>
                        <m:sub/>
                      </m:sSub>
                      <m:r>
                        <a:rPr lang="en-US" sz="2800" b="0" i="1" smtClean="0">
                          <a:latin typeface="Cambria Math"/>
                        </a:rPr>
                        <m:t> →</m:t>
                      </m:r>
                      <m:r>
                        <a:rPr lang="en-US" sz="2800" b="0" i="1" smtClean="0">
                          <a:latin typeface="Cambria Math"/>
                        </a:rPr>
                        <m:t>𝑅</m:t>
                      </m:r>
                    </m:oMath>
                  </m:oMathPara>
                </a14:m>
                <a:endParaRPr lang="en-US" sz="2800" dirty="0"/>
              </a:p>
            </p:txBody>
          </p:sp>
        </mc:Choice>
        <mc:Fallback>
          <p:sp>
            <p:nvSpPr>
              <p:cNvPr id="6" name="TextBox 5"/>
              <p:cNvSpPr txBox="1">
                <a:spLocks noRot="1" noChangeAspect="1" noMove="1" noResize="1" noEditPoints="1" noAdjustHandles="1" noChangeArrowheads="1" noChangeShapeType="1" noTextEdit="1"/>
              </p:cNvSpPr>
              <p:nvPr/>
            </p:nvSpPr>
            <p:spPr>
              <a:xfrm>
                <a:off x="2438400" y="2286000"/>
                <a:ext cx="4347279" cy="871457"/>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61097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Wedge Product and Basis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676400"/>
            <a:ext cx="421341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74" y="2743200"/>
            <a:ext cx="8510427"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4" name="Rectangle 3"/>
              <p:cNvSpPr/>
              <p:nvPr/>
            </p:nvSpPr>
            <p:spPr>
              <a:xfrm>
                <a:off x="4800600" y="4271862"/>
                <a:ext cx="4118268" cy="390748"/>
              </a:xfrm>
              <a:prstGeom prst="rect">
                <a:avLst/>
              </a:prstGeom>
            </p:spPr>
            <p:txBody>
              <a:bodyPr wrap="square">
                <a:spAutoFit/>
              </a:bodyPr>
              <a:lstStyle/>
              <a:p>
                <a:r>
                  <a:rPr lang="en-US" dirty="0" smtClean="0"/>
                  <a:t>sum on </a:t>
                </a:r>
                <a14:m>
                  <m:oMath xmlns:m="http://schemas.openxmlformats.org/officeDocument/2006/math">
                    <m:sSub>
                      <m:sSubPr>
                        <m:ctrlPr>
                          <a:rPr lang="en-US" b="0" i="1" dirty="0" smtClean="0">
                            <a:latin typeface="Cambria Math"/>
                          </a:rPr>
                        </m:ctrlPr>
                      </m:sSubPr>
                      <m:e>
                        <m:r>
                          <a:rPr lang="en-US" b="0" i="1" dirty="0" smtClean="0">
                            <a:latin typeface="Cambria Math"/>
                          </a:rPr>
                          <m:t>𝑖</m:t>
                        </m:r>
                      </m:e>
                      <m:sub>
                        <m:r>
                          <a:rPr lang="en-US" b="0" i="1" dirty="0" smtClean="0">
                            <a:latin typeface="Cambria Math"/>
                          </a:rPr>
                          <m:t>1</m:t>
                        </m:r>
                      </m:sub>
                    </m:sSub>
                  </m:oMath>
                </a14:m>
                <a:r>
                  <a:rPr lang="en-US" dirty="0"/>
                  <a:t> through </a:t>
                </a:r>
                <a14:m>
                  <m:oMath xmlns:m="http://schemas.openxmlformats.org/officeDocument/2006/math">
                    <m:sSub>
                      <m:sSubPr>
                        <m:ctrlPr>
                          <a:rPr lang="en-US" b="0" i="1" dirty="0" smtClean="0">
                            <a:latin typeface="Cambria Math"/>
                          </a:rPr>
                        </m:ctrlPr>
                      </m:sSubPr>
                      <m:e>
                        <m:r>
                          <a:rPr lang="en-US" b="0" i="1" dirty="0" smtClean="0">
                            <a:latin typeface="Cambria Math"/>
                          </a:rPr>
                          <m:t>𝑖</m:t>
                        </m:r>
                      </m:e>
                      <m:sub>
                        <m:r>
                          <a:rPr lang="en-US" b="0" i="1" dirty="0" smtClean="0">
                            <a:latin typeface="Cambria Math"/>
                          </a:rPr>
                          <m:t>𝑝</m:t>
                        </m:r>
                      </m:sub>
                    </m:sSub>
                  </m:oMath>
                </a14:m>
                <a:r>
                  <a:rPr lang="en-US" dirty="0"/>
                  <a:t>, each from 1 to n</a:t>
                </a:r>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4800600" y="4271862"/>
                <a:ext cx="4118268" cy="390748"/>
              </a:xfrm>
              <a:prstGeom prst="rect">
                <a:avLst/>
              </a:prstGeom>
              <a:blipFill rotWithShape="1">
                <a:blip r:embed="rId4"/>
                <a:stretch>
                  <a:fillRect l="-1333" t="-6250" b="-203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276533" y="4793989"/>
                <a:ext cx="2576539" cy="391646"/>
              </a:xfrm>
              <a:prstGeom prst="rect">
                <a:avLst/>
              </a:prstGeom>
            </p:spPr>
            <p:txBody>
              <a:bodyPr wrap="none">
                <a:spAutoFit/>
              </a:bodyPr>
              <a:lstStyle/>
              <a:p>
                <a:r>
                  <a:rPr lang="en-US" dirty="0" smtClean="0"/>
                  <a:t>if p = 2</a:t>
                </a:r>
                <a14:m>
                  <m:oMath xmlns:m="http://schemas.openxmlformats.org/officeDocument/2006/math">
                    <m:r>
                      <a:rPr lang="en-US" b="0" i="0" dirty="0" smtClean="0">
                        <a:latin typeface="Cambria Math"/>
                      </a:rPr>
                      <m:t>, </m:t>
                    </m:r>
                    <m:r>
                      <m:rPr>
                        <m:sty m:val="p"/>
                      </m:rPr>
                      <a:rPr lang="en-US" b="0" i="0" dirty="0" smtClean="0">
                        <a:latin typeface="Cambria Math"/>
                      </a:rPr>
                      <m:t>then</m:t>
                    </m:r>
                    <m:r>
                      <a:rPr lang="en-US" b="0" i="0" dirty="0" smtClean="0">
                        <a:latin typeface="Cambria Math"/>
                      </a:rPr>
                      <m:t> </m:t>
                    </m:r>
                    <m:sSub>
                      <m:sSubPr>
                        <m:ctrlPr>
                          <a:rPr lang="en-US" b="0" i="1" dirty="0" smtClean="0">
                            <a:latin typeface="Cambria Math"/>
                          </a:rPr>
                        </m:ctrlPr>
                      </m:sSubPr>
                      <m:e>
                        <m:r>
                          <a:rPr lang="en-US" b="0" i="1" dirty="0" smtClean="0">
                            <a:latin typeface="Cambria Math"/>
                          </a:rPr>
                          <m:t>𝜔</m:t>
                        </m:r>
                      </m:e>
                      <m:sub>
                        <m:r>
                          <a:rPr lang="en-US" b="0" i="1" dirty="0" smtClean="0">
                            <a:latin typeface="Cambria Math"/>
                          </a:rPr>
                          <m:t>𝑖𝑗</m:t>
                        </m:r>
                      </m:sub>
                    </m:sSub>
                    <m:r>
                      <a:rPr lang="en-US" b="0" i="1" dirty="0" smtClean="0">
                        <a:latin typeface="Cambria Math"/>
                      </a:rPr>
                      <m:t>=−</m:t>
                    </m:r>
                    <m:sSub>
                      <m:sSubPr>
                        <m:ctrlPr>
                          <a:rPr lang="en-US" b="0" i="1" dirty="0" smtClean="0">
                            <a:latin typeface="Cambria Math"/>
                          </a:rPr>
                        </m:ctrlPr>
                      </m:sSubPr>
                      <m:e>
                        <m:r>
                          <a:rPr lang="en-US" b="0" i="1" dirty="0" smtClean="0">
                            <a:latin typeface="Cambria Math"/>
                          </a:rPr>
                          <m:t>𝜔</m:t>
                        </m:r>
                      </m:e>
                      <m:sub>
                        <m:r>
                          <a:rPr lang="en-US" b="0" i="1" dirty="0" smtClean="0">
                            <a:latin typeface="Cambria Math"/>
                          </a:rPr>
                          <m:t>𝑖𝑗</m:t>
                        </m:r>
                      </m:sub>
                    </m:sSub>
                  </m:oMath>
                </a14:m>
                <a:r>
                  <a:rPr lang="en-US" dirty="0"/>
                  <a:t>.</a:t>
                </a:r>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276533" y="4793989"/>
                <a:ext cx="2576539" cy="391646"/>
              </a:xfrm>
              <a:prstGeom prst="rect">
                <a:avLst/>
              </a:prstGeom>
              <a:blipFill rotWithShape="1">
                <a:blip r:embed="rId5"/>
                <a:stretch>
                  <a:fillRect l="-1891" t="-6154" r="-1182" b="-184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221353" y="4403241"/>
                <a:ext cx="4118268" cy="390748"/>
              </a:xfrm>
              <a:prstGeom prst="rect">
                <a:avLst/>
              </a:prstGeom>
            </p:spPr>
            <p:txBody>
              <a:bodyPr wrap="square">
                <a:spAutoFit/>
              </a:bodyPr>
              <a:lstStyle/>
              <a:p>
                <a:r>
                  <a:rPr lang="en-US" dirty="0" smtClean="0"/>
                  <a:t>Anti-symmetric on </a:t>
                </a:r>
                <a14:m>
                  <m:oMath xmlns:m="http://schemas.openxmlformats.org/officeDocument/2006/math">
                    <m:sSub>
                      <m:sSubPr>
                        <m:ctrlPr>
                          <a:rPr lang="en-US" b="0" i="1" dirty="0" smtClean="0">
                            <a:latin typeface="Cambria Math"/>
                          </a:rPr>
                        </m:ctrlPr>
                      </m:sSubPr>
                      <m:e>
                        <m:r>
                          <a:rPr lang="en-US" b="0" i="1" dirty="0" smtClean="0">
                            <a:latin typeface="Cambria Math"/>
                          </a:rPr>
                          <m:t>𝑖</m:t>
                        </m:r>
                      </m:e>
                      <m:sub>
                        <m:r>
                          <a:rPr lang="en-US" b="0" i="1" dirty="0" smtClean="0">
                            <a:latin typeface="Cambria Math"/>
                          </a:rPr>
                          <m:t>1</m:t>
                        </m:r>
                      </m:sub>
                    </m:sSub>
                  </m:oMath>
                </a14:m>
                <a:r>
                  <a:rPr lang="en-US" dirty="0"/>
                  <a:t> through </a:t>
                </a:r>
                <a14:m>
                  <m:oMath xmlns:m="http://schemas.openxmlformats.org/officeDocument/2006/math">
                    <m:sSub>
                      <m:sSubPr>
                        <m:ctrlPr>
                          <a:rPr lang="en-US" b="0" i="1" dirty="0" smtClean="0">
                            <a:latin typeface="Cambria Math"/>
                          </a:rPr>
                        </m:ctrlPr>
                      </m:sSubPr>
                      <m:e>
                        <m:r>
                          <a:rPr lang="en-US" b="0" i="1" dirty="0" smtClean="0">
                            <a:latin typeface="Cambria Math"/>
                          </a:rPr>
                          <m:t>𝑖</m:t>
                        </m:r>
                      </m:e>
                      <m:sub>
                        <m:r>
                          <a:rPr lang="en-US" b="0" i="1" dirty="0" smtClean="0">
                            <a:latin typeface="Cambria Math"/>
                          </a:rPr>
                          <m:t>𝑝</m:t>
                        </m:r>
                      </m:sub>
                    </m:sSub>
                  </m:oMath>
                </a14:m>
                <a:endParaRPr lang="en-US" dirty="0"/>
              </a:p>
            </p:txBody>
          </p:sp>
        </mc:Choice>
        <mc:Fallback>
          <p:sp>
            <p:nvSpPr>
              <p:cNvPr id="8" name="Rectangle 7"/>
              <p:cNvSpPr>
                <a:spLocks noRot="1" noChangeAspect="1" noMove="1" noResize="1" noEditPoints="1" noAdjustHandles="1" noChangeArrowheads="1" noChangeShapeType="1" noTextEdit="1"/>
              </p:cNvSpPr>
              <p:nvPr/>
            </p:nvSpPr>
            <p:spPr>
              <a:xfrm>
                <a:off x="221353" y="4403241"/>
                <a:ext cx="4118268" cy="390748"/>
              </a:xfrm>
              <a:prstGeom prst="rect">
                <a:avLst/>
              </a:prstGeom>
              <a:blipFill rotWithShape="1">
                <a:blip r:embed="rId6"/>
                <a:stretch>
                  <a:fillRect l="-1183" t="-6250" b="-20313"/>
                </a:stretch>
              </a:blipFill>
            </p:spPr>
            <p:txBody>
              <a:bodyPr/>
              <a:lstStyle/>
              <a:p>
                <a:r>
                  <a:rPr lang="en-US">
                    <a:noFill/>
                  </a:rPr>
                  <a:t> </a:t>
                </a:r>
              </a:p>
            </p:txBody>
          </p:sp>
        </mc:Fallback>
      </mc:AlternateContent>
      <p:cxnSp>
        <p:nvCxnSpPr>
          <p:cNvPr id="7" name="Straight Arrow Connector 6"/>
          <p:cNvCxnSpPr/>
          <p:nvPr/>
        </p:nvCxnSpPr>
        <p:spPr>
          <a:xfrm flipV="1">
            <a:off x="1564802" y="3886200"/>
            <a:ext cx="2092798"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139" y="5185634"/>
            <a:ext cx="3455843" cy="681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147" y="5867398"/>
            <a:ext cx="3766048" cy="381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6019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Exterior Derivative and Product Rule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4000"/>
            <a:ext cx="480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47976"/>
            <a:ext cx="7393707" cy="733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8375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Down</a:t>
            </a:r>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762000" y="1828800"/>
                <a:ext cx="3920625"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US" sz="2800" b="0" i="0" smtClean="0">
                          <a:latin typeface="Cambria Math"/>
                        </a:rPr>
                        <m:t>if</m:t>
                      </m:r>
                      <m:r>
                        <a:rPr lang="en-US" sz="2800" b="0" i="1" smtClean="0">
                          <a:latin typeface="Cambria Math"/>
                        </a:rPr>
                        <m:t> </m:t>
                      </m:r>
                      <m:r>
                        <a:rPr lang="en-US" sz="2800" b="0" i="1" smtClean="0">
                          <a:latin typeface="Cambria Math"/>
                        </a:rPr>
                        <m:t>𝜇</m:t>
                      </m:r>
                      <m:r>
                        <a:rPr lang="en-US" sz="2800" b="0" i="1" smtClean="0">
                          <a:latin typeface="Cambria Math"/>
                        </a:rPr>
                        <m:t>=</m:t>
                      </m:r>
                      <m:r>
                        <a:rPr lang="en-US" sz="2800" b="0" i="1" smtClean="0">
                          <a:latin typeface="Cambria Math"/>
                        </a:rPr>
                        <m:t>𝑑</m:t>
                      </m:r>
                      <m:r>
                        <a:rPr lang="en-US" sz="2800" b="0" i="1" smtClean="0">
                          <a:latin typeface="Cambria Math"/>
                        </a:rPr>
                        <m:t>𝜔</m:t>
                      </m:r>
                      <m:r>
                        <a:rPr lang="en-US" sz="2800" b="0" i="1" smtClean="0">
                          <a:latin typeface="Cambria Math"/>
                        </a:rPr>
                        <m:t>, </m:t>
                      </m:r>
                      <m:r>
                        <m:rPr>
                          <m:sty m:val="p"/>
                        </m:rPr>
                        <a:rPr lang="en-US" sz="2800" b="0" i="0" smtClean="0">
                          <a:latin typeface="Cambria Math"/>
                        </a:rPr>
                        <m:t>then</m:t>
                      </m:r>
                      <m:r>
                        <a:rPr lang="en-US" sz="2800" b="0" i="0" smtClean="0">
                          <a:latin typeface="Cambria Math"/>
                        </a:rPr>
                        <m:t> </m:t>
                      </m:r>
                      <m:r>
                        <a:rPr lang="en-US" sz="2800" b="0" i="1" smtClean="0">
                          <a:latin typeface="Cambria Math"/>
                        </a:rPr>
                        <m:t>𝑑</m:t>
                      </m:r>
                      <m:r>
                        <a:rPr lang="en-US" sz="2800" b="0" i="1" smtClean="0">
                          <a:latin typeface="Cambria Math"/>
                        </a:rPr>
                        <m:t>𝜇</m:t>
                      </m:r>
                      <m:r>
                        <a:rPr lang="en-US" sz="2800" b="0" i="1" smtClean="0">
                          <a:latin typeface="Cambria Math"/>
                        </a:rPr>
                        <m:t>=0 </m:t>
                      </m:r>
                    </m:oMath>
                  </m:oMathPara>
                </a14:m>
                <a:endParaRPr lang="en-US" sz="2800" dirty="0"/>
              </a:p>
            </p:txBody>
          </p:sp>
        </mc:Choice>
        <mc:Fallback>
          <p:sp>
            <p:nvSpPr>
              <p:cNvPr id="4" name="TextBox 3"/>
              <p:cNvSpPr txBox="1">
                <a:spLocks noRot="1" noChangeAspect="1" noMove="1" noResize="1" noEditPoints="1" noAdjustHandles="1" noChangeArrowheads="1" noChangeShapeType="1" noTextEdit="1"/>
              </p:cNvSpPr>
              <p:nvPr/>
            </p:nvSpPr>
            <p:spPr>
              <a:xfrm>
                <a:off x="762000" y="1828800"/>
                <a:ext cx="3920625" cy="523220"/>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761999" y="2971800"/>
                <a:ext cx="5687711"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US" sz="2800" b="0" i="0" smtClean="0">
                          <a:latin typeface="Cambria Math"/>
                        </a:rPr>
                        <m:t>if</m:t>
                      </m:r>
                      <m:r>
                        <a:rPr lang="en-US" sz="2800" b="0" i="1" smtClean="0">
                          <a:latin typeface="Cambria Math"/>
                        </a:rPr>
                        <m:t> </m:t>
                      </m:r>
                      <m:r>
                        <a:rPr lang="en-US" sz="2800" b="0" i="1" smtClean="0">
                          <a:latin typeface="Cambria Math"/>
                        </a:rPr>
                        <m:t>𝑑</m:t>
                      </m:r>
                      <m:r>
                        <a:rPr lang="en-US" sz="2800" b="0" i="1" smtClean="0">
                          <a:latin typeface="Cambria Math"/>
                        </a:rPr>
                        <m:t>𝜇</m:t>
                      </m:r>
                      <m:r>
                        <a:rPr lang="en-US" sz="2800" b="0" i="1" smtClean="0">
                          <a:latin typeface="Cambria Math"/>
                        </a:rPr>
                        <m:t>=0, </m:t>
                      </m:r>
                      <m:r>
                        <m:rPr>
                          <m:sty m:val="p"/>
                        </m:rPr>
                        <a:rPr lang="en-US" sz="2800" b="0" i="0" smtClean="0">
                          <a:latin typeface="Cambria Math"/>
                        </a:rPr>
                        <m:t>then</m:t>
                      </m:r>
                      <m:r>
                        <a:rPr lang="en-US" sz="2800" b="0" i="0" smtClean="0">
                          <a:latin typeface="Cambria Math"/>
                        </a:rPr>
                        <m:t> </m:t>
                      </m:r>
                      <m:r>
                        <a:rPr lang="en-US" sz="2800" b="0" i="1" smtClean="0">
                          <a:latin typeface="Cambria Math"/>
                        </a:rPr>
                        <m:t>𝜇</m:t>
                      </m:r>
                      <m:r>
                        <a:rPr lang="en-US" sz="2800" b="0" i="1" smtClean="0">
                          <a:latin typeface="Cambria Math"/>
                        </a:rPr>
                        <m:t>=</m:t>
                      </m:r>
                      <m:r>
                        <a:rPr lang="en-US" sz="2800" b="0" i="1" smtClean="0">
                          <a:latin typeface="Cambria Math"/>
                        </a:rPr>
                        <m:t>𝑑</m:t>
                      </m:r>
                      <m:r>
                        <a:rPr lang="en-US" sz="2800" b="0" i="1" smtClean="0">
                          <a:latin typeface="Cambria Math"/>
                        </a:rPr>
                        <m:t>𝜔</m:t>
                      </m:r>
                      <m:r>
                        <a:rPr lang="en-US" sz="2800" b="0" i="1" smtClean="0">
                          <a:latin typeface="Cambria Math"/>
                        </a:rPr>
                        <m:t> </m:t>
                      </m:r>
                      <m:r>
                        <a:rPr lang="en-US" sz="2800" b="0" i="1" smtClean="0">
                          <a:latin typeface="Cambria Math"/>
                        </a:rPr>
                        <m:t>𝑓𝑜𝑟</m:t>
                      </m:r>
                      <m:r>
                        <a:rPr lang="en-US" sz="2800" b="0" i="1" smtClean="0">
                          <a:latin typeface="Cambria Math"/>
                        </a:rPr>
                        <m:t> </m:t>
                      </m:r>
                      <m:r>
                        <a:rPr lang="en-US" sz="2800" b="0" i="1" smtClean="0">
                          <a:latin typeface="Cambria Math"/>
                        </a:rPr>
                        <m:t>𝑠𝑜𝑚𝑒</m:t>
                      </m:r>
                      <m:r>
                        <a:rPr lang="en-US" sz="2800" b="0" i="1" smtClean="0">
                          <a:latin typeface="Cambria Math"/>
                        </a:rPr>
                        <m:t> </m:t>
                      </m:r>
                      <m:r>
                        <a:rPr lang="en-US" sz="2800" b="0" i="1" smtClean="0">
                          <a:latin typeface="Cambria Math"/>
                        </a:rPr>
                        <m:t>𝜔</m:t>
                      </m:r>
                      <m:r>
                        <a:rPr lang="en-US" sz="2800" b="0" i="1" smtClean="0">
                          <a:latin typeface="Cambria Math"/>
                        </a:rPr>
                        <m:t> </m:t>
                      </m:r>
                    </m:oMath>
                  </m:oMathPara>
                </a14:m>
                <a:endParaRPr lang="en-US" sz="2800" dirty="0"/>
              </a:p>
            </p:txBody>
          </p:sp>
        </mc:Choice>
        <mc:Fallback>
          <p:sp>
            <p:nvSpPr>
              <p:cNvPr id="6" name="TextBox 5"/>
              <p:cNvSpPr txBox="1">
                <a:spLocks noRot="1" noChangeAspect="1" noMove="1" noResize="1" noEditPoints="1" noAdjustHandles="1" noChangeArrowheads="1" noChangeShapeType="1" noTextEdit="1"/>
              </p:cNvSpPr>
              <p:nvPr/>
            </p:nvSpPr>
            <p:spPr>
              <a:xfrm>
                <a:off x="761999" y="2971800"/>
                <a:ext cx="5687711" cy="52322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6629400" y="2050996"/>
                <a:ext cx="1153970"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a:rPr>
                          </m:ctrlPr>
                        </m:sSupPr>
                        <m:e>
                          <m:r>
                            <a:rPr lang="en-US" sz="2400" b="0" i="1" smtClean="0">
                              <a:latin typeface="Cambria Math"/>
                            </a:rPr>
                            <m:t>𝑑</m:t>
                          </m:r>
                        </m:e>
                        <m:sup>
                          <m:r>
                            <a:rPr lang="en-US" sz="2400" b="0" i="1" smtClean="0">
                              <a:latin typeface="Cambria Math"/>
                            </a:rPr>
                            <m:t>2</m:t>
                          </m:r>
                        </m:sup>
                      </m:sSup>
                      <m:r>
                        <a:rPr lang="en-US" sz="2400" b="0" i="1" smtClean="0">
                          <a:latin typeface="Cambria Math"/>
                        </a:rPr>
                        <m:t>=0</m:t>
                      </m:r>
                    </m:oMath>
                  </m:oMathPara>
                </a14:m>
                <a:endParaRPr lang="en-US" sz="2400" dirty="0"/>
              </a:p>
            </p:txBody>
          </p:sp>
        </mc:Choice>
        <mc:Fallback>
          <p:sp>
            <p:nvSpPr>
              <p:cNvPr id="5" name="TextBox 4"/>
              <p:cNvSpPr txBox="1">
                <a:spLocks noRot="1" noChangeAspect="1" noMove="1" noResize="1" noEditPoints="1" noAdjustHandles="1" noChangeArrowheads="1" noChangeShapeType="1" noTextEdit="1"/>
              </p:cNvSpPr>
              <p:nvPr/>
            </p:nvSpPr>
            <p:spPr>
              <a:xfrm>
                <a:off x="6629400" y="2050996"/>
                <a:ext cx="1153970" cy="461665"/>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48450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Differential forms were invented for integration</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78572"/>
            <a:ext cx="6410739"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551386"/>
            <a:ext cx="5070231"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6504" y="3614899"/>
            <a:ext cx="5852355" cy="1056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3200400"/>
            <a:ext cx="1329851" cy="414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9387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Stokes Theorem</a:t>
            </a:r>
            <a:endParaRPr lang="en-US"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68903"/>
          <a:stretch/>
        </p:blipFill>
        <p:spPr bwMode="auto">
          <a:xfrm>
            <a:off x="762000" y="1676400"/>
            <a:ext cx="5707480" cy="32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621757"/>
            <a:ext cx="3091930" cy="114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6165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and Directional Derivative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800600"/>
              </a:xfrm>
            </p:spPr>
            <p:txBody>
              <a:bodyPr>
                <a:normAutofit fontScale="85000" lnSpcReduction="10000"/>
              </a:bodyPr>
              <a:lstStyle/>
              <a:p>
                <a14:m>
                  <m:oMath xmlns:m="http://schemas.openxmlformats.org/officeDocument/2006/math">
                    <m:r>
                      <a:rPr lang="en-US" b="0" i="0" smtClean="0">
                        <a:latin typeface="Cambria Math"/>
                      </a:rPr>
                      <m:t>𝛻</m:t>
                    </m:r>
                    <m:r>
                      <a:rPr lang="en-US" b="0" i="1" smtClean="0">
                        <a:latin typeface="Cambria Math"/>
                      </a:rPr>
                      <m:t>𝑓</m:t>
                    </m:r>
                    <m:r>
                      <a:rPr lang="en-US" b="0" i="1" smtClean="0">
                        <a:latin typeface="Cambria Math"/>
                      </a:rPr>
                      <m:t>= </m:t>
                    </m:r>
                    <m:d>
                      <m:dPr>
                        <m:begChr m:val="["/>
                        <m:endChr m:val="]"/>
                        <m:ctrlPr>
                          <a:rPr lang="en-US" b="0" i="1" smtClean="0">
                            <a:latin typeface="Cambria Math"/>
                          </a:rPr>
                        </m:ctrlPr>
                      </m:dPr>
                      <m:e>
                        <m:m>
                          <m:mPr>
                            <m:mcs>
                              <m:mc>
                                <m:mcPr>
                                  <m:count m:val="1"/>
                                  <m:mcJc m:val="center"/>
                                </m:mcPr>
                              </m:mc>
                            </m:mcs>
                            <m:ctrlPr>
                              <a:rPr lang="en-US" i="1">
                                <a:latin typeface="Cambria Math"/>
                              </a:rPr>
                            </m:ctrlPr>
                          </m:mPr>
                          <m:mr>
                            <m:e>
                              <m:f>
                                <m:fPr>
                                  <m:ctrlPr>
                                    <a:rPr lang="en-US" i="1">
                                      <a:latin typeface="Cambria Math"/>
                                    </a:rPr>
                                  </m:ctrlPr>
                                </m:fPr>
                                <m:num>
                                  <m:r>
                                    <a:rPr lang="en-US" i="1">
                                      <a:latin typeface="Cambria Math"/>
                                    </a:rPr>
                                    <m:t>𝜕</m:t>
                                  </m:r>
                                  <m:r>
                                    <a:rPr lang="en-US" i="1">
                                      <a:latin typeface="Cambria Math"/>
                                    </a:rPr>
                                    <m:t>𝑓</m:t>
                                  </m:r>
                                </m:num>
                                <m:den>
                                  <m:r>
                                    <m:rPr>
                                      <m:brk m:alnAt="7"/>
                                    </m:rPr>
                                    <a:rPr lang="en-US" i="1">
                                      <a:latin typeface="Cambria Math"/>
                                    </a:rPr>
                                    <m:t>𝜕</m:t>
                                  </m:r>
                                  <m:r>
                                    <a:rPr lang="en-US" i="1">
                                      <a:latin typeface="Cambria Math"/>
                                    </a:rPr>
                                    <m:t>𝑥</m:t>
                                  </m:r>
                                </m:den>
                              </m:f>
                            </m:e>
                          </m:mr>
                          <m:mr>
                            <m:e>
                              <m:f>
                                <m:fPr>
                                  <m:ctrlPr>
                                    <a:rPr lang="en-US" i="1">
                                      <a:latin typeface="Cambria Math"/>
                                    </a:rPr>
                                  </m:ctrlPr>
                                </m:fPr>
                                <m:num>
                                  <m:r>
                                    <a:rPr lang="en-US" i="1">
                                      <a:latin typeface="Cambria Math"/>
                                    </a:rPr>
                                    <m:t>𝜕</m:t>
                                  </m:r>
                                  <m:r>
                                    <a:rPr lang="en-US" i="1">
                                      <a:latin typeface="Cambria Math"/>
                                    </a:rPr>
                                    <m:t>𝑓</m:t>
                                  </m:r>
                                </m:num>
                                <m:den>
                                  <m:r>
                                    <a:rPr lang="en-US" i="1">
                                      <a:latin typeface="Cambria Math"/>
                                    </a:rPr>
                                    <m:t>𝜕</m:t>
                                  </m:r>
                                  <m:r>
                                    <a:rPr lang="en-US" i="1">
                                      <a:latin typeface="Cambria Math"/>
                                    </a:rPr>
                                    <m:t>𝑦</m:t>
                                  </m:r>
                                </m:den>
                              </m:f>
                            </m:e>
                          </m:mr>
                          <m:mr>
                            <m:e>
                              <m:f>
                                <m:fPr>
                                  <m:ctrlPr>
                                    <a:rPr lang="en-US" i="1">
                                      <a:latin typeface="Cambria Math"/>
                                    </a:rPr>
                                  </m:ctrlPr>
                                </m:fPr>
                                <m:num>
                                  <m:r>
                                    <a:rPr lang="en-US" i="1">
                                      <a:latin typeface="Cambria Math"/>
                                    </a:rPr>
                                    <m:t>𝜕</m:t>
                                  </m:r>
                                  <m:r>
                                    <a:rPr lang="en-US" i="1">
                                      <a:latin typeface="Cambria Math"/>
                                    </a:rPr>
                                    <m:t>𝑓</m:t>
                                  </m:r>
                                </m:num>
                                <m:den>
                                  <m:r>
                                    <a:rPr lang="en-US" i="1">
                                      <a:latin typeface="Cambria Math"/>
                                    </a:rPr>
                                    <m:t>𝜕</m:t>
                                  </m:r>
                                  <m:r>
                                    <a:rPr lang="en-US" i="1">
                                      <a:latin typeface="Cambria Math"/>
                                    </a:rPr>
                                    <m:t>𝑧</m:t>
                                  </m:r>
                                </m:den>
                              </m:f>
                            </m:e>
                          </m:mr>
                        </m:m>
                      </m:e>
                    </m:d>
                    <m:r>
                      <a:rPr lang="en-US" b="0" i="1" smtClean="0">
                        <a:latin typeface="Cambria Math"/>
                      </a:rPr>
                      <m:t>=</m:t>
                    </m:r>
                    <m:d>
                      <m:dPr>
                        <m:begChr m:val="["/>
                        <m:endChr m:val="]"/>
                        <m:ctrlPr>
                          <a:rPr lang="en-US" i="1">
                            <a:latin typeface="Cambria Math"/>
                          </a:rPr>
                        </m:ctrlPr>
                      </m:dPr>
                      <m:e>
                        <m:m>
                          <m:mPr>
                            <m:mcs>
                              <m:mc>
                                <m:mcPr>
                                  <m:count m:val="1"/>
                                  <m:mcJc m:val="center"/>
                                </m:mcPr>
                              </m:mc>
                            </m:mcs>
                            <m:ctrlPr>
                              <a:rPr lang="en-US" i="1">
                                <a:latin typeface="Cambria Math"/>
                              </a:rPr>
                            </m:ctrlPr>
                          </m:mPr>
                          <m:mr>
                            <m:e>
                              <m:f>
                                <m:fPr>
                                  <m:ctrlPr>
                                    <a:rPr lang="en-US" i="1">
                                      <a:latin typeface="Cambria Math"/>
                                    </a:rPr>
                                  </m:ctrlPr>
                                </m:fPr>
                                <m:num>
                                  <m:r>
                                    <a:rPr lang="en-US" i="1">
                                      <a:latin typeface="Cambria Math"/>
                                    </a:rPr>
                                    <m:t>𝜕</m:t>
                                  </m:r>
                                </m:num>
                                <m:den>
                                  <m:r>
                                    <m:rPr>
                                      <m:brk m:alnAt="7"/>
                                    </m:rPr>
                                    <a:rPr lang="en-US" i="1">
                                      <a:latin typeface="Cambria Math"/>
                                    </a:rPr>
                                    <m:t>𝜕</m:t>
                                  </m:r>
                                  <m:r>
                                    <a:rPr lang="en-US" i="1">
                                      <a:latin typeface="Cambria Math"/>
                                    </a:rPr>
                                    <m:t>𝑥</m:t>
                                  </m:r>
                                </m:den>
                              </m:f>
                            </m:e>
                          </m:mr>
                          <m:mr>
                            <m:e>
                              <m:f>
                                <m:fPr>
                                  <m:ctrlPr>
                                    <a:rPr lang="en-US" i="1">
                                      <a:latin typeface="Cambria Math"/>
                                    </a:rPr>
                                  </m:ctrlPr>
                                </m:fPr>
                                <m:num>
                                  <m:r>
                                    <a:rPr lang="en-US" i="1">
                                      <a:latin typeface="Cambria Math"/>
                                    </a:rPr>
                                    <m:t>𝜕</m:t>
                                  </m:r>
                                </m:num>
                                <m:den>
                                  <m:r>
                                    <a:rPr lang="en-US" i="1">
                                      <a:latin typeface="Cambria Math"/>
                                    </a:rPr>
                                    <m:t>𝜕</m:t>
                                  </m:r>
                                  <m:r>
                                    <a:rPr lang="en-US" i="1">
                                      <a:latin typeface="Cambria Math"/>
                                    </a:rPr>
                                    <m:t>𝑦</m:t>
                                  </m:r>
                                </m:den>
                              </m:f>
                            </m:e>
                          </m:mr>
                          <m:mr>
                            <m:e>
                              <m:f>
                                <m:fPr>
                                  <m:ctrlPr>
                                    <a:rPr lang="en-US" i="1">
                                      <a:latin typeface="Cambria Math"/>
                                    </a:rPr>
                                  </m:ctrlPr>
                                </m:fPr>
                                <m:num>
                                  <m:r>
                                    <a:rPr lang="en-US" i="1">
                                      <a:latin typeface="Cambria Math"/>
                                    </a:rPr>
                                    <m:t>𝜕</m:t>
                                  </m:r>
                                </m:num>
                                <m:den>
                                  <m:r>
                                    <a:rPr lang="en-US" i="1">
                                      <a:latin typeface="Cambria Math"/>
                                    </a:rPr>
                                    <m:t>𝜕</m:t>
                                  </m:r>
                                  <m:r>
                                    <a:rPr lang="en-US" i="1">
                                      <a:latin typeface="Cambria Math"/>
                                    </a:rPr>
                                    <m:t>𝑧</m:t>
                                  </m:r>
                                </m:den>
                              </m:f>
                            </m:e>
                          </m:mr>
                        </m:m>
                      </m:e>
                    </m:d>
                    <m:r>
                      <a:rPr lang="en-US" b="0" i="1" smtClean="0">
                        <a:latin typeface="Cambria Math"/>
                      </a:rPr>
                      <m:t>𝑓</m:t>
                    </m:r>
                  </m:oMath>
                </a14:m>
                <a:endParaRPr lang="en-US" dirty="0" smtClean="0"/>
              </a:p>
              <a:p>
                <a:endParaRPr lang="en-US" dirty="0"/>
              </a:p>
              <a:p>
                <a14:m>
                  <m:oMath xmlns:m="http://schemas.openxmlformats.org/officeDocument/2006/math">
                    <m:r>
                      <a:rPr lang="en-US">
                        <a:latin typeface="Cambria Math"/>
                      </a:rPr>
                      <m:t>𝛻</m:t>
                    </m:r>
                    <m:r>
                      <a:rPr lang="en-US" i="1">
                        <a:latin typeface="Cambria Math"/>
                      </a:rPr>
                      <m:t>𝑓</m:t>
                    </m:r>
                    <m:r>
                      <a:rPr lang="en-US" b="0" i="0" smtClean="0">
                        <a:latin typeface="Cambria Math"/>
                      </a:rPr>
                      <m:t>=</m:t>
                    </m:r>
                  </m:oMath>
                </a14:m>
                <a:r>
                  <a:rPr lang="en-US" dirty="0"/>
                  <a:t> </a:t>
                </a:r>
                <a14:m>
                  <m:oMath xmlns:m="http://schemas.openxmlformats.org/officeDocument/2006/math">
                    <m:d>
                      <m:dPr>
                        <m:begChr m:val="["/>
                        <m:endChr m:val="]"/>
                        <m:ctrlPr>
                          <a:rPr lang="en-US" i="1">
                            <a:latin typeface="Cambria Math"/>
                          </a:rPr>
                        </m:ctrlPr>
                      </m:dPr>
                      <m:e>
                        <m:m>
                          <m:mPr>
                            <m:mcs>
                              <m:mc>
                                <m:mcPr>
                                  <m:count m:val="1"/>
                                  <m:mcJc m:val="center"/>
                                </m:mcPr>
                              </m:mc>
                            </m:mcs>
                            <m:ctrlPr>
                              <a:rPr lang="en-US" i="1">
                                <a:latin typeface="Cambria Math"/>
                              </a:rPr>
                            </m:ctrlPr>
                          </m:mPr>
                          <m:mr>
                            <m:e>
                              <m:f>
                                <m:fPr>
                                  <m:ctrlPr>
                                    <a:rPr lang="en-US" i="1">
                                      <a:latin typeface="Cambria Math"/>
                                    </a:rPr>
                                  </m:ctrlPr>
                                </m:fPr>
                                <m:num>
                                  <m:r>
                                    <a:rPr lang="en-US" i="1">
                                      <a:latin typeface="Cambria Math"/>
                                    </a:rPr>
                                    <m:t>𝜕</m:t>
                                  </m:r>
                                </m:num>
                                <m:den>
                                  <m:r>
                                    <m:rPr>
                                      <m:brk m:alnAt="7"/>
                                    </m:rPr>
                                    <a:rPr lang="en-US" i="1">
                                      <a:latin typeface="Cambria Math"/>
                                    </a:rPr>
                                    <m:t>𝜕</m:t>
                                  </m:r>
                                  <m:r>
                                    <a:rPr lang="en-US" i="1">
                                      <a:latin typeface="Cambria Math"/>
                                    </a:rPr>
                                    <m:t>𝑥</m:t>
                                  </m:r>
                                </m:den>
                              </m:f>
                            </m:e>
                          </m:mr>
                          <m:mr>
                            <m:e>
                              <m:f>
                                <m:fPr>
                                  <m:ctrlPr>
                                    <a:rPr lang="en-US" i="1">
                                      <a:latin typeface="Cambria Math"/>
                                    </a:rPr>
                                  </m:ctrlPr>
                                </m:fPr>
                                <m:num>
                                  <m:r>
                                    <a:rPr lang="en-US" i="1">
                                      <a:latin typeface="Cambria Math"/>
                                    </a:rPr>
                                    <m:t>𝜕</m:t>
                                  </m:r>
                                </m:num>
                                <m:den>
                                  <m:r>
                                    <a:rPr lang="en-US" i="1">
                                      <a:latin typeface="Cambria Math"/>
                                    </a:rPr>
                                    <m:t>𝜕</m:t>
                                  </m:r>
                                  <m:r>
                                    <a:rPr lang="en-US" i="1">
                                      <a:latin typeface="Cambria Math"/>
                                    </a:rPr>
                                    <m:t>𝑦</m:t>
                                  </m:r>
                                </m:den>
                              </m:f>
                            </m:e>
                          </m:mr>
                          <m:mr>
                            <m:e>
                              <m:f>
                                <m:fPr>
                                  <m:ctrlPr>
                                    <a:rPr lang="en-US" i="1">
                                      <a:latin typeface="Cambria Math"/>
                                    </a:rPr>
                                  </m:ctrlPr>
                                </m:fPr>
                                <m:num>
                                  <m:r>
                                    <a:rPr lang="en-US" i="1">
                                      <a:latin typeface="Cambria Math"/>
                                    </a:rPr>
                                    <m:t>𝜕</m:t>
                                  </m:r>
                                </m:num>
                                <m:den>
                                  <m:r>
                                    <a:rPr lang="en-US" i="1">
                                      <a:latin typeface="Cambria Math"/>
                                    </a:rPr>
                                    <m:t>𝜕</m:t>
                                  </m:r>
                                  <m:r>
                                    <a:rPr lang="en-US" i="1">
                                      <a:latin typeface="Cambria Math"/>
                                    </a:rPr>
                                    <m:t>𝑧</m:t>
                                  </m:r>
                                </m:den>
                              </m:f>
                            </m:e>
                          </m:mr>
                        </m:m>
                      </m:e>
                    </m:d>
                    <m:r>
                      <a:rPr lang="en-US" b="0" i="1" smtClean="0">
                        <a:latin typeface="Cambria Math"/>
                      </a:rPr>
                      <m:t>𝑓</m:t>
                    </m:r>
                  </m:oMath>
                </a14:m>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800600"/>
              </a:xfr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562600" y="2710190"/>
                <a:ext cx="18735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𝑓</m:t>
                      </m:r>
                      <m:r>
                        <a:rPr lang="en-US" sz="2800" b="0" i="1" smtClean="0">
                          <a:latin typeface="Cambria Math"/>
                        </a:rPr>
                        <m:t>:</m:t>
                      </m:r>
                      <m:sSup>
                        <m:sSupPr>
                          <m:ctrlPr>
                            <a:rPr lang="en-US" sz="2800" b="0" i="1" smtClean="0">
                              <a:latin typeface="Cambria Math"/>
                            </a:rPr>
                          </m:ctrlPr>
                        </m:sSupPr>
                        <m:e>
                          <m:r>
                            <a:rPr lang="en-US" sz="2800" b="0" i="1" smtClean="0">
                              <a:latin typeface="Cambria Math"/>
                            </a:rPr>
                            <m:t>𝑅</m:t>
                          </m:r>
                        </m:e>
                        <m:sup>
                          <m:r>
                            <a:rPr lang="en-US" sz="2800" b="0" i="1" smtClean="0">
                              <a:latin typeface="Cambria Math"/>
                            </a:rPr>
                            <m:t>𝑚</m:t>
                          </m:r>
                        </m:sup>
                      </m:sSup>
                      <m:r>
                        <a:rPr lang="en-US" sz="2800" b="0" i="1" smtClean="0">
                          <a:latin typeface="Cambria Math"/>
                        </a:rPr>
                        <m:t>→</m:t>
                      </m:r>
                      <m:r>
                        <a:rPr lang="en-US" sz="2800" b="0" i="1" smtClean="0">
                          <a:latin typeface="Cambria Math"/>
                        </a:rPr>
                        <m:t>𝑅</m:t>
                      </m:r>
                    </m:oMath>
                  </m:oMathPara>
                </a14:m>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5562600" y="2710190"/>
                <a:ext cx="1873526" cy="523220"/>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665614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386255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819400"/>
            <a:ext cx="4495800" cy="37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2900" y="3319463"/>
            <a:ext cx="3276600" cy="33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540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Curl</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33600"/>
            <a:ext cx="856690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153400" y="3657600"/>
            <a:ext cx="56590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114800"/>
            <a:ext cx="345264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5105400"/>
            <a:ext cx="3733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901138" y="5715000"/>
            <a:ext cx="4572000" cy="646331"/>
          </a:xfrm>
          <a:prstGeom prst="rect">
            <a:avLst/>
          </a:prstGeom>
        </p:spPr>
        <p:txBody>
          <a:bodyPr>
            <a:spAutoFit/>
          </a:bodyPr>
          <a:lstStyle/>
          <a:p>
            <a:r>
              <a:rPr lang="en-US" dirty="0"/>
              <a:t>if a vector </a:t>
            </a:r>
            <a:r>
              <a:rPr lang="en-US" dirty="0" smtClean="0"/>
              <a:t>field </a:t>
            </a:r>
            <a:r>
              <a:rPr lang="en-US" dirty="0"/>
              <a:t>has no curl, then it's the gradient of some function</a:t>
            </a:r>
            <a:endParaRPr lang="en-US" dirty="0"/>
          </a:p>
        </p:txBody>
      </p:sp>
    </p:spTree>
    <p:extLst>
      <p:ext uri="{BB962C8B-B14F-4D97-AF65-F5344CB8AC3E}">
        <p14:creationId xmlns:p14="http://schemas.microsoft.com/office/powerpoint/2010/main" val="3906942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Divergence</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62655"/>
            <a:ext cx="8312426"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886200"/>
            <a:ext cx="4710113"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67000" y="5334000"/>
            <a:ext cx="4572000" cy="369332"/>
          </a:xfrm>
          <a:prstGeom prst="rect">
            <a:avLst/>
          </a:prstGeom>
        </p:spPr>
        <p:txBody>
          <a:bodyPr>
            <a:spAutoFit/>
          </a:bodyPr>
          <a:lstStyle/>
          <a:p>
            <a:r>
              <a:rPr lang="en-US" dirty="0"/>
              <a:t>curl </a:t>
            </a:r>
            <a:r>
              <a:rPr lang="en-US" dirty="0" smtClean="0"/>
              <a:t>of a </a:t>
            </a:r>
            <a:r>
              <a:rPr lang="en-US" dirty="0"/>
              <a:t>vector </a:t>
            </a:r>
            <a:r>
              <a:rPr lang="en-US" dirty="0" smtClean="0"/>
              <a:t>field </a:t>
            </a:r>
            <a:r>
              <a:rPr lang="en-US" dirty="0"/>
              <a:t>has no divergence.</a:t>
            </a:r>
            <a:endParaRPr lang="en-US" dirty="0"/>
          </a:p>
        </p:txBody>
      </p:sp>
      <p:sp>
        <p:nvSpPr>
          <p:cNvPr id="5" name="Rectangle 4"/>
          <p:cNvSpPr/>
          <p:nvPr/>
        </p:nvSpPr>
        <p:spPr>
          <a:xfrm>
            <a:off x="3886200" y="5867400"/>
            <a:ext cx="4572000" cy="646331"/>
          </a:xfrm>
          <a:prstGeom prst="rect">
            <a:avLst/>
          </a:prstGeom>
        </p:spPr>
        <p:txBody>
          <a:bodyPr>
            <a:spAutoFit/>
          </a:bodyPr>
          <a:lstStyle/>
          <a:p>
            <a:r>
              <a:rPr lang="en-US" dirty="0"/>
              <a:t>if a vector </a:t>
            </a:r>
            <a:r>
              <a:rPr lang="en-US" dirty="0" smtClean="0"/>
              <a:t>field </a:t>
            </a:r>
            <a:r>
              <a:rPr lang="en-US" dirty="0"/>
              <a:t>is </a:t>
            </a:r>
            <a:r>
              <a:rPr lang="en-US" dirty="0" smtClean="0"/>
              <a:t>divergence free</a:t>
            </a:r>
            <a:r>
              <a:rPr lang="en-US" dirty="0"/>
              <a:t>,</a:t>
            </a:r>
          </a:p>
          <a:p>
            <a:r>
              <a:rPr lang="en-US" dirty="0"/>
              <a:t>then it's the curl of something:</a:t>
            </a:r>
            <a:endParaRPr lang="en-US" dirty="0"/>
          </a:p>
        </p:txBody>
      </p:sp>
    </p:spTree>
    <p:extLst>
      <p:ext uri="{BB962C8B-B14F-4D97-AF65-F5344CB8AC3E}">
        <p14:creationId xmlns:p14="http://schemas.microsoft.com/office/powerpoint/2010/main" val="2833461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Stokes, Divergence Theorem</a:t>
            </a:r>
            <a:endParaRPr lang="en-US" dirty="0"/>
          </a:p>
        </p:txBody>
      </p:sp>
      <p:pic>
        <p:nvPicPr>
          <p:cNvPr id="2050" name="Picture 2" descr="\int_{\partial \Omega}\omega=\int_\Omega \mathrm {d}\ome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66" y="1600200"/>
            <a:ext cx="3039894" cy="1143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 \iint_{\Sigma} \nabla \times \mathbf{F} \cdot \mathrm{d}\mathbf{\Sigma} = \oint_{\partial\Sigma} \mathbf{F} \cdot \mathrm{d} \mathbf{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485" y="2913993"/>
            <a:ext cx="4805464" cy="914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iint_V\left(\mathbf{\nabla}\cdot\mathbf{F}\right)\,d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267200"/>
            <a:ext cx="2956060" cy="81915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oii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5369" y="4288653"/>
            <a:ext cx="465306" cy="80032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mathbf{F}\cdot\mathbf{n})\,dS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4294" y="4438650"/>
            <a:ext cx="1927679" cy="4762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7200" y="5473005"/>
            <a:ext cx="8229600" cy="1169551"/>
          </a:xfrm>
          <a:prstGeom prst="rect">
            <a:avLst/>
          </a:prstGeom>
        </p:spPr>
        <p:txBody>
          <a:bodyPr wrap="square">
            <a:spAutoFit/>
          </a:bodyPr>
          <a:lstStyle/>
          <a:p>
            <a:r>
              <a:rPr lang="en-US" sz="1400" dirty="0"/>
              <a:t>If a fluid is flowing in some area, then the rate at which fluid flows out of a certain region within that area can be calculated by adding up the sources inside the region and subtracting the sinks. The fluid flow is represented by a vector field, and the vector field's divergence at a given point describes the strength of the source or sink there. So, integrating the field's divergence over the interior of the region should equal the integral of the vector field over the region's boundary.</a:t>
            </a:r>
          </a:p>
        </p:txBody>
      </p:sp>
      <p:sp>
        <p:nvSpPr>
          <p:cNvPr id="5" name="TextBox 4"/>
          <p:cNvSpPr txBox="1"/>
          <p:nvPr/>
        </p:nvSpPr>
        <p:spPr>
          <a:xfrm>
            <a:off x="105136" y="5111556"/>
            <a:ext cx="4466864" cy="369332"/>
          </a:xfrm>
          <a:prstGeom prst="rect">
            <a:avLst/>
          </a:prstGeom>
          <a:noFill/>
        </p:spPr>
        <p:txBody>
          <a:bodyPr wrap="none" rtlCol="0">
            <a:spAutoFit/>
          </a:bodyPr>
          <a:lstStyle/>
          <a:p>
            <a:r>
              <a:rPr lang="en-US" dirty="0" smtClean="0"/>
              <a:t>Volume integral of divergence – sources/sinks</a:t>
            </a:r>
            <a:endParaRPr lang="en-US" dirty="0"/>
          </a:p>
        </p:txBody>
      </p:sp>
    </p:spTree>
    <p:extLst>
      <p:ext uri="{BB962C8B-B14F-4D97-AF65-F5344CB8AC3E}">
        <p14:creationId xmlns:p14="http://schemas.microsoft.com/office/powerpoint/2010/main" val="676274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Reviewed</a:t>
            </a:r>
            <a:endParaRPr lang="en-US" dirty="0"/>
          </a:p>
        </p:txBody>
      </p:sp>
      <p:sp>
        <p:nvSpPr>
          <p:cNvPr id="4" name="Rectangle 3"/>
          <p:cNvSpPr/>
          <p:nvPr/>
        </p:nvSpPr>
        <p:spPr>
          <a:xfrm>
            <a:off x="381000" y="2590800"/>
            <a:ext cx="8458200" cy="2031325"/>
          </a:xfrm>
          <a:prstGeom prst="rect">
            <a:avLst/>
          </a:prstGeom>
        </p:spPr>
        <p:txBody>
          <a:bodyPr wrap="square">
            <a:spAutoFit/>
          </a:bodyPr>
          <a:lstStyle/>
          <a:p>
            <a:r>
              <a:rPr lang="en-US" dirty="0"/>
              <a:t>The exterior derivative is defined to be the unique </a:t>
            </a:r>
            <a:r>
              <a:rPr lang="en-US" b="1" dirty="0"/>
              <a:t>R</a:t>
            </a:r>
            <a:r>
              <a:rPr lang="en-US" dirty="0"/>
              <a:t>-linear mapping from </a:t>
            </a:r>
            <a:r>
              <a:rPr lang="en-US" i="1" dirty="0"/>
              <a:t>k</a:t>
            </a:r>
            <a:r>
              <a:rPr lang="en-US" dirty="0"/>
              <a:t>-forms to (</a:t>
            </a:r>
            <a:r>
              <a:rPr lang="en-US" i="1" dirty="0"/>
              <a:t>k</a:t>
            </a:r>
            <a:r>
              <a:rPr lang="en-US" dirty="0"/>
              <a:t> + 1)-forms satisfying the following properties</a:t>
            </a:r>
            <a:r>
              <a:rPr lang="en-US" dirty="0" smtClean="0"/>
              <a:t>:</a:t>
            </a:r>
          </a:p>
          <a:p>
            <a:endParaRPr lang="en-US" dirty="0"/>
          </a:p>
          <a:p>
            <a:r>
              <a:rPr lang="en-US" dirty="0" smtClean="0"/>
              <a:t>1. </a:t>
            </a:r>
            <a:r>
              <a:rPr lang="en-US" dirty="0" err="1" smtClean="0"/>
              <a:t>d</a:t>
            </a:r>
            <a:r>
              <a:rPr lang="en-US" i="1" dirty="0" err="1" smtClean="0"/>
              <a:t>f</a:t>
            </a:r>
            <a:r>
              <a:rPr lang="en-US" dirty="0"/>
              <a:t>  is the differential of  </a:t>
            </a:r>
            <a:r>
              <a:rPr lang="en-US" i="1" dirty="0"/>
              <a:t>f</a:t>
            </a:r>
            <a:r>
              <a:rPr lang="en-US" dirty="0"/>
              <a:t>  for </a:t>
            </a:r>
            <a:r>
              <a:rPr lang="en-US" dirty="0">
                <a:hlinkClick r:id="rId2" tooltip="Smoothness"/>
              </a:rPr>
              <a:t>smooth functions</a:t>
            </a:r>
            <a:r>
              <a:rPr lang="en-US" dirty="0"/>
              <a:t>  </a:t>
            </a:r>
            <a:r>
              <a:rPr lang="en-US" i="1" dirty="0"/>
              <a:t>f</a:t>
            </a:r>
            <a:r>
              <a:rPr lang="en-US" dirty="0"/>
              <a:t> .</a:t>
            </a:r>
          </a:p>
          <a:p>
            <a:r>
              <a:rPr lang="en-US" dirty="0" smtClean="0"/>
              <a:t>2. d(</a:t>
            </a:r>
            <a:r>
              <a:rPr lang="en-US" dirty="0" err="1" smtClean="0"/>
              <a:t>d</a:t>
            </a:r>
            <a:r>
              <a:rPr lang="en-US" i="1" dirty="0" err="1" smtClean="0"/>
              <a:t>f</a:t>
            </a:r>
            <a:r>
              <a:rPr lang="en-US" dirty="0"/>
              <a:t> ) = 0 for any smooth function  </a:t>
            </a:r>
            <a:r>
              <a:rPr lang="en-US" i="1" dirty="0"/>
              <a:t>f</a:t>
            </a:r>
            <a:r>
              <a:rPr lang="en-US" dirty="0"/>
              <a:t> </a:t>
            </a:r>
            <a:r>
              <a:rPr lang="en-US" dirty="0" smtClean="0"/>
              <a:t>. </a:t>
            </a:r>
            <a:r>
              <a:rPr lang="en-US" dirty="0"/>
              <a:t>d(d</a:t>
            </a:r>
            <a:r>
              <a:rPr lang="en-US" i="1" dirty="0"/>
              <a:t>α</a:t>
            </a:r>
            <a:r>
              <a:rPr lang="en-US" dirty="0"/>
              <a:t>) = 0 for any </a:t>
            </a:r>
            <a:r>
              <a:rPr lang="en-US" i="1" dirty="0"/>
              <a:t>k</a:t>
            </a:r>
            <a:r>
              <a:rPr lang="en-US" dirty="0"/>
              <a:t>-form </a:t>
            </a:r>
            <a:r>
              <a:rPr lang="en-US" i="1" dirty="0"/>
              <a:t>α</a:t>
            </a:r>
            <a:r>
              <a:rPr lang="en-US" dirty="0"/>
              <a:t>; more succinctly, d</a:t>
            </a:r>
            <a:r>
              <a:rPr lang="en-US" baseline="30000" dirty="0"/>
              <a:t>2</a:t>
            </a:r>
            <a:r>
              <a:rPr lang="en-US" dirty="0"/>
              <a:t> = 0</a:t>
            </a:r>
          </a:p>
          <a:p>
            <a:r>
              <a:rPr lang="en-US" dirty="0" smtClean="0"/>
              <a:t>3. d(</a:t>
            </a:r>
            <a:r>
              <a:rPr lang="en-US" i="1" dirty="0" smtClean="0"/>
              <a:t>α</a:t>
            </a:r>
            <a:r>
              <a:rPr lang="en-US" dirty="0"/>
              <a:t> ∧ </a:t>
            </a:r>
            <a:r>
              <a:rPr lang="en-US" i="1" dirty="0"/>
              <a:t>β</a:t>
            </a:r>
            <a:r>
              <a:rPr lang="en-US" dirty="0"/>
              <a:t>) = d</a:t>
            </a:r>
            <a:r>
              <a:rPr lang="en-US" i="1" dirty="0"/>
              <a:t>α</a:t>
            </a:r>
            <a:r>
              <a:rPr lang="en-US" dirty="0"/>
              <a:t> ∧ </a:t>
            </a:r>
            <a:r>
              <a:rPr lang="en-US" i="1" dirty="0"/>
              <a:t>β</a:t>
            </a:r>
            <a:r>
              <a:rPr lang="en-US" dirty="0"/>
              <a:t> + (−1)</a:t>
            </a:r>
            <a:r>
              <a:rPr lang="en-US" i="1" baseline="30000" dirty="0"/>
              <a:t>p</a:t>
            </a:r>
            <a:r>
              <a:rPr lang="en-US" dirty="0"/>
              <a:t> (</a:t>
            </a:r>
            <a:r>
              <a:rPr lang="en-US" i="1" dirty="0"/>
              <a:t>α</a:t>
            </a:r>
            <a:r>
              <a:rPr lang="en-US" dirty="0"/>
              <a:t> ∧ d</a:t>
            </a:r>
            <a:r>
              <a:rPr lang="en-US" i="1" dirty="0"/>
              <a:t>β</a:t>
            </a:r>
            <a:r>
              <a:rPr lang="en-US" dirty="0"/>
              <a:t>) where </a:t>
            </a:r>
            <a:r>
              <a:rPr lang="en-US" i="1" dirty="0"/>
              <a:t>α</a:t>
            </a:r>
            <a:r>
              <a:rPr lang="en-US" dirty="0"/>
              <a:t> is a </a:t>
            </a:r>
            <a:r>
              <a:rPr lang="en-US" i="1" dirty="0"/>
              <a:t>p</a:t>
            </a:r>
            <a:r>
              <a:rPr lang="en-US" dirty="0"/>
              <a:t>-form. That is to say, d is an </a:t>
            </a:r>
            <a:r>
              <a:rPr lang="en-US" dirty="0" err="1">
                <a:hlinkClick r:id="rId3" tooltip="Derivation (algebra)"/>
              </a:rPr>
              <a:t>antiderivation</a:t>
            </a:r>
            <a:r>
              <a:rPr lang="en-US" dirty="0"/>
              <a:t> of degree 1 on </a:t>
            </a:r>
            <a:r>
              <a:rPr lang="en-US" dirty="0" err="1"/>
              <a:t>the</a:t>
            </a:r>
            <a:r>
              <a:rPr lang="en-US" dirty="0" err="1">
                <a:hlinkClick r:id="rId4" tooltip="Exterior algebra"/>
              </a:rPr>
              <a:t>exterior</a:t>
            </a:r>
            <a:r>
              <a:rPr lang="en-US" dirty="0">
                <a:hlinkClick r:id="rId4" tooltip="Exterior algebra"/>
              </a:rPr>
              <a:t> algebra</a:t>
            </a:r>
            <a:r>
              <a:rPr lang="en-US" dirty="0"/>
              <a:t> of differential forms.</a:t>
            </a:r>
          </a:p>
        </p:txBody>
      </p:sp>
      <p:pic>
        <p:nvPicPr>
          <p:cNvPr id="3074" name="Picture 2" descr=" (\varphi^*\alpha)_x(X_1,\ldots, X_k) = \alpha_{\varphi(x)}(\mathrm d\varphi_x(X_1),\ldots, \mathrm d\varphi_x(X_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583" y="6076950"/>
            <a:ext cx="7123834" cy="3619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85424" y="5638800"/>
            <a:ext cx="965329" cy="369332"/>
          </a:xfrm>
          <a:prstGeom prst="rect">
            <a:avLst/>
          </a:prstGeom>
          <a:noFill/>
        </p:spPr>
        <p:txBody>
          <a:bodyPr wrap="none" rtlCol="0">
            <a:spAutoFit/>
          </a:bodyPr>
          <a:lstStyle/>
          <a:p>
            <a:r>
              <a:rPr lang="en-US" dirty="0" smtClean="0"/>
              <a:t>Pullback</a:t>
            </a:r>
            <a:endParaRPr lang="en-US" dirty="0"/>
          </a:p>
        </p:txBody>
      </p:sp>
    </p:spTree>
    <p:extLst>
      <p:ext uri="{BB962C8B-B14F-4D97-AF65-F5344CB8AC3E}">
        <p14:creationId xmlns:p14="http://schemas.microsoft.com/office/powerpoint/2010/main" val="1431357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Divergence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7970556"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228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Curl</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95398"/>
            <a:ext cx="7239000" cy="5228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73086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intuition</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95400"/>
            <a:ext cx="859575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5410200"/>
            <a:ext cx="506730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5488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intuition</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8153400" cy="3870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5237025"/>
            <a:ext cx="4495800" cy="1435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5584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 Identity</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7801187"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91894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 Identity</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71" y="1447800"/>
            <a:ext cx="9238756"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6322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Conservative Potentials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843032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84270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TotalTime>
  <Words>550</Words>
  <Application>Microsoft Office PowerPoint</Application>
  <PresentationFormat>On-screen Show (4:3)</PresentationFormat>
  <Paragraphs>62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Exterior Derivatives / One-Forms</vt:lpstr>
      <vt:lpstr>Gradient and Directional Derivative</vt:lpstr>
      <vt:lpstr>Divergence</vt:lpstr>
      <vt:lpstr>Curl</vt:lpstr>
      <vt:lpstr>Some intuition</vt:lpstr>
      <vt:lpstr>More intuition</vt:lpstr>
      <vt:lpstr>Zero Identity</vt:lpstr>
      <vt:lpstr>Zero Identity</vt:lpstr>
      <vt:lpstr>Conservative Potentials</vt:lpstr>
      <vt:lpstr>Wikipedia Has A lot of Identities</vt:lpstr>
      <vt:lpstr>Start with Exterior Derivative</vt:lpstr>
      <vt:lpstr>One Form and Co-vector</vt:lpstr>
      <vt:lpstr>Two Form and exterior product</vt:lpstr>
      <vt:lpstr>p-form and exterior derivative</vt:lpstr>
      <vt:lpstr>Wedge Product and Basis</vt:lpstr>
      <vt:lpstr>Exterior Derivative and Product Rule</vt:lpstr>
      <vt:lpstr>Double Down</vt:lpstr>
      <vt:lpstr>Differential forms were invented for integration</vt:lpstr>
      <vt:lpstr>Stokes Theorem</vt:lpstr>
      <vt:lpstr>Gradient</vt:lpstr>
      <vt:lpstr>Curl</vt:lpstr>
      <vt:lpstr>Divergence</vt:lpstr>
      <vt:lpstr>Stokes, Divergence Theorem</vt:lpstr>
      <vt:lpstr>Properties Reviewed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Exterior Derivatives / One-Forms</dc:title>
  <dc:creator>Howie Choset</dc:creator>
  <cp:lastModifiedBy>Howie Choset</cp:lastModifiedBy>
  <cp:revision>16</cp:revision>
  <dcterms:created xsi:type="dcterms:W3CDTF">2006-08-16T00:00:00Z</dcterms:created>
  <dcterms:modified xsi:type="dcterms:W3CDTF">2015-10-26T11:29:49Z</dcterms:modified>
</cp:coreProperties>
</file>