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9" r:id="rId3"/>
    <p:sldId id="257" r:id="rId4"/>
    <p:sldId id="258"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94662"/>
  </p:normalViewPr>
  <p:slideViewPr>
    <p:cSldViewPr snapToObjects="1">
      <p:cViewPr>
        <p:scale>
          <a:sx n="117" d="100"/>
          <a:sy n="117" d="100"/>
        </p:scale>
        <p:origin x="656" y="9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625D4-FB5C-B040-BF47-5145EF22A59C}" type="datetimeFigureOut">
              <a:rPr lang="en-US" smtClean="0"/>
              <a:t>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95DB0-93CE-EC47-B86B-CD8C417588DA}" type="slidenum">
              <a:rPr lang="en-US" smtClean="0"/>
              <a:t>‹#›</a:t>
            </a:fld>
            <a:endParaRPr lang="en-US"/>
          </a:p>
        </p:txBody>
      </p:sp>
    </p:spTree>
    <p:extLst>
      <p:ext uri="{BB962C8B-B14F-4D97-AF65-F5344CB8AC3E}">
        <p14:creationId xmlns:p14="http://schemas.microsoft.com/office/powerpoint/2010/main" val="121715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415611" y="992767"/>
            <a:ext cx="11360799" cy="2736799"/>
          </a:xfrm>
          <a:prstGeom prst="rect">
            <a:avLst/>
          </a:prstGeom>
          <a:noFill/>
          <a:ln>
            <a:noFill/>
          </a:ln>
        </p:spPr>
        <p:txBody>
          <a:bodyPr lIns="91425" tIns="91425" rIns="91425" bIns="91425" anchor="b" anchorCtr="0"/>
          <a:lstStyle>
            <a:lvl1pPr algn="ctr" rtl="0">
              <a:spcBef>
                <a:spcPts val="0"/>
              </a:spcBef>
              <a:buSzPct val="100000"/>
              <a:defRPr sz="6933"/>
            </a:lvl1pPr>
            <a:lvl2pPr algn="ctr" rtl="0">
              <a:spcBef>
                <a:spcPts val="0"/>
              </a:spcBef>
              <a:buSzPct val="100000"/>
              <a:defRPr sz="6933"/>
            </a:lvl2pPr>
            <a:lvl3pPr algn="ctr" rtl="0">
              <a:spcBef>
                <a:spcPts val="0"/>
              </a:spcBef>
              <a:buSzPct val="100000"/>
              <a:defRPr sz="6933"/>
            </a:lvl3pPr>
            <a:lvl4pPr algn="ctr" rtl="0">
              <a:spcBef>
                <a:spcPts val="0"/>
              </a:spcBef>
              <a:buSzPct val="100000"/>
              <a:defRPr sz="6933"/>
            </a:lvl4pPr>
            <a:lvl5pPr algn="ctr" rtl="0">
              <a:spcBef>
                <a:spcPts val="0"/>
              </a:spcBef>
              <a:buSzPct val="100000"/>
              <a:defRPr sz="6933"/>
            </a:lvl5pPr>
            <a:lvl6pPr algn="ctr" rtl="0">
              <a:spcBef>
                <a:spcPts val="0"/>
              </a:spcBef>
              <a:buSzPct val="100000"/>
              <a:defRPr sz="6933"/>
            </a:lvl6pPr>
            <a:lvl7pPr algn="ctr" rtl="0">
              <a:spcBef>
                <a:spcPts val="0"/>
              </a:spcBef>
              <a:buSzPct val="100000"/>
              <a:defRPr sz="6933"/>
            </a:lvl7pPr>
            <a:lvl8pPr algn="ctr" rtl="0">
              <a:spcBef>
                <a:spcPts val="0"/>
              </a:spcBef>
              <a:buSzPct val="100000"/>
              <a:defRPr sz="6933"/>
            </a:lvl8pPr>
            <a:lvl9pPr algn="ctr" rtl="0">
              <a:spcBef>
                <a:spcPts val="0"/>
              </a:spcBef>
              <a:buSzPct val="100000"/>
              <a:defRPr sz="6933"/>
            </a:lvl9pPr>
          </a:lstStyle>
          <a:p>
            <a:r>
              <a:rPr lang="en-US" smtClean="0"/>
              <a:t>Click to edit Master title style</a:t>
            </a:r>
            <a:endParaRPr/>
          </a:p>
        </p:txBody>
      </p:sp>
      <p:sp>
        <p:nvSpPr>
          <p:cNvPr id="13" name="Shape 13"/>
          <p:cNvSpPr txBox="1">
            <a:spLocks noGrp="1"/>
          </p:cNvSpPr>
          <p:nvPr>
            <p:ph type="subTitle" idx="1"/>
          </p:nvPr>
        </p:nvSpPr>
        <p:spPr>
          <a:xfrm>
            <a:off x="415601" y="3778833"/>
            <a:ext cx="11360799" cy="1056800"/>
          </a:xfrm>
          <a:prstGeom prst="rect">
            <a:avLst/>
          </a:prstGeom>
          <a:noFill/>
          <a:ln>
            <a:noFill/>
          </a:ln>
        </p:spPr>
        <p:txBody>
          <a:bodyPr lIns="91425" tIns="91425" rIns="91425" bIns="91425" anchor="ctr" anchorCtr="0"/>
          <a:lstStyle>
            <a:lvl1pPr algn="ctr" rtl="0">
              <a:lnSpc>
                <a:spcPct val="100000"/>
              </a:lnSpc>
              <a:spcBef>
                <a:spcPts val="0"/>
              </a:spcBef>
              <a:spcAft>
                <a:spcPts val="0"/>
              </a:spcAft>
              <a:buSzPct val="100000"/>
              <a:buNone/>
              <a:defRPr sz="3733"/>
            </a:lvl1pPr>
            <a:lvl2pPr algn="ctr" rtl="0">
              <a:lnSpc>
                <a:spcPct val="100000"/>
              </a:lnSpc>
              <a:spcBef>
                <a:spcPts val="0"/>
              </a:spcBef>
              <a:spcAft>
                <a:spcPts val="0"/>
              </a:spcAft>
              <a:buSzPct val="100000"/>
              <a:buNone/>
              <a:defRPr sz="3733"/>
            </a:lvl2pPr>
            <a:lvl3pPr algn="ctr" rtl="0">
              <a:lnSpc>
                <a:spcPct val="100000"/>
              </a:lnSpc>
              <a:spcBef>
                <a:spcPts val="0"/>
              </a:spcBef>
              <a:spcAft>
                <a:spcPts val="0"/>
              </a:spcAft>
              <a:buSzPct val="100000"/>
              <a:buNone/>
              <a:defRPr sz="3733"/>
            </a:lvl3pPr>
            <a:lvl4pPr algn="ctr" rtl="0">
              <a:lnSpc>
                <a:spcPct val="100000"/>
              </a:lnSpc>
              <a:spcBef>
                <a:spcPts val="0"/>
              </a:spcBef>
              <a:spcAft>
                <a:spcPts val="0"/>
              </a:spcAft>
              <a:buSzPct val="100000"/>
              <a:buNone/>
              <a:defRPr sz="3733"/>
            </a:lvl4pPr>
            <a:lvl5pPr algn="ctr" rtl="0">
              <a:lnSpc>
                <a:spcPct val="100000"/>
              </a:lnSpc>
              <a:spcBef>
                <a:spcPts val="0"/>
              </a:spcBef>
              <a:spcAft>
                <a:spcPts val="0"/>
              </a:spcAft>
              <a:buSzPct val="100000"/>
              <a:buNone/>
              <a:defRPr sz="3733"/>
            </a:lvl5pPr>
            <a:lvl6pPr algn="ctr" rtl="0">
              <a:lnSpc>
                <a:spcPct val="100000"/>
              </a:lnSpc>
              <a:spcBef>
                <a:spcPts val="0"/>
              </a:spcBef>
              <a:spcAft>
                <a:spcPts val="0"/>
              </a:spcAft>
              <a:buSzPct val="100000"/>
              <a:buNone/>
              <a:defRPr sz="3733"/>
            </a:lvl6pPr>
            <a:lvl7pPr algn="ctr" rtl="0">
              <a:lnSpc>
                <a:spcPct val="100000"/>
              </a:lnSpc>
              <a:spcBef>
                <a:spcPts val="0"/>
              </a:spcBef>
              <a:spcAft>
                <a:spcPts val="0"/>
              </a:spcAft>
              <a:buSzPct val="100000"/>
              <a:buNone/>
              <a:defRPr sz="3733"/>
            </a:lvl7pPr>
            <a:lvl8pPr algn="ctr" rtl="0">
              <a:lnSpc>
                <a:spcPct val="100000"/>
              </a:lnSpc>
              <a:spcBef>
                <a:spcPts val="0"/>
              </a:spcBef>
              <a:spcAft>
                <a:spcPts val="0"/>
              </a:spcAft>
              <a:buSzPct val="100000"/>
              <a:buNone/>
              <a:defRPr sz="3733"/>
            </a:lvl8pPr>
            <a:lvl9pPr algn="ctr" rtl="0">
              <a:lnSpc>
                <a:spcPct val="100000"/>
              </a:lnSpc>
              <a:spcBef>
                <a:spcPts val="0"/>
              </a:spcBef>
              <a:spcAft>
                <a:spcPts val="0"/>
              </a:spcAft>
              <a:buSzPct val="100000"/>
              <a:buNone/>
              <a:defRPr sz="3733"/>
            </a:lvl9pPr>
          </a:lstStyle>
          <a:p>
            <a:r>
              <a:rPr lang="en-US" smtClean="0"/>
              <a:t>Click to edit Master subtitle style</a:t>
            </a:r>
            <a:endParaRPr/>
          </a:p>
        </p:txBody>
      </p:sp>
      <p:sp>
        <p:nvSpPr>
          <p:cNvPr id="14" name="Shape 14"/>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fld id="{F7E7484C-946C-1F44-8B13-E69C398B8F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15601" y="593367"/>
            <a:ext cx="11360799" cy="763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smtClean="0"/>
              <a:t>Click to edit Master title style</a:t>
            </a:r>
            <a:endParaRPr/>
          </a:p>
        </p:txBody>
      </p:sp>
      <p:sp>
        <p:nvSpPr>
          <p:cNvPr id="17" name="Shape 17"/>
          <p:cNvSpPr txBox="1">
            <a:spLocks noGrp="1"/>
          </p:cNvSpPr>
          <p:nvPr>
            <p:ph type="body" idx="1"/>
          </p:nvPr>
        </p:nvSpPr>
        <p:spPr>
          <a:xfrm>
            <a:off x="415601" y="1536633"/>
            <a:ext cx="11360799" cy="45552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smtClean="0"/>
              <a:t>Click to edit Master text styles</a:t>
            </a:r>
          </a:p>
        </p:txBody>
      </p:sp>
      <p:sp>
        <p:nvSpPr>
          <p:cNvPr id="18" name="Shape 18"/>
          <p:cNvSpPr txBox="1">
            <a:spLocks noGrp="1"/>
          </p:cNvSpPr>
          <p:nvPr>
            <p:ph type="sldNum" idx="12"/>
          </p:nvPr>
        </p:nvSpPr>
        <p:spPr>
          <a:xfrm>
            <a:off x="11296610" y="6217621"/>
            <a:ext cx="731599" cy="524800"/>
          </a:xfrm>
          <a:prstGeom prst="rect">
            <a:avLst/>
          </a:prstGeom>
          <a:noFill/>
          <a:ln>
            <a:noFill/>
          </a:ln>
        </p:spPr>
        <p:txBody>
          <a:bodyPr lIns="91425" tIns="91425" rIns="91425" bIns="91425" anchor="ctr" anchorCtr="0">
            <a:noAutofit/>
          </a:bodyPr>
          <a:lstStyle/>
          <a:p>
            <a:fld id="{F7E7484C-946C-1F44-8B13-E69C398B8F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NUL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p:nvPr/>
        </p:nvSpPr>
        <p:spPr>
          <a:xfrm>
            <a:off x="0" y="5803900"/>
            <a:ext cx="12192000" cy="1052800"/>
          </a:xfrm>
          <a:prstGeom prst="rect">
            <a:avLst/>
          </a:prstGeom>
          <a:solidFill>
            <a:schemeClr val="dk1"/>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baseline="0">
              <a:solidFill>
                <a:schemeClr val="lt1"/>
              </a:solidFill>
              <a:latin typeface="Calibri"/>
              <a:ea typeface="Calibri"/>
              <a:cs typeface="Calibri"/>
              <a:sym typeface="Calibri"/>
            </a:endParaRPr>
          </a:p>
        </p:txBody>
      </p:sp>
      <p:sp>
        <p:nvSpPr>
          <p:cNvPr id="6" name="Shape 6"/>
          <p:cNvSpPr/>
          <p:nvPr/>
        </p:nvSpPr>
        <p:spPr>
          <a:xfrm rot="10800000" flipH="1">
            <a:off x="0" y="5778501"/>
            <a:ext cx="12192000" cy="50799"/>
          </a:xfrm>
          <a:prstGeom prst="rect">
            <a:avLst/>
          </a:prstGeom>
          <a:solidFill>
            <a:srgbClr val="FFCC00"/>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baseline="0">
              <a:solidFill>
                <a:schemeClr val="dk1"/>
              </a:solidFill>
              <a:latin typeface="Calibri"/>
              <a:ea typeface="Calibri"/>
              <a:cs typeface="Calibri"/>
              <a:sym typeface="Calibri"/>
            </a:endParaRPr>
          </a:p>
        </p:txBody>
      </p:sp>
      <p:pic>
        <p:nvPicPr>
          <p:cNvPr id="7" name="Shape 7"/>
          <p:cNvPicPr preferRelativeResize="0"/>
          <p:nvPr/>
        </p:nvPicPr>
        <p:blipFill rotWithShape="1">
          <a:blip r:embed="rId5">
            <a:alphaModFix/>
          </a:blip>
          <a:srcRect/>
          <a:stretch/>
        </p:blipFill>
        <p:spPr>
          <a:xfrm>
            <a:off x="10934703" y="238127"/>
            <a:ext cx="748399" cy="748399"/>
          </a:xfrm>
          <a:prstGeom prst="rect">
            <a:avLst/>
          </a:prstGeom>
          <a:noFill/>
          <a:ln>
            <a:noFill/>
          </a:ln>
        </p:spPr>
      </p:pic>
      <p:pic>
        <p:nvPicPr>
          <p:cNvPr id="8" name="Shape 8"/>
          <p:cNvPicPr preferRelativeResize="0"/>
          <p:nvPr/>
        </p:nvPicPr>
        <p:blipFill rotWithShape="1">
          <a:blip r:embed="rId5">
            <a:alphaModFix/>
          </a:blip>
          <a:srcRect/>
          <a:stretch/>
        </p:blipFill>
        <p:spPr>
          <a:xfrm>
            <a:off x="9330267" y="6462029"/>
            <a:ext cx="2429600" cy="154799"/>
          </a:xfrm>
          <a:prstGeom prst="rect">
            <a:avLst/>
          </a:prstGeom>
          <a:noFill/>
          <a:ln>
            <a:noFill/>
          </a:ln>
        </p:spPr>
      </p:pic>
      <p:pic>
        <p:nvPicPr>
          <p:cNvPr id="9" name="Shape 9"/>
          <p:cNvPicPr preferRelativeResize="0"/>
          <p:nvPr/>
        </p:nvPicPr>
        <p:blipFill rotWithShape="1">
          <a:blip r:embed="rId5">
            <a:alphaModFix/>
          </a:blip>
          <a:srcRect/>
          <a:stretch/>
        </p:blipFill>
        <p:spPr>
          <a:xfrm>
            <a:off x="389469" y="6138309"/>
            <a:ext cx="2322400" cy="469999"/>
          </a:xfrm>
          <a:prstGeom prst="rect">
            <a:avLst/>
          </a:prstGeom>
          <a:noFill/>
          <a:ln>
            <a:noFill/>
          </a:ln>
        </p:spPr>
      </p:pic>
    </p:spTree>
    <p:extLst>
      <p:ext uri="{BB962C8B-B14F-4D97-AF65-F5344CB8AC3E}">
        <p14:creationId xmlns:p14="http://schemas.microsoft.com/office/powerpoint/2010/main" val="125417999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867"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048" y="1341901"/>
            <a:ext cx="11360799" cy="2736799"/>
          </a:xfrm>
        </p:spPr>
        <p:txBody>
          <a:bodyPr anchor="ctr"/>
          <a:lstStyle/>
          <a:p>
            <a:pPr>
              <a:spcBef>
                <a:spcPts val="1800"/>
              </a:spcBef>
            </a:pPr>
            <a:r>
              <a:rPr lang="en-US" sz="5400" dirty="0" smtClean="0">
                <a:solidFill>
                  <a:srgbClr val="C00000"/>
                </a:solidFill>
              </a:rPr>
              <a:t>BME 790</a:t>
            </a:r>
            <a:r>
              <a:rPr lang="en-US" sz="4000" dirty="0"/>
              <a:t/>
            </a:r>
            <a:br>
              <a:rPr lang="en-US" sz="4000" dirty="0"/>
            </a:br>
            <a:r>
              <a:rPr lang="en-US" sz="3200" dirty="0" smtClean="0">
                <a:solidFill>
                  <a:schemeClr val="bg1">
                    <a:lumMod val="65000"/>
                  </a:schemeClr>
                </a:solidFill>
              </a:rPr>
              <a:t>Spring 2017</a:t>
            </a:r>
            <a:br>
              <a:rPr lang="en-US" sz="3200" dirty="0" smtClean="0">
                <a:solidFill>
                  <a:schemeClr val="bg1">
                    <a:lumMod val="65000"/>
                  </a:schemeClr>
                </a:solidFill>
              </a:rPr>
            </a:br>
            <a:r>
              <a:rPr lang="en-US" sz="3200" dirty="0" smtClean="0">
                <a:solidFill>
                  <a:schemeClr val="bg1">
                    <a:lumMod val="65000"/>
                  </a:schemeClr>
                </a:solidFill>
              </a:rPr>
              <a:t>Weekly Summary</a:t>
            </a:r>
            <a:endParaRPr lang="en-US" sz="3200" dirty="0">
              <a:solidFill>
                <a:schemeClr val="bg1">
                  <a:lumMod val="65000"/>
                </a:schemeClr>
              </a:solidFill>
            </a:endParaRPr>
          </a:p>
        </p:txBody>
      </p:sp>
      <p:sp>
        <p:nvSpPr>
          <p:cNvPr id="3" name="Subtitle 2"/>
          <p:cNvSpPr>
            <a:spLocks noGrp="1"/>
          </p:cNvSpPr>
          <p:nvPr>
            <p:ph type="subTitle" idx="1"/>
          </p:nvPr>
        </p:nvSpPr>
        <p:spPr>
          <a:xfrm>
            <a:off x="228600" y="4876800"/>
            <a:ext cx="11360799" cy="1399996"/>
          </a:xfrm>
        </p:spPr>
        <p:txBody>
          <a:bodyPr/>
          <a:lstStyle/>
          <a:p>
            <a:pPr algn="l"/>
            <a:r>
              <a:rPr lang="en-US" sz="2000" dirty="0" smtClean="0"/>
              <a:t>Author: Daniel A Hagen</a:t>
            </a:r>
          </a:p>
          <a:p>
            <a:pPr algn="l"/>
            <a:r>
              <a:rPr lang="en-US" sz="2000" dirty="0" smtClean="0"/>
              <a:t>Week: </a:t>
            </a:r>
            <a:r>
              <a:rPr lang="en-US" sz="2000" dirty="0" smtClean="0"/>
              <a:t>02/06/17-02/12/17</a:t>
            </a:r>
            <a:endParaRPr lang="en-US" sz="2000" dirty="0" smtClean="0"/>
          </a:p>
          <a:p>
            <a:pPr algn="l"/>
            <a:r>
              <a:rPr lang="en-US" sz="2000" dirty="0" smtClean="0">
                <a:latin typeface="+mn-lt"/>
              </a:rPr>
              <a:t>Relevant Topics: </a:t>
            </a:r>
            <a:r>
              <a:rPr lang="en-US" sz="2000" dirty="0">
                <a:latin typeface="+mn-lt"/>
              </a:rPr>
              <a:t>mobile articulated systems, generalized body frames, Jacobians </a:t>
            </a:r>
          </a:p>
          <a:p>
            <a:pPr algn="l"/>
            <a:r>
              <a:rPr lang="en-US" sz="2000" dirty="0">
                <a:latin typeface="Arial" charset="0"/>
                <a:ea typeface="Arial" charset="0"/>
                <a:cs typeface="Arial" charset="0"/>
              </a:rPr>
              <a:t> </a:t>
            </a:r>
          </a:p>
          <a:p>
            <a:pPr algn="l"/>
            <a:endParaRPr lang="en-US" sz="2000" dirty="0"/>
          </a:p>
        </p:txBody>
      </p:sp>
      <p:cxnSp>
        <p:nvCxnSpPr>
          <p:cNvPr id="5" name="Straight Connector 4"/>
          <p:cNvCxnSpPr/>
          <p:nvPr/>
        </p:nvCxnSpPr>
        <p:spPr>
          <a:xfrm>
            <a:off x="3149600" y="2609273"/>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59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6" y="277091"/>
            <a:ext cx="6022144" cy="633088"/>
          </a:xfrm>
        </p:spPr>
        <p:txBody>
          <a:bodyPr/>
          <a:lstStyle/>
          <a:p>
            <a:pPr algn="l"/>
            <a:r>
              <a:rPr lang="en-US" dirty="0" smtClean="0"/>
              <a:t>Mobile Articulated Systems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8656" y="1066800"/>
            <a:ext cx="6403143" cy="3416320"/>
          </a:xfrm>
          <a:prstGeom prst="rect">
            <a:avLst/>
          </a:prstGeom>
          <a:noFill/>
        </p:spPr>
        <p:txBody>
          <a:bodyPr wrap="square" rtlCol="0">
            <a:spAutoFit/>
          </a:bodyPr>
          <a:lstStyle/>
          <a:p>
            <a:pPr algn="just"/>
            <a:r>
              <a:rPr lang="en-US" dirty="0" smtClean="0">
                <a:solidFill>
                  <a:srgbClr val="000000"/>
                </a:solidFill>
              </a:rPr>
              <a:t>An </a:t>
            </a:r>
            <a:r>
              <a:rPr lang="en-US" dirty="0" smtClean="0">
                <a:solidFill>
                  <a:srgbClr val="C00000"/>
                </a:solidFill>
              </a:rPr>
              <a:t>articulated system </a:t>
            </a:r>
            <a:r>
              <a:rPr lang="en-US" dirty="0" smtClean="0">
                <a:solidFill>
                  <a:srgbClr val="000000"/>
                </a:solidFill>
              </a:rPr>
              <a:t>is defined by the </a:t>
            </a:r>
            <a:r>
              <a:rPr lang="en-US" dirty="0" smtClean="0">
                <a:solidFill>
                  <a:srgbClr val="C00000"/>
                </a:solidFill>
              </a:rPr>
              <a:t>location and orientation of its body frame</a:t>
            </a:r>
            <a:r>
              <a:rPr lang="en-US" dirty="0" smtClean="0">
                <a:solidFill>
                  <a:srgbClr val="000000"/>
                </a:solidFill>
              </a:rPr>
              <a:t> (i.e., its </a:t>
            </a:r>
            <a:r>
              <a:rPr lang="en-US" dirty="0" smtClean="0">
                <a:solidFill>
                  <a:srgbClr val="C00000"/>
                </a:solidFill>
              </a:rPr>
              <a:t>position</a:t>
            </a:r>
            <a:r>
              <a:rPr lang="en-US" dirty="0" smtClean="0">
                <a:solidFill>
                  <a:srgbClr val="000000"/>
                </a:solidFill>
              </a:rPr>
              <a:t>) and the variable that reflects the </a:t>
            </a:r>
            <a:r>
              <a:rPr lang="en-US" dirty="0" smtClean="0">
                <a:solidFill>
                  <a:srgbClr val="C00000"/>
                </a:solidFill>
              </a:rPr>
              <a:t>relative placement of the component rigid bodies </a:t>
            </a:r>
            <a:r>
              <a:rPr lang="en-US" dirty="0" err="1" smtClean="0">
                <a:solidFill>
                  <a:srgbClr val="C00000"/>
                </a:solidFill>
              </a:rPr>
              <a:t>w.r.t</a:t>
            </a:r>
            <a:r>
              <a:rPr lang="en-US" dirty="0" smtClean="0">
                <a:solidFill>
                  <a:srgbClr val="C00000"/>
                </a:solidFill>
              </a:rPr>
              <a:t>. the body frame</a:t>
            </a:r>
            <a:r>
              <a:rPr lang="en-US" dirty="0" smtClean="0">
                <a:solidFill>
                  <a:srgbClr val="000000"/>
                </a:solidFill>
              </a:rPr>
              <a:t> (i.e., its </a:t>
            </a:r>
            <a:r>
              <a:rPr lang="en-US" dirty="0" smtClean="0">
                <a:solidFill>
                  <a:srgbClr val="C00000"/>
                </a:solidFill>
              </a:rPr>
              <a:t>shape</a:t>
            </a:r>
            <a:r>
              <a:rPr lang="en-US" dirty="0" smtClean="0">
                <a:solidFill>
                  <a:srgbClr val="000000"/>
                </a:solidFill>
              </a:rPr>
              <a:t>). The body frame can be chosen to be any frame (attached or not) as long as </a:t>
            </a:r>
            <a:r>
              <a:rPr lang="en-US" dirty="0" smtClean="0">
                <a:solidFill>
                  <a:srgbClr val="C00000"/>
                </a:solidFill>
              </a:rPr>
              <a:t>each attached frame defined </a:t>
            </a:r>
            <a:r>
              <a:rPr lang="en-US" dirty="0" err="1" smtClean="0">
                <a:solidFill>
                  <a:srgbClr val="C00000"/>
                </a:solidFill>
              </a:rPr>
              <a:t>w.r.t</a:t>
            </a:r>
            <a:r>
              <a:rPr lang="en-US" dirty="0" smtClean="0">
                <a:solidFill>
                  <a:srgbClr val="C00000"/>
                </a:solidFill>
              </a:rPr>
              <a:t>. the chosen body frame </a:t>
            </a:r>
            <a:r>
              <a:rPr lang="en-US" dirty="0" smtClean="0">
                <a:solidFill>
                  <a:srgbClr val="000000"/>
                </a:solidFill>
              </a:rPr>
              <a:t>is a </a:t>
            </a:r>
            <a:r>
              <a:rPr lang="en-US" dirty="0" smtClean="0">
                <a:solidFill>
                  <a:srgbClr val="C00000"/>
                </a:solidFill>
              </a:rPr>
              <a:t>function of the shape parameters</a:t>
            </a:r>
            <a:r>
              <a:rPr lang="en-US" dirty="0" smtClean="0">
                <a:solidFill>
                  <a:srgbClr val="000000"/>
                </a:solidFill>
              </a:rPr>
              <a:t>. Note that the simplest choice for </a:t>
            </a:r>
            <a:r>
              <a:rPr lang="en-US" dirty="0" smtClean="0">
                <a:solidFill>
                  <a:srgbClr val="000000"/>
                </a:solidFill>
              </a:rPr>
              <a:t>body frame is an attached body frame as it automatically satisfies this criterion. For this two-link, 4 </a:t>
            </a:r>
            <a:r>
              <a:rPr lang="en-US" i="1" dirty="0" smtClean="0">
                <a:solidFill>
                  <a:srgbClr val="000000"/>
                </a:solidFill>
              </a:rPr>
              <a:t>DOF</a:t>
            </a:r>
            <a:r>
              <a:rPr lang="en-US" dirty="0" smtClean="0">
                <a:solidFill>
                  <a:srgbClr val="000000"/>
                </a:solidFill>
              </a:rPr>
              <a:t> system, the choice of body frame is adequate because the attached frames are completely defined by transforms that are functions of the shape parameter (𝜃).</a:t>
            </a:r>
            <a:endParaRPr lang="en-US" dirty="0" smtClean="0">
              <a:solidFill>
                <a:srgbClr val="000000"/>
              </a:solidFill>
            </a:endParaRPr>
          </a:p>
        </p:txBody>
      </p:sp>
      <p:pic>
        <p:nvPicPr>
          <p:cNvPr id="7" name="Picture 6"/>
          <p:cNvPicPr>
            <a:picLocks noChangeAspect="1"/>
          </p:cNvPicPr>
          <p:nvPr/>
        </p:nvPicPr>
        <p:blipFill>
          <a:blip r:embed="rId2"/>
          <a:stretch>
            <a:fillRect/>
          </a:stretch>
        </p:blipFill>
        <p:spPr>
          <a:xfrm>
            <a:off x="6934200" y="910179"/>
            <a:ext cx="4419600" cy="1583140"/>
          </a:xfrm>
          <a:prstGeom prst="rect">
            <a:avLst/>
          </a:prstGeom>
        </p:spPr>
      </p:pic>
      <p:pic>
        <p:nvPicPr>
          <p:cNvPr id="11" name="Picture 10"/>
          <p:cNvPicPr>
            <a:picLocks noChangeAspect="1"/>
          </p:cNvPicPr>
          <p:nvPr/>
        </p:nvPicPr>
        <p:blipFill>
          <a:blip r:embed="rId3"/>
          <a:stretch>
            <a:fillRect/>
          </a:stretch>
        </p:blipFill>
        <p:spPr>
          <a:xfrm>
            <a:off x="6934200" y="2501318"/>
            <a:ext cx="4419600" cy="2128419"/>
          </a:xfrm>
          <a:prstGeom prst="rect">
            <a:avLst/>
          </a:prstGeom>
        </p:spPr>
      </p:pic>
      <p:pic>
        <p:nvPicPr>
          <p:cNvPr id="12" name="Picture 11"/>
          <p:cNvPicPr>
            <a:picLocks noChangeAspect="1"/>
          </p:cNvPicPr>
          <p:nvPr/>
        </p:nvPicPr>
        <p:blipFill>
          <a:blip r:embed="rId4"/>
          <a:stretch>
            <a:fillRect/>
          </a:stretch>
        </p:blipFill>
        <p:spPr>
          <a:xfrm>
            <a:off x="6934200" y="5024590"/>
            <a:ext cx="5041900" cy="449110"/>
          </a:xfrm>
          <a:prstGeom prst="rect">
            <a:avLst/>
          </a:prstGeom>
        </p:spPr>
      </p:pic>
    </p:spTree>
    <p:extLst>
      <p:ext uri="{BB962C8B-B14F-4D97-AF65-F5344CB8AC3E}">
        <p14:creationId xmlns:p14="http://schemas.microsoft.com/office/powerpoint/2010/main" val="27394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7" y="277091"/>
            <a:ext cx="2456908" cy="633088"/>
          </a:xfrm>
        </p:spPr>
        <p:txBody>
          <a:bodyPr/>
          <a:lstStyle/>
          <a:p>
            <a:pPr algn="l"/>
            <a:r>
              <a:rPr lang="en-US" dirty="0" smtClean="0"/>
              <a:t>Geodesics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3397" y="1447800"/>
            <a:ext cx="11326965" cy="3693319"/>
          </a:xfrm>
          <a:prstGeom prst="rect">
            <a:avLst/>
          </a:prstGeom>
          <a:noFill/>
        </p:spPr>
        <p:txBody>
          <a:bodyPr wrap="square" rtlCol="0">
            <a:spAutoFit/>
          </a:bodyPr>
          <a:lstStyle/>
          <a:p>
            <a:pPr algn="just"/>
            <a:r>
              <a:rPr lang="en-US" dirty="0" smtClean="0">
                <a:solidFill>
                  <a:srgbClr val="000000"/>
                </a:solidFill>
              </a:rPr>
              <a:t>It is often useful to work with </a:t>
            </a:r>
            <a:r>
              <a:rPr lang="en-US" dirty="0" smtClean="0">
                <a:solidFill>
                  <a:srgbClr val="C00000"/>
                </a:solidFill>
              </a:rPr>
              <a:t>trajectories</a:t>
            </a:r>
            <a:r>
              <a:rPr lang="en-US" dirty="0" smtClean="0">
                <a:solidFill>
                  <a:srgbClr val="000000"/>
                </a:solidFill>
              </a:rPr>
              <a:t> for which the system moves through the configuration space (Q) </a:t>
            </a:r>
            <a:r>
              <a:rPr lang="en-US" dirty="0" smtClean="0">
                <a:solidFill>
                  <a:srgbClr val="C00000"/>
                </a:solidFill>
              </a:rPr>
              <a:t>constant velocity </a:t>
            </a:r>
            <a:r>
              <a:rPr lang="mr-IN" dirty="0" smtClean="0">
                <a:solidFill>
                  <a:srgbClr val="000000"/>
                </a:solidFill>
              </a:rPr>
              <a:t>–</a:t>
            </a:r>
            <a:r>
              <a:rPr lang="en-US" dirty="0" smtClean="0">
                <a:solidFill>
                  <a:srgbClr val="000000"/>
                </a:solidFill>
              </a:rPr>
              <a:t> known as </a:t>
            </a:r>
            <a:r>
              <a:rPr lang="en-US" dirty="0" smtClean="0">
                <a:solidFill>
                  <a:srgbClr val="C00000"/>
                </a:solidFill>
              </a:rPr>
              <a:t>geodesics</a:t>
            </a:r>
            <a:r>
              <a:rPr lang="en-US" dirty="0" smtClean="0">
                <a:solidFill>
                  <a:srgbClr val="000000"/>
                </a:solidFill>
              </a:rPr>
              <a:t>. For Lie groups there are </a:t>
            </a:r>
            <a:r>
              <a:rPr lang="en-US" dirty="0" smtClean="0">
                <a:solidFill>
                  <a:srgbClr val="C00000"/>
                </a:solidFill>
              </a:rPr>
              <a:t>two forms </a:t>
            </a:r>
            <a:r>
              <a:rPr lang="en-US" dirty="0" smtClean="0">
                <a:solidFill>
                  <a:srgbClr val="000000"/>
                </a:solidFill>
              </a:rPr>
              <a:t>of geodesics:</a:t>
            </a:r>
          </a:p>
          <a:p>
            <a:pPr algn="just"/>
            <a:r>
              <a:rPr lang="en-US" dirty="0">
                <a:solidFill>
                  <a:srgbClr val="000000"/>
                </a:solidFill>
              </a:rPr>
              <a:t>	</a:t>
            </a:r>
            <a:r>
              <a:rPr lang="en-US" dirty="0" smtClean="0">
                <a:solidFill>
                  <a:srgbClr val="000000"/>
                </a:solidFill>
              </a:rPr>
              <a:t>- Those with constant velocity </a:t>
            </a:r>
            <a:r>
              <a:rPr lang="en-US" dirty="0" err="1" smtClean="0">
                <a:solidFill>
                  <a:srgbClr val="000000"/>
                </a:solidFill>
              </a:rPr>
              <a:t>w.r.t</a:t>
            </a:r>
            <a:r>
              <a:rPr lang="en-US" dirty="0" smtClean="0">
                <a:solidFill>
                  <a:srgbClr val="000000"/>
                </a:solidFill>
              </a:rPr>
              <a:t>. </a:t>
            </a:r>
            <a:r>
              <a:rPr lang="en-US" dirty="0" smtClean="0">
                <a:solidFill>
                  <a:srgbClr val="C00000"/>
                </a:solidFill>
              </a:rPr>
              <a:t>the manifold structure</a:t>
            </a:r>
            <a:r>
              <a:rPr lang="en-US" dirty="0" smtClean="0">
                <a:solidFill>
                  <a:srgbClr val="000000"/>
                </a:solidFill>
              </a:rPr>
              <a:t>. </a:t>
            </a:r>
          </a:p>
          <a:p>
            <a:pPr algn="just"/>
            <a:r>
              <a:rPr lang="en-US" dirty="0">
                <a:solidFill>
                  <a:srgbClr val="000000"/>
                </a:solidFill>
              </a:rPr>
              <a:t>	</a:t>
            </a:r>
            <a:r>
              <a:rPr lang="en-US" dirty="0" smtClean="0">
                <a:solidFill>
                  <a:srgbClr val="000000"/>
                </a:solidFill>
              </a:rPr>
              <a:t>- Those with constant velocity </a:t>
            </a:r>
            <a:r>
              <a:rPr lang="en-US" dirty="0" err="1" smtClean="0">
                <a:solidFill>
                  <a:srgbClr val="000000"/>
                </a:solidFill>
              </a:rPr>
              <a:t>w.r.t</a:t>
            </a:r>
            <a:r>
              <a:rPr lang="en-US" dirty="0" smtClean="0">
                <a:solidFill>
                  <a:srgbClr val="000000"/>
                </a:solidFill>
              </a:rPr>
              <a:t>. </a:t>
            </a:r>
            <a:r>
              <a:rPr lang="en-US" dirty="0" smtClean="0">
                <a:solidFill>
                  <a:srgbClr val="C00000"/>
                </a:solidFill>
              </a:rPr>
              <a:t>the group action</a:t>
            </a:r>
            <a:r>
              <a:rPr lang="en-US" dirty="0" smtClean="0">
                <a:solidFill>
                  <a:srgbClr val="000000"/>
                </a:solidFill>
              </a:rPr>
              <a:t>.</a:t>
            </a:r>
          </a:p>
          <a:p>
            <a:pPr algn="just"/>
            <a:endParaRPr lang="en-US" dirty="0">
              <a:solidFill>
                <a:srgbClr val="000000"/>
              </a:solidFill>
            </a:endParaRPr>
          </a:p>
          <a:p>
            <a:pPr algn="just"/>
            <a:r>
              <a:rPr lang="en-US" dirty="0" smtClean="0">
                <a:solidFill>
                  <a:srgbClr val="C00000"/>
                </a:solidFill>
              </a:rPr>
              <a:t>Geodesics on the manifold </a:t>
            </a:r>
            <a:r>
              <a:rPr lang="en-US" dirty="0" smtClean="0">
                <a:solidFill>
                  <a:srgbClr val="000000"/>
                </a:solidFill>
              </a:rPr>
              <a:t>employ a metric structure for defining “length” and “speed” to ascertain the </a:t>
            </a:r>
            <a:r>
              <a:rPr lang="en-US" dirty="0" smtClean="0">
                <a:solidFill>
                  <a:srgbClr val="C00000"/>
                </a:solidFill>
              </a:rPr>
              <a:t>“shortest path” along the manifold</a:t>
            </a:r>
            <a:r>
              <a:rPr lang="en-US" dirty="0" smtClean="0">
                <a:solidFill>
                  <a:srgbClr val="000000"/>
                </a:solidFill>
              </a:rPr>
              <a:t> (e.g., on a cylinder, these trajectories could be loops, axial lines, or helices on the surface of the manifold). </a:t>
            </a:r>
          </a:p>
          <a:p>
            <a:pPr algn="just"/>
            <a:endParaRPr lang="en-US" dirty="0">
              <a:solidFill>
                <a:srgbClr val="000000"/>
              </a:solidFill>
            </a:endParaRPr>
          </a:p>
          <a:p>
            <a:pPr algn="just"/>
            <a:r>
              <a:rPr lang="en-US" dirty="0" smtClean="0">
                <a:solidFill>
                  <a:srgbClr val="000000"/>
                </a:solidFill>
              </a:rPr>
              <a:t>However, </a:t>
            </a:r>
            <a:r>
              <a:rPr lang="en-US" dirty="0" smtClean="0">
                <a:solidFill>
                  <a:srgbClr val="C00000"/>
                </a:solidFill>
              </a:rPr>
              <a:t>geodesics on a Lie group</a:t>
            </a:r>
            <a:r>
              <a:rPr lang="en-US" dirty="0" smtClean="0">
                <a:solidFill>
                  <a:srgbClr val="000000"/>
                </a:solidFill>
              </a:rPr>
              <a:t> will require trajectories </a:t>
            </a:r>
            <a:r>
              <a:rPr lang="en-US" dirty="0" smtClean="0">
                <a:solidFill>
                  <a:srgbClr val="C00000"/>
                </a:solidFill>
              </a:rPr>
              <a:t>constant group velocity</a:t>
            </a:r>
            <a:r>
              <a:rPr lang="en-US" dirty="0" smtClean="0">
                <a:solidFill>
                  <a:srgbClr val="000000"/>
                </a:solidFill>
              </a:rPr>
              <a:t>, which may not translate to flows along the “shortest path”. This can be further subdivided into </a:t>
            </a:r>
            <a:r>
              <a:rPr lang="en-US" dirty="0" smtClean="0">
                <a:solidFill>
                  <a:srgbClr val="C00000"/>
                </a:solidFill>
              </a:rPr>
              <a:t>left-invariant and right-invariant vector field</a:t>
            </a:r>
            <a:r>
              <a:rPr lang="en-US" dirty="0" smtClean="0">
                <a:solidFill>
                  <a:srgbClr val="000000"/>
                </a:solidFill>
              </a:rPr>
              <a:t>s depending on the use of velocity chosen </a:t>
            </a:r>
            <a:r>
              <a:rPr lang="mr-IN" dirty="0" smtClean="0">
                <a:solidFill>
                  <a:srgbClr val="000000"/>
                </a:solidFill>
              </a:rPr>
              <a:t>–</a:t>
            </a:r>
            <a:r>
              <a:rPr lang="en-US" dirty="0" smtClean="0">
                <a:solidFill>
                  <a:srgbClr val="000000"/>
                </a:solidFill>
              </a:rPr>
              <a:t> either body velocity or spatial velocity (discussed on the next slide). </a:t>
            </a:r>
          </a:p>
        </p:txBody>
      </p:sp>
    </p:spTree>
    <p:extLst>
      <p:ext uri="{BB962C8B-B14F-4D97-AF65-F5344CB8AC3E}">
        <p14:creationId xmlns:p14="http://schemas.microsoft.com/office/powerpoint/2010/main" val="6910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6" y="277091"/>
            <a:ext cx="6250744" cy="633088"/>
          </a:xfrm>
        </p:spPr>
        <p:txBody>
          <a:bodyPr/>
          <a:lstStyle/>
          <a:p>
            <a:pPr algn="l"/>
            <a:r>
              <a:rPr lang="en-US" smtClean="0"/>
              <a:t>Body and Spatial Velocities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378656" y="990600"/>
                <a:ext cx="6860344" cy="4011291"/>
              </a:xfrm>
              <a:prstGeom prst="rect">
                <a:avLst/>
              </a:prstGeom>
              <a:noFill/>
            </p:spPr>
            <p:txBody>
              <a:bodyPr wrap="square" rtlCol="0">
                <a:spAutoFit/>
              </a:bodyPr>
              <a:lstStyle/>
              <a:p>
                <a:pPr algn="just"/>
                <a:r>
                  <a:rPr lang="en-US" dirty="0">
                    <a:solidFill>
                      <a:srgbClr val="000000"/>
                    </a:solidFill>
                  </a:rPr>
                  <a:t>The </a:t>
                </a:r>
                <a:r>
                  <a:rPr lang="en-US" dirty="0">
                    <a:solidFill>
                      <a:srgbClr val="C00000"/>
                    </a:solidFill>
                  </a:rPr>
                  <a:t>body velocity (𝜉) </a:t>
                </a:r>
                <a:r>
                  <a:rPr lang="en-US" dirty="0">
                    <a:solidFill>
                      <a:srgbClr val="000000"/>
                    </a:solidFill>
                  </a:rPr>
                  <a:t>can be thought of as the </a:t>
                </a:r>
                <a:r>
                  <a:rPr lang="en-US" dirty="0">
                    <a:solidFill>
                      <a:srgbClr val="C00000"/>
                    </a:solidFill>
                  </a:rPr>
                  <a:t>velocity of a point on the body in relation to its body frame </a:t>
                </a:r>
                <a:r>
                  <a:rPr lang="en-US" dirty="0">
                    <a:solidFill>
                      <a:srgbClr val="000000"/>
                    </a:solidFill>
                  </a:rPr>
                  <a:t>(</a:t>
                </a:r>
                <a14:m>
                  <m:oMath xmlns:m="http://schemas.openxmlformats.org/officeDocument/2006/math">
                    <m:acc>
                      <m:accPr>
                        <m:chr m:val="⃗"/>
                        <m:ctrlPr>
                          <a:rPr lang="en-US" i="1">
                            <a:solidFill>
                              <a:srgbClr val="000000"/>
                            </a:solidFill>
                            <a:latin typeface="Cambria Math" charset="0"/>
                          </a:rPr>
                        </m:ctrlPr>
                      </m:accPr>
                      <m:e>
                        <m:r>
                          <a:rPr lang="en-US" i="1">
                            <a:solidFill>
                              <a:srgbClr val="000000"/>
                            </a:solidFill>
                            <a:latin typeface="Cambria Math" charset="0"/>
                          </a:rPr>
                          <m:t>𝑏</m:t>
                        </m:r>
                      </m:e>
                    </m:acc>
                  </m:oMath>
                </a14:m>
                <a:r>
                  <a:rPr lang="en-US" dirty="0">
                    <a:solidFill>
                      <a:srgbClr val="000000"/>
                    </a:solidFill>
                  </a:rPr>
                  <a:t>). When interpreting this twist in terms of left lifted actions, it becomes </a:t>
                </a:r>
                <a:r>
                  <a:rPr lang="en-US" dirty="0">
                    <a:solidFill>
                      <a:srgbClr val="C00000"/>
                    </a:solidFill>
                  </a:rPr>
                  <a:t>the rotation of the translational velocity vectors back into the reference frame </a:t>
                </a:r>
                <a:r>
                  <a:rPr lang="en-US" dirty="0">
                    <a:solidFill>
                      <a:srgbClr val="000000"/>
                    </a:solidFill>
                  </a:rPr>
                  <a:t>(</a:t>
                </a:r>
                <a14:m>
                  <m:oMath xmlns:m="http://schemas.openxmlformats.org/officeDocument/2006/math">
                    <m:acc>
                      <m:accPr>
                        <m:chr m:val="⃗"/>
                        <m:ctrlPr>
                          <a:rPr lang="en-US" i="1">
                            <a:solidFill>
                              <a:srgbClr val="000000"/>
                            </a:solidFill>
                            <a:latin typeface="Cambria Math" charset="0"/>
                          </a:rPr>
                        </m:ctrlPr>
                      </m:accPr>
                      <m:e>
                        <m:r>
                          <a:rPr lang="en-US" i="1">
                            <a:solidFill>
                              <a:srgbClr val="000000"/>
                            </a:solidFill>
                            <a:latin typeface="Cambria Math" charset="0"/>
                          </a:rPr>
                          <m:t>𝑒</m:t>
                        </m:r>
                      </m:e>
                    </m:acc>
                  </m:oMath>
                </a14:m>
                <a:r>
                  <a:rPr lang="en-US" dirty="0">
                    <a:solidFill>
                      <a:srgbClr val="000000"/>
                    </a:solidFill>
                  </a:rPr>
                  <a:t>) (Note: the rotational component of this twist will not change with a change in coordinate frames). </a:t>
                </a:r>
              </a:p>
              <a:p>
                <a:pPr algn="just"/>
                <a:endParaRPr lang="en-US" dirty="0">
                  <a:solidFill>
                    <a:srgbClr val="000000"/>
                  </a:solidFill>
                </a:endParaRPr>
              </a:p>
              <a:p>
                <a:pPr algn="just"/>
                <a:r>
                  <a:rPr lang="en-US" dirty="0">
                    <a:solidFill>
                      <a:srgbClr val="000000"/>
                    </a:solidFill>
                  </a:rPr>
                  <a:t>The </a:t>
                </a:r>
                <a:r>
                  <a:rPr lang="en-US" dirty="0">
                    <a:solidFill>
                      <a:srgbClr val="C00000"/>
                    </a:solidFill>
                  </a:rPr>
                  <a:t>spatial velocity (</a:t>
                </a:r>
                <a14:m>
                  <m:oMath xmlns:m="http://schemas.openxmlformats.org/officeDocument/2006/math">
                    <m:sSup>
                      <m:sSupPr>
                        <m:ctrlPr>
                          <a:rPr lang="en-US" i="1" dirty="0">
                            <a:solidFill>
                              <a:srgbClr val="C00000"/>
                            </a:solidFill>
                            <a:latin typeface="Cambria Math" charset="0"/>
                          </a:rPr>
                        </m:ctrlPr>
                      </m:sSupPr>
                      <m:e>
                        <m:r>
                          <a:rPr lang="en-US" i="1" dirty="0">
                            <a:solidFill>
                              <a:srgbClr val="C00000"/>
                            </a:solidFill>
                            <a:latin typeface="Cambria Math" charset="0"/>
                          </a:rPr>
                          <m:t>𝜉</m:t>
                        </m:r>
                      </m:e>
                      <m:sup>
                        <m:r>
                          <a:rPr lang="en-US" i="1" dirty="0">
                            <a:solidFill>
                              <a:srgbClr val="C00000"/>
                            </a:solidFill>
                            <a:latin typeface="Cambria Math" charset="0"/>
                          </a:rPr>
                          <m:t>𝑠</m:t>
                        </m:r>
                      </m:sup>
                    </m:sSup>
                  </m:oMath>
                </a14:m>
                <a:r>
                  <a:rPr lang="en-US" dirty="0">
                    <a:solidFill>
                      <a:srgbClr val="C00000"/>
                    </a:solidFill>
                  </a:rPr>
                  <a:t>) </a:t>
                </a:r>
                <a:r>
                  <a:rPr lang="en-US" dirty="0">
                    <a:solidFill>
                      <a:srgbClr val="000000"/>
                    </a:solidFill>
                  </a:rPr>
                  <a:t>can be thought of as the </a:t>
                </a:r>
                <a:r>
                  <a:rPr lang="en-US" dirty="0">
                    <a:solidFill>
                      <a:srgbClr val="C00000"/>
                    </a:solidFill>
                  </a:rPr>
                  <a:t>velocity of a (potentially imaginary) point of the body </a:t>
                </a:r>
                <a:r>
                  <a:rPr lang="en-US" dirty="0">
                    <a:solidFill>
                      <a:srgbClr val="000000"/>
                    </a:solidFill>
                  </a:rPr>
                  <a:t>located at the identity element of the group (i.e., the origin in SE(2)). Given state </a:t>
                </a:r>
                <a14:m>
                  <m:oMath xmlns:m="http://schemas.openxmlformats.org/officeDocument/2006/math">
                    <m:d>
                      <m:dPr>
                        <m:ctrlPr>
                          <a:rPr lang="en-US" i="1">
                            <a:solidFill>
                              <a:srgbClr val="000000"/>
                            </a:solidFill>
                            <a:latin typeface="Cambria Math" charset="0"/>
                          </a:rPr>
                        </m:ctrlPr>
                      </m:dPr>
                      <m:e>
                        <m:r>
                          <a:rPr lang="en-US" i="1">
                            <a:solidFill>
                              <a:srgbClr val="000000"/>
                            </a:solidFill>
                            <a:latin typeface="Cambria Math" charset="0"/>
                          </a:rPr>
                          <m:t>𝑔</m:t>
                        </m:r>
                        <m:r>
                          <a:rPr lang="en-US" i="1">
                            <a:solidFill>
                              <a:srgbClr val="000000"/>
                            </a:solidFill>
                            <a:latin typeface="Cambria Math" charset="0"/>
                          </a:rPr>
                          <m:t>, </m:t>
                        </m:r>
                        <m:acc>
                          <m:accPr>
                            <m:chr m:val="̇"/>
                            <m:ctrlPr>
                              <a:rPr lang="en-US" i="1">
                                <a:solidFill>
                                  <a:srgbClr val="000000"/>
                                </a:solidFill>
                                <a:latin typeface="Cambria Math" charset="0"/>
                              </a:rPr>
                            </m:ctrlPr>
                          </m:accPr>
                          <m:e>
                            <m:r>
                              <a:rPr lang="en-US" i="1">
                                <a:solidFill>
                                  <a:srgbClr val="000000"/>
                                </a:solidFill>
                                <a:latin typeface="Cambria Math" charset="0"/>
                              </a:rPr>
                              <m:t>𝑔</m:t>
                            </m:r>
                          </m:e>
                        </m:acc>
                      </m:e>
                    </m:d>
                  </m:oMath>
                </a14:m>
                <a:r>
                  <a:rPr lang="en-US" dirty="0">
                    <a:solidFill>
                      <a:srgbClr val="000000"/>
                    </a:solidFill>
                  </a:rPr>
                  <a:t> the spatial velocity is the effect of that state on the origin.</a:t>
                </a:r>
                <a:r>
                  <a:rPr lang="en-US" dirty="0">
                    <a:solidFill>
                      <a:srgbClr val="C00000"/>
                    </a:solidFill>
                  </a:rPr>
                  <a:t> Spatial velocities are shared values across any set of rigidly attached frames!</a:t>
                </a:r>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78656" y="990600"/>
                <a:ext cx="6860344" cy="4011291"/>
              </a:xfrm>
              <a:prstGeom prst="rect">
                <a:avLst/>
              </a:prstGeom>
              <a:blipFill rotWithShape="0">
                <a:blip r:embed="rId2"/>
                <a:stretch>
                  <a:fillRect l="-710" t="-1064" r="-2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467600" y="990600"/>
                <a:ext cx="4267200" cy="3469668"/>
              </a:xfrm>
              <a:prstGeom prst="rect">
                <a:avLst/>
              </a:prstGeom>
              <a:noFill/>
              <a:ln>
                <a:solidFill>
                  <a:srgbClr val="000000"/>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charset="0"/>
                          <a:ea typeface="Cambria Math" charset="0"/>
                          <a:cs typeface="Cambria Math" charset="0"/>
                        </a:rPr>
                        <m:t>𝜉</m:t>
                      </m:r>
                      <m:r>
                        <a:rPr lang="en-US" i="1" smtClean="0">
                          <a:solidFill>
                            <a:srgbClr val="000000"/>
                          </a:solidFill>
                          <a:latin typeface="Cambria Math" charset="0"/>
                          <a:ea typeface="Cambria Math" charset="0"/>
                          <a:cs typeface="Cambria Math" charset="0"/>
                        </a:rPr>
                        <m:t>=</m:t>
                      </m:r>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𝑔</m:t>
                          </m:r>
                        </m:sub>
                      </m:sSub>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𝐿</m:t>
                          </m:r>
                        </m:e>
                        <m:sub>
                          <m:sSup>
                            <m:sSupPr>
                              <m:ctrlPr>
                                <a:rPr lang="en-US" i="1">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𝑔</m:t>
                              </m:r>
                            </m:e>
                            <m:sup>
                              <m:r>
                                <a:rPr lang="en-US" i="1">
                                  <a:solidFill>
                                    <a:srgbClr val="000000"/>
                                  </a:solidFill>
                                  <a:latin typeface="Cambria Math" charset="0"/>
                                  <a:ea typeface="Cambria Math" charset="0"/>
                                  <a:cs typeface="Cambria Math" charset="0"/>
                                </a:rPr>
                                <m:t>−1</m:t>
                              </m:r>
                            </m:sup>
                          </m:sSup>
                        </m:sub>
                      </m:sSub>
                      <m:acc>
                        <m:accPr>
                          <m:chr m:val="̇"/>
                          <m:ctrlPr>
                            <a:rPr lang="en-US" i="1">
                              <a:solidFill>
                                <a:srgbClr val="000000"/>
                              </a:solidFill>
                              <a:latin typeface="Cambria Math" charset="0"/>
                              <a:ea typeface="Cambria Math" charset="0"/>
                              <a:cs typeface="Cambria Math" charset="0"/>
                            </a:rPr>
                          </m:ctrlPr>
                        </m:accPr>
                        <m:e>
                          <m:r>
                            <a:rPr lang="en-US" i="1">
                              <a:solidFill>
                                <a:srgbClr val="000000"/>
                              </a:solidFill>
                              <a:latin typeface="Cambria Math" charset="0"/>
                              <a:ea typeface="Cambria Math" charset="0"/>
                              <a:cs typeface="Cambria Math" charset="0"/>
                            </a:rPr>
                            <m:t>𝑔</m:t>
                          </m:r>
                        </m:e>
                      </m:acc>
                    </m:oMath>
                  </m:oMathPara>
                </a14:m>
                <a:endParaRPr lang="en-US" dirty="0" smtClean="0">
                  <a:solidFill>
                    <a:srgbClr val="000000"/>
                  </a:solidFill>
                </a:endParaRPr>
              </a:p>
              <a:p>
                <a:pPr algn="ctr"/>
                <a14:m>
                  <m:oMath xmlns:m="http://schemas.openxmlformats.org/officeDocument/2006/math">
                    <m:acc>
                      <m:accPr>
                        <m:chr m:val="̇"/>
                        <m:ctrlPr>
                          <a:rPr lang="en-US" i="1">
                            <a:solidFill>
                              <a:srgbClr val="000000"/>
                            </a:solidFill>
                            <a:latin typeface="Cambria Math" charset="0"/>
                            <a:ea typeface="Cambria Math" charset="0"/>
                            <a:cs typeface="Cambria Math" charset="0"/>
                          </a:rPr>
                        </m:ctrlPr>
                      </m:accPr>
                      <m:e>
                        <m:r>
                          <a:rPr lang="en-US" i="1">
                            <a:solidFill>
                              <a:srgbClr val="000000"/>
                            </a:solidFill>
                            <a:latin typeface="Cambria Math" charset="0"/>
                            <a:ea typeface="Cambria Math" charset="0"/>
                            <a:cs typeface="Cambria Math" charset="0"/>
                          </a:rPr>
                          <m:t>𝑔</m:t>
                        </m:r>
                      </m:e>
                    </m:acc>
                    <m:r>
                      <a:rPr lang="en-US" i="1">
                        <a:solidFill>
                          <a:srgbClr val="000000"/>
                        </a:solidFill>
                        <a:latin typeface="Cambria Math" charset="0"/>
                        <a:ea typeface="Cambria Math" charset="0"/>
                        <a:cs typeface="Cambria Math" charset="0"/>
                      </a:rPr>
                      <m:t>=</m:t>
                    </m:r>
                    <m:sSup>
                      <m:sSupPr>
                        <m:ctrlPr>
                          <a:rPr lang="en-US" i="1">
                            <a:solidFill>
                              <a:srgbClr val="000000"/>
                            </a:solidFill>
                            <a:latin typeface="Cambria Math" charset="0"/>
                            <a:ea typeface="Cambria Math" charset="0"/>
                            <a:cs typeface="Cambria Math" charset="0"/>
                          </a:rPr>
                        </m:ctrlPr>
                      </m:sSupPr>
                      <m:e>
                        <m:d>
                          <m:dPr>
                            <m:ctrlPr>
                              <a:rPr lang="en-US" i="1">
                                <a:solidFill>
                                  <a:srgbClr val="000000"/>
                                </a:solidFill>
                                <a:latin typeface="Cambria Math" charset="0"/>
                                <a:ea typeface="Cambria Math" charset="0"/>
                                <a:cs typeface="Cambria Math" charset="0"/>
                              </a:rPr>
                            </m:ctrlPr>
                          </m:dPr>
                          <m:e>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𝑔</m:t>
                                </m:r>
                              </m:sub>
                            </m:sSub>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𝐿</m:t>
                                </m:r>
                              </m:e>
                              <m:sub>
                                <m:sSup>
                                  <m:sSupPr>
                                    <m:ctrlPr>
                                      <a:rPr lang="en-US" i="1">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𝑔</m:t>
                                    </m:r>
                                  </m:e>
                                  <m:sup>
                                    <m:r>
                                      <a:rPr lang="en-US" i="1">
                                        <a:solidFill>
                                          <a:srgbClr val="000000"/>
                                        </a:solidFill>
                                        <a:latin typeface="Cambria Math" charset="0"/>
                                        <a:ea typeface="Cambria Math" charset="0"/>
                                        <a:cs typeface="Cambria Math" charset="0"/>
                                      </a:rPr>
                                      <m:t>−1</m:t>
                                    </m:r>
                                  </m:sup>
                                </m:sSup>
                              </m:sub>
                            </m:sSub>
                          </m:e>
                        </m:d>
                      </m:e>
                      <m:sup>
                        <m:r>
                          <a:rPr lang="en-US" i="1">
                            <a:solidFill>
                              <a:srgbClr val="000000"/>
                            </a:solidFill>
                            <a:latin typeface="Cambria Math" charset="0"/>
                            <a:ea typeface="Cambria Math" charset="0"/>
                            <a:cs typeface="Cambria Math" charset="0"/>
                          </a:rPr>
                          <m:t>−1</m:t>
                        </m:r>
                      </m:sup>
                    </m:sSup>
                    <m:r>
                      <a:rPr lang="en-US" i="1">
                        <a:solidFill>
                          <a:srgbClr val="000000"/>
                        </a:solidFill>
                        <a:latin typeface="Cambria Math" charset="0"/>
                        <a:ea typeface="Cambria Math" charset="0"/>
                        <a:cs typeface="Cambria Math" charset="0"/>
                      </a:rPr>
                      <m:t>𝜉</m:t>
                    </m:r>
                    <m:r>
                      <a:rPr lang="en-US" i="1">
                        <a:solidFill>
                          <a:srgbClr val="000000"/>
                        </a:solidFill>
                        <a:latin typeface="Cambria Math" charset="0"/>
                        <a:ea typeface="Cambria Math" charset="0"/>
                        <a:cs typeface="Cambria Math" charset="0"/>
                      </a:rPr>
                      <m:t>=</m:t>
                    </m:r>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𝑒</m:t>
                        </m:r>
                      </m:sub>
                    </m:sSub>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𝐿</m:t>
                        </m:r>
                      </m:e>
                      <m:sub>
                        <m:r>
                          <a:rPr lang="en-US" i="1">
                            <a:solidFill>
                              <a:srgbClr val="000000"/>
                            </a:solidFill>
                            <a:latin typeface="Cambria Math" charset="0"/>
                            <a:ea typeface="Cambria Math" charset="0"/>
                            <a:cs typeface="Cambria Math" charset="0"/>
                          </a:rPr>
                          <m:t>𝑔</m:t>
                        </m:r>
                      </m:sub>
                    </m:sSub>
                    <m:r>
                      <a:rPr lang="en-US" i="1">
                        <a:solidFill>
                          <a:srgbClr val="000000"/>
                        </a:solidFill>
                        <a:latin typeface="Cambria Math" charset="0"/>
                        <a:ea typeface="Cambria Math" charset="0"/>
                        <a:cs typeface="Cambria Math" charset="0"/>
                      </a:rPr>
                      <m:t>𝜉</m:t>
                    </m:r>
                  </m:oMath>
                </a14:m>
                <a:r>
                  <a:rPr lang="en-US" dirty="0">
                    <a:solidFill>
                      <a:srgbClr val="000000"/>
                    </a:solidFill>
                  </a:rPr>
                  <a:t> </a:t>
                </a:r>
                <a:endParaRPr lang="en-US" dirty="0" smtClean="0">
                  <a:solidFill>
                    <a:srgbClr val="000000"/>
                  </a:solidFill>
                </a:endParaRPr>
              </a:p>
              <a:p>
                <a:pPr algn="ctr"/>
                <a:r>
                  <a:rPr lang="en-US" dirty="0" smtClean="0">
                    <a:solidFill>
                      <a:srgbClr val="000000"/>
                    </a:solidFill>
                  </a:rPr>
                  <a:t>(</a:t>
                </a:r>
                <a:r>
                  <a:rPr lang="en-US" dirty="0">
                    <a:solidFill>
                      <a:srgbClr val="000000"/>
                    </a:solidFill>
                  </a:rPr>
                  <a:t>Where </a:t>
                </a:r>
                <a14:m>
                  <m:oMath xmlns:m="http://schemas.openxmlformats.org/officeDocument/2006/math">
                    <m:acc>
                      <m:accPr>
                        <m:chr m:val="̇"/>
                        <m:ctrlPr>
                          <a:rPr lang="en-US" i="1">
                            <a:solidFill>
                              <a:srgbClr val="000000"/>
                            </a:solidFill>
                            <a:latin typeface="Cambria Math" charset="0"/>
                          </a:rPr>
                        </m:ctrlPr>
                      </m:accPr>
                      <m:e>
                        <m:r>
                          <a:rPr lang="en-US" i="1">
                            <a:solidFill>
                              <a:srgbClr val="000000"/>
                            </a:solidFill>
                            <a:latin typeface="Cambria Math" charset="0"/>
                          </a:rPr>
                          <m:t>𝑔</m:t>
                        </m:r>
                      </m:e>
                    </m:acc>
                  </m:oMath>
                </a14:m>
                <a:r>
                  <a:rPr lang="en-US" dirty="0">
                    <a:solidFill>
                      <a:srgbClr val="000000"/>
                    </a:solidFill>
                  </a:rPr>
                  <a:t> is the twist </a:t>
                </a:r>
                <a:r>
                  <a:rPr lang="en-US" dirty="0" smtClean="0">
                    <a:solidFill>
                      <a:srgbClr val="000000"/>
                    </a:solidFill>
                  </a:rPr>
                  <a:t>vector and </a:t>
                </a:r>
                <a14:m>
                  <m:oMath xmlns:m="http://schemas.openxmlformats.org/officeDocument/2006/math">
                    <m:sSub>
                      <m:sSubPr>
                        <m:ctrlPr>
                          <a:rPr lang="en-US" i="1">
                            <a:solidFill>
                              <a:srgbClr val="000000"/>
                            </a:solidFill>
                            <a:latin typeface="Cambria Math" charset="0"/>
                          </a:rPr>
                        </m:ctrlPr>
                      </m:sSubPr>
                      <m:e>
                        <m:r>
                          <a:rPr lang="en-US" i="1">
                            <a:solidFill>
                              <a:srgbClr val="000000"/>
                            </a:solidFill>
                            <a:latin typeface="Cambria Math" charset="0"/>
                          </a:rPr>
                          <m:t>𝑇</m:t>
                        </m:r>
                      </m:e>
                      <m:sub>
                        <m:r>
                          <a:rPr lang="en-US" i="1">
                            <a:solidFill>
                              <a:srgbClr val="000000"/>
                            </a:solidFill>
                            <a:latin typeface="Cambria Math" charset="0"/>
                          </a:rPr>
                          <m:t>𝑒</m:t>
                        </m:r>
                      </m:sub>
                    </m:sSub>
                    <m:sSub>
                      <m:sSubPr>
                        <m:ctrlPr>
                          <a:rPr lang="en-US" i="1">
                            <a:solidFill>
                              <a:srgbClr val="000000"/>
                            </a:solidFill>
                            <a:latin typeface="Cambria Math" charset="0"/>
                          </a:rPr>
                        </m:ctrlPr>
                      </m:sSubPr>
                      <m:e>
                        <m:r>
                          <a:rPr lang="en-US" i="1">
                            <a:solidFill>
                              <a:srgbClr val="000000"/>
                            </a:solidFill>
                            <a:latin typeface="Cambria Math" charset="0"/>
                          </a:rPr>
                          <m:t>𝐿</m:t>
                        </m:r>
                      </m:e>
                      <m:sub>
                        <m:r>
                          <a:rPr lang="en-US" i="1">
                            <a:solidFill>
                              <a:srgbClr val="000000"/>
                            </a:solidFill>
                            <a:latin typeface="Cambria Math" charset="0"/>
                          </a:rPr>
                          <m:t>𝑔</m:t>
                        </m:r>
                      </m:sub>
                    </m:sSub>
                  </m:oMath>
                </a14:m>
                <a:r>
                  <a:rPr lang="en-US" dirty="0">
                    <a:solidFill>
                      <a:srgbClr val="000000"/>
                    </a:solidFill>
                  </a:rPr>
                  <a:t> is the </a:t>
                </a:r>
                <a:r>
                  <a:rPr lang="en-US" dirty="0">
                    <a:solidFill>
                      <a:srgbClr val="C00000"/>
                    </a:solidFill>
                  </a:rPr>
                  <a:t>Lie algebra </a:t>
                </a:r>
                <a:r>
                  <a:rPr lang="en-US" dirty="0">
                    <a:solidFill>
                      <a:srgbClr val="000000"/>
                    </a:solidFill>
                  </a:rPr>
                  <a:t>for the </a:t>
                </a:r>
                <a:r>
                  <a:rPr lang="en-US" dirty="0">
                    <a:solidFill>
                      <a:srgbClr val="C00000"/>
                    </a:solidFill>
                  </a:rPr>
                  <a:t>left lifted tangent group at the </a:t>
                </a:r>
                <a:r>
                  <a:rPr lang="en-US" dirty="0" smtClean="0">
                    <a:solidFill>
                      <a:srgbClr val="C00000"/>
                    </a:solidFill>
                  </a:rPr>
                  <a:t>origin</a:t>
                </a:r>
                <a:r>
                  <a:rPr lang="en-US" dirty="0" smtClean="0">
                    <a:solidFill>
                      <a:srgbClr val="000000"/>
                    </a:solidFill>
                  </a:rPr>
                  <a:t>)</a:t>
                </a:r>
              </a:p>
              <a:p>
                <a:pPr algn="ctr"/>
                <a:endParaRPr lang="en-US" dirty="0" smtClean="0">
                  <a:solidFill>
                    <a:srgbClr val="000000"/>
                  </a:solidFill>
                </a:endParaRPr>
              </a:p>
              <a:p>
                <a:pPr algn="ctr"/>
                <a:endParaRPr lang="en-US" dirty="0">
                  <a:solidFill>
                    <a:srgbClr val="000000"/>
                  </a:solidFill>
                </a:endParaRPr>
              </a:p>
              <a:p>
                <a:pPr algn="ctr"/>
                <a14:m>
                  <m:oMathPara xmlns:m="http://schemas.openxmlformats.org/officeDocument/2006/math">
                    <m:oMathParaPr>
                      <m:jc m:val="centerGroup"/>
                    </m:oMathParaPr>
                    <m:oMath xmlns:m="http://schemas.openxmlformats.org/officeDocument/2006/math">
                      <m:sSup>
                        <m:sSupPr>
                          <m:ctrlPr>
                            <a:rPr lang="en-US" b="0" i="1" smtClean="0">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𝜉</m:t>
                          </m:r>
                        </m:e>
                        <m:sup>
                          <m:r>
                            <a:rPr lang="en-US" b="0" i="1" smtClean="0">
                              <a:solidFill>
                                <a:srgbClr val="000000"/>
                              </a:solidFill>
                              <a:latin typeface="Cambria Math" charset="0"/>
                              <a:ea typeface="Cambria Math" charset="0"/>
                              <a:cs typeface="Cambria Math" charset="0"/>
                            </a:rPr>
                            <m:t>𝑠</m:t>
                          </m:r>
                        </m:sup>
                      </m:sSup>
                      <m:r>
                        <a:rPr lang="en-US" i="1">
                          <a:solidFill>
                            <a:srgbClr val="000000"/>
                          </a:solidFill>
                          <a:latin typeface="Cambria Math" charset="0"/>
                          <a:ea typeface="Cambria Math" charset="0"/>
                          <a:cs typeface="Cambria Math" charset="0"/>
                        </a:rPr>
                        <m:t>=</m:t>
                      </m:r>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𝑔</m:t>
                          </m:r>
                        </m:sub>
                      </m:sSub>
                      <m:sSub>
                        <m:sSubPr>
                          <m:ctrlPr>
                            <a:rPr lang="en-US" i="1">
                              <a:solidFill>
                                <a:srgbClr val="000000"/>
                              </a:solidFill>
                              <a:latin typeface="Cambria Math" charset="0"/>
                              <a:ea typeface="Cambria Math" charset="0"/>
                              <a:cs typeface="Cambria Math" charset="0"/>
                            </a:rPr>
                          </m:ctrlPr>
                        </m:sSubPr>
                        <m:e>
                          <m:r>
                            <a:rPr lang="en-US" b="0" i="1" smtClean="0">
                              <a:solidFill>
                                <a:srgbClr val="000000"/>
                              </a:solidFill>
                              <a:latin typeface="Cambria Math" charset="0"/>
                              <a:ea typeface="Cambria Math" charset="0"/>
                              <a:cs typeface="Cambria Math" charset="0"/>
                            </a:rPr>
                            <m:t>𝑅</m:t>
                          </m:r>
                        </m:e>
                        <m:sub>
                          <m:sSup>
                            <m:sSupPr>
                              <m:ctrlPr>
                                <a:rPr lang="en-US" i="1">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𝑔</m:t>
                              </m:r>
                            </m:e>
                            <m:sup>
                              <m:r>
                                <a:rPr lang="en-US" i="1">
                                  <a:solidFill>
                                    <a:srgbClr val="000000"/>
                                  </a:solidFill>
                                  <a:latin typeface="Cambria Math" charset="0"/>
                                  <a:ea typeface="Cambria Math" charset="0"/>
                                  <a:cs typeface="Cambria Math" charset="0"/>
                                </a:rPr>
                                <m:t>−1</m:t>
                              </m:r>
                            </m:sup>
                          </m:sSup>
                        </m:sub>
                      </m:sSub>
                      <m:acc>
                        <m:accPr>
                          <m:chr m:val="̇"/>
                          <m:ctrlPr>
                            <a:rPr lang="en-US" i="1">
                              <a:solidFill>
                                <a:srgbClr val="000000"/>
                              </a:solidFill>
                              <a:latin typeface="Cambria Math" charset="0"/>
                              <a:ea typeface="Cambria Math" charset="0"/>
                              <a:cs typeface="Cambria Math" charset="0"/>
                            </a:rPr>
                          </m:ctrlPr>
                        </m:accPr>
                        <m:e>
                          <m:r>
                            <a:rPr lang="en-US" i="1">
                              <a:solidFill>
                                <a:srgbClr val="000000"/>
                              </a:solidFill>
                              <a:latin typeface="Cambria Math" charset="0"/>
                              <a:ea typeface="Cambria Math" charset="0"/>
                              <a:cs typeface="Cambria Math" charset="0"/>
                            </a:rPr>
                            <m:t>𝑔</m:t>
                          </m:r>
                        </m:e>
                      </m:acc>
                    </m:oMath>
                  </m:oMathPara>
                </a14:m>
                <a:endParaRPr lang="en-US" i="1" dirty="0" smtClean="0">
                  <a:solidFill>
                    <a:srgbClr val="000000"/>
                  </a:solidFill>
                  <a:latin typeface="Cambria Math" charset="0"/>
                  <a:ea typeface="Cambria Math" charset="0"/>
                  <a:cs typeface="Cambria Math" charset="0"/>
                </a:endParaRPr>
              </a:p>
              <a:p>
                <a:pPr algn="ctr"/>
                <a14:m>
                  <m:oMath xmlns:m="http://schemas.openxmlformats.org/officeDocument/2006/math">
                    <m:acc>
                      <m:accPr>
                        <m:chr m:val="̇"/>
                        <m:ctrlPr>
                          <a:rPr lang="en-US" i="1">
                            <a:solidFill>
                              <a:srgbClr val="000000"/>
                            </a:solidFill>
                            <a:latin typeface="Cambria Math" charset="0"/>
                            <a:ea typeface="Cambria Math" charset="0"/>
                            <a:cs typeface="Cambria Math" charset="0"/>
                          </a:rPr>
                        </m:ctrlPr>
                      </m:accPr>
                      <m:e>
                        <m:r>
                          <a:rPr lang="en-US" i="1">
                            <a:solidFill>
                              <a:srgbClr val="000000"/>
                            </a:solidFill>
                            <a:latin typeface="Cambria Math" charset="0"/>
                            <a:ea typeface="Cambria Math" charset="0"/>
                            <a:cs typeface="Cambria Math" charset="0"/>
                          </a:rPr>
                          <m:t>𝑔</m:t>
                        </m:r>
                      </m:e>
                    </m:acc>
                    <m:r>
                      <a:rPr lang="en-US" i="1">
                        <a:solidFill>
                          <a:srgbClr val="000000"/>
                        </a:solidFill>
                        <a:latin typeface="Cambria Math" charset="0"/>
                        <a:ea typeface="Cambria Math" charset="0"/>
                        <a:cs typeface="Cambria Math" charset="0"/>
                      </a:rPr>
                      <m:t>=</m:t>
                    </m:r>
                    <m:sSup>
                      <m:sSupPr>
                        <m:ctrlPr>
                          <a:rPr lang="en-US" i="1">
                            <a:solidFill>
                              <a:srgbClr val="000000"/>
                            </a:solidFill>
                            <a:latin typeface="Cambria Math" charset="0"/>
                            <a:ea typeface="Cambria Math" charset="0"/>
                            <a:cs typeface="Cambria Math" charset="0"/>
                          </a:rPr>
                        </m:ctrlPr>
                      </m:sSupPr>
                      <m:e>
                        <m:d>
                          <m:dPr>
                            <m:ctrlPr>
                              <a:rPr lang="en-US" i="1">
                                <a:solidFill>
                                  <a:srgbClr val="000000"/>
                                </a:solidFill>
                                <a:latin typeface="Cambria Math" charset="0"/>
                                <a:ea typeface="Cambria Math" charset="0"/>
                                <a:cs typeface="Cambria Math" charset="0"/>
                              </a:rPr>
                            </m:ctrlPr>
                          </m:dPr>
                          <m:e>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𝑔</m:t>
                                </m:r>
                              </m:sub>
                            </m:sSub>
                            <m:sSub>
                              <m:sSubPr>
                                <m:ctrlPr>
                                  <a:rPr lang="en-US" i="1">
                                    <a:solidFill>
                                      <a:srgbClr val="000000"/>
                                    </a:solidFill>
                                    <a:latin typeface="Cambria Math" charset="0"/>
                                    <a:ea typeface="Cambria Math" charset="0"/>
                                    <a:cs typeface="Cambria Math" charset="0"/>
                                  </a:rPr>
                                </m:ctrlPr>
                              </m:sSubPr>
                              <m:e>
                                <m:r>
                                  <a:rPr lang="en-US" b="0" i="1" smtClean="0">
                                    <a:solidFill>
                                      <a:srgbClr val="000000"/>
                                    </a:solidFill>
                                    <a:latin typeface="Cambria Math" charset="0"/>
                                    <a:ea typeface="Cambria Math" charset="0"/>
                                    <a:cs typeface="Cambria Math" charset="0"/>
                                  </a:rPr>
                                  <m:t>𝑅</m:t>
                                </m:r>
                              </m:e>
                              <m:sub>
                                <m:sSup>
                                  <m:sSupPr>
                                    <m:ctrlPr>
                                      <a:rPr lang="en-US" i="1">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𝑔</m:t>
                                    </m:r>
                                  </m:e>
                                  <m:sup>
                                    <m:r>
                                      <a:rPr lang="en-US" i="1">
                                        <a:solidFill>
                                          <a:srgbClr val="000000"/>
                                        </a:solidFill>
                                        <a:latin typeface="Cambria Math" charset="0"/>
                                        <a:ea typeface="Cambria Math" charset="0"/>
                                        <a:cs typeface="Cambria Math" charset="0"/>
                                      </a:rPr>
                                      <m:t>−1</m:t>
                                    </m:r>
                                  </m:sup>
                                </m:sSup>
                              </m:sub>
                            </m:sSub>
                          </m:e>
                        </m:d>
                      </m:e>
                      <m:sup>
                        <m:r>
                          <a:rPr lang="en-US" i="1">
                            <a:solidFill>
                              <a:srgbClr val="000000"/>
                            </a:solidFill>
                            <a:latin typeface="Cambria Math" charset="0"/>
                            <a:ea typeface="Cambria Math" charset="0"/>
                            <a:cs typeface="Cambria Math" charset="0"/>
                          </a:rPr>
                          <m:t>−1</m:t>
                        </m:r>
                      </m:sup>
                    </m:sSup>
                    <m:sSup>
                      <m:sSupPr>
                        <m:ctrlPr>
                          <a:rPr lang="en-US" b="0" i="1" smtClean="0">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𝜉</m:t>
                        </m:r>
                      </m:e>
                      <m:sup>
                        <m:r>
                          <a:rPr lang="en-US" b="0" i="1" smtClean="0">
                            <a:solidFill>
                              <a:srgbClr val="000000"/>
                            </a:solidFill>
                            <a:latin typeface="Cambria Math" charset="0"/>
                            <a:ea typeface="Cambria Math" charset="0"/>
                            <a:cs typeface="Cambria Math" charset="0"/>
                          </a:rPr>
                          <m:t>𝑠</m:t>
                        </m:r>
                      </m:sup>
                    </m:sSup>
                    <m:r>
                      <a:rPr lang="en-US" i="1">
                        <a:solidFill>
                          <a:srgbClr val="000000"/>
                        </a:solidFill>
                        <a:latin typeface="Cambria Math" charset="0"/>
                        <a:ea typeface="Cambria Math" charset="0"/>
                        <a:cs typeface="Cambria Math" charset="0"/>
                      </a:rPr>
                      <m:t>=</m:t>
                    </m:r>
                    <m:sSub>
                      <m:sSubPr>
                        <m:ctrlPr>
                          <a:rPr lang="en-US" i="1">
                            <a:solidFill>
                              <a:srgbClr val="000000"/>
                            </a:solidFill>
                            <a:latin typeface="Cambria Math" charset="0"/>
                            <a:ea typeface="Cambria Math" charset="0"/>
                            <a:cs typeface="Cambria Math" charset="0"/>
                          </a:rPr>
                        </m:ctrlPr>
                      </m:sSubPr>
                      <m:e>
                        <m:r>
                          <a:rPr lang="en-US" i="1">
                            <a:solidFill>
                              <a:srgbClr val="000000"/>
                            </a:solidFill>
                            <a:latin typeface="Cambria Math" charset="0"/>
                            <a:ea typeface="Cambria Math" charset="0"/>
                            <a:cs typeface="Cambria Math" charset="0"/>
                          </a:rPr>
                          <m:t>𝑇</m:t>
                        </m:r>
                      </m:e>
                      <m:sub>
                        <m:r>
                          <a:rPr lang="en-US" i="1">
                            <a:solidFill>
                              <a:srgbClr val="000000"/>
                            </a:solidFill>
                            <a:latin typeface="Cambria Math" charset="0"/>
                            <a:ea typeface="Cambria Math" charset="0"/>
                            <a:cs typeface="Cambria Math" charset="0"/>
                          </a:rPr>
                          <m:t>𝑒</m:t>
                        </m:r>
                      </m:sub>
                    </m:sSub>
                    <m:sSub>
                      <m:sSubPr>
                        <m:ctrlPr>
                          <a:rPr lang="en-US" i="1">
                            <a:solidFill>
                              <a:srgbClr val="000000"/>
                            </a:solidFill>
                            <a:latin typeface="Cambria Math" charset="0"/>
                            <a:ea typeface="Cambria Math" charset="0"/>
                            <a:cs typeface="Cambria Math" charset="0"/>
                          </a:rPr>
                        </m:ctrlPr>
                      </m:sSubPr>
                      <m:e>
                        <m:r>
                          <a:rPr lang="en-US" b="0" i="1" smtClean="0">
                            <a:solidFill>
                              <a:srgbClr val="000000"/>
                            </a:solidFill>
                            <a:latin typeface="Cambria Math" charset="0"/>
                            <a:ea typeface="Cambria Math" charset="0"/>
                            <a:cs typeface="Cambria Math" charset="0"/>
                          </a:rPr>
                          <m:t>𝑅</m:t>
                        </m:r>
                      </m:e>
                      <m:sub>
                        <m:r>
                          <a:rPr lang="en-US" i="1">
                            <a:solidFill>
                              <a:srgbClr val="000000"/>
                            </a:solidFill>
                            <a:latin typeface="Cambria Math" charset="0"/>
                            <a:ea typeface="Cambria Math" charset="0"/>
                            <a:cs typeface="Cambria Math" charset="0"/>
                          </a:rPr>
                          <m:t>𝑔</m:t>
                        </m:r>
                      </m:sub>
                    </m:sSub>
                    <m:sSup>
                      <m:sSupPr>
                        <m:ctrlPr>
                          <a:rPr lang="en-US" b="0" i="1" smtClean="0">
                            <a:solidFill>
                              <a:srgbClr val="000000"/>
                            </a:solidFill>
                            <a:latin typeface="Cambria Math" charset="0"/>
                            <a:ea typeface="Cambria Math" charset="0"/>
                            <a:cs typeface="Cambria Math" charset="0"/>
                          </a:rPr>
                        </m:ctrlPr>
                      </m:sSupPr>
                      <m:e>
                        <m:r>
                          <a:rPr lang="en-US" i="1">
                            <a:solidFill>
                              <a:srgbClr val="000000"/>
                            </a:solidFill>
                            <a:latin typeface="Cambria Math" charset="0"/>
                            <a:ea typeface="Cambria Math" charset="0"/>
                            <a:cs typeface="Cambria Math" charset="0"/>
                          </a:rPr>
                          <m:t>𝜉</m:t>
                        </m:r>
                      </m:e>
                      <m:sup>
                        <m:r>
                          <a:rPr lang="en-US" b="0" i="1" smtClean="0">
                            <a:solidFill>
                              <a:srgbClr val="000000"/>
                            </a:solidFill>
                            <a:latin typeface="Cambria Math" charset="0"/>
                            <a:ea typeface="Cambria Math" charset="0"/>
                            <a:cs typeface="Cambria Math" charset="0"/>
                          </a:rPr>
                          <m:t>𝑠</m:t>
                        </m:r>
                      </m:sup>
                    </m:sSup>
                  </m:oMath>
                </a14:m>
                <a:r>
                  <a:rPr lang="en-US" dirty="0">
                    <a:solidFill>
                      <a:srgbClr val="000000"/>
                    </a:solidFill>
                  </a:rPr>
                  <a:t> </a:t>
                </a:r>
              </a:p>
              <a:p>
                <a:pPr algn="ctr"/>
                <a:r>
                  <a:rPr lang="en-US" dirty="0">
                    <a:solidFill>
                      <a:srgbClr val="000000"/>
                    </a:solidFill>
                  </a:rPr>
                  <a:t>(Where </a:t>
                </a:r>
                <a14:m>
                  <m:oMath xmlns:m="http://schemas.openxmlformats.org/officeDocument/2006/math">
                    <m:sSub>
                      <m:sSubPr>
                        <m:ctrlPr>
                          <a:rPr lang="en-US" i="1">
                            <a:solidFill>
                              <a:srgbClr val="000000"/>
                            </a:solidFill>
                            <a:latin typeface="Cambria Math" charset="0"/>
                          </a:rPr>
                        </m:ctrlPr>
                      </m:sSubPr>
                      <m:e>
                        <m:r>
                          <a:rPr lang="en-US" i="1">
                            <a:solidFill>
                              <a:srgbClr val="000000"/>
                            </a:solidFill>
                            <a:latin typeface="Cambria Math" charset="0"/>
                          </a:rPr>
                          <m:t>𝑇</m:t>
                        </m:r>
                      </m:e>
                      <m:sub>
                        <m:r>
                          <a:rPr lang="en-US" i="1">
                            <a:solidFill>
                              <a:srgbClr val="000000"/>
                            </a:solidFill>
                            <a:latin typeface="Cambria Math" charset="0"/>
                          </a:rPr>
                          <m:t>𝑒</m:t>
                        </m:r>
                      </m:sub>
                    </m:sSub>
                    <m:sSub>
                      <m:sSubPr>
                        <m:ctrlPr>
                          <a:rPr lang="en-US" i="1">
                            <a:solidFill>
                              <a:srgbClr val="000000"/>
                            </a:solidFill>
                            <a:latin typeface="Cambria Math" charset="0"/>
                          </a:rPr>
                        </m:ctrlPr>
                      </m:sSubPr>
                      <m:e>
                        <m:r>
                          <a:rPr lang="en-US" b="0" i="1" smtClean="0">
                            <a:solidFill>
                              <a:srgbClr val="000000"/>
                            </a:solidFill>
                            <a:latin typeface="Cambria Math" charset="0"/>
                          </a:rPr>
                          <m:t>𝑅</m:t>
                        </m:r>
                      </m:e>
                      <m:sub>
                        <m:r>
                          <a:rPr lang="en-US" i="1">
                            <a:solidFill>
                              <a:srgbClr val="000000"/>
                            </a:solidFill>
                            <a:latin typeface="Cambria Math" charset="0"/>
                          </a:rPr>
                          <m:t>𝑔</m:t>
                        </m:r>
                      </m:sub>
                    </m:sSub>
                  </m:oMath>
                </a14:m>
                <a:r>
                  <a:rPr lang="en-US" dirty="0">
                    <a:solidFill>
                      <a:srgbClr val="000000"/>
                    </a:solidFill>
                  </a:rPr>
                  <a:t> is the </a:t>
                </a:r>
                <a:r>
                  <a:rPr lang="en-US" dirty="0">
                    <a:solidFill>
                      <a:srgbClr val="C00000"/>
                    </a:solidFill>
                  </a:rPr>
                  <a:t>Lie algebra </a:t>
                </a:r>
                <a:r>
                  <a:rPr lang="en-US" dirty="0">
                    <a:solidFill>
                      <a:srgbClr val="000000"/>
                    </a:solidFill>
                  </a:rPr>
                  <a:t>for the </a:t>
                </a:r>
                <a:r>
                  <a:rPr lang="en-US" dirty="0" smtClean="0">
                    <a:solidFill>
                      <a:srgbClr val="C00000"/>
                    </a:solidFill>
                  </a:rPr>
                  <a:t>right lifted </a:t>
                </a:r>
                <a:r>
                  <a:rPr lang="en-US" dirty="0">
                    <a:solidFill>
                      <a:srgbClr val="C00000"/>
                    </a:solidFill>
                  </a:rPr>
                  <a:t>tangent group at the origin</a:t>
                </a:r>
                <a:r>
                  <a:rPr lang="en-US" dirty="0" smtClean="0">
                    <a:solidFill>
                      <a:srgbClr val="000000"/>
                    </a:solidFill>
                  </a:rPr>
                  <a:t>)</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467600" y="990600"/>
                <a:ext cx="4267200" cy="3469668"/>
              </a:xfrm>
              <a:prstGeom prst="rect">
                <a:avLst/>
              </a:prstGeom>
              <a:blipFill rotWithShape="0">
                <a:blip r:embed="rId3"/>
                <a:stretch>
                  <a:fillRect r="-997" b="-1576"/>
                </a:stretch>
              </a:blipFill>
              <a:ln>
                <a:solidFill>
                  <a:srgbClr val="00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78656" y="4724400"/>
                <a:ext cx="11326965" cy="946991"/>
              </a:xfrm>
              <a:prstGeom prst="rect">
                <a:avLst/>
              </a:prstGeom>
              <a:noFill/>
            </p:spPr>
            <p:txBody>
              <a:bodyPr wrap="square" rtlCol="0">
                <a:spAutoFit/>
              </a:bodyPr>
              <a:lstStyle/>
              <a:p>
                <a:pPr algn="just"/>
                <a:r>
                  <a:rPr lang="en-US" dirty="0" smtClean="0">
                    <a:solidFill>
                      <a:srgbClr val="000000"/>
                    </a:solidFill>
                  </a:rPr>
                  <a:t>For geodesics on the manifold then, trajectories correspond to flows on the </a:t>
                </a:r>
                <a:r>
                  <a:rPr lang="en-US" dirty="0" smtClean="0">
                    <a:solidFill>
                      <a:srgbClr val="C00000"/>
                    </a:solidFill>
                  </a:rPr>
                  <a:t>left- and right- invariant vector fields </a:t>
                </a:r>
                <a:r>
                  <a:rPr lang="en-US" dirty="0" smtClean="0">
                    <a:solidFill>
                      <a:srgbClr val="000000"/>
                    </a:solidFill>
                  </a:rPr>
                  <a:t>(i.e. have a constant body velocity or spatial velocity, respectively). </a:t>
                </a:r>
              </a:p>
              <a:p>
                <a:pPr algn="ctr"/>
                <a14:m>
                  <m:oMath xmlns:m="http://schemas.openxmlformats.org/officeDocument/2006/math">
                    <m:sSub>
                      <m:sSubPr>
                        <m:ctrlPr>
                          <a:rPr lang="en-US" b="0" i="1" smtClean="0">
                            <a:solidFill>
                              <a:srgbClr val="000000"/>
                            </a:solidFill>
                            <a:latin typeface="Cambria Math" charset="0"/>
                          </a:rPr>
                        </m:ctrlPr>
                      </m:sSubPr>
                      <m:e>
                        <m:r>
                          <a:rPr lang="en-US" b="0" i="1" smtClean="0">
                            <a:solidFill>
                              <a:srgbClr val="000000"/>
                            </a:solidFill>
                            <a:latin typeface="Cambria Math" charset="0"/>
                          </a:rPr>
                          <m:t>𝑋</m:t>
                        </m:r>
                      </m:e>
                      <m:sub>
                        <m:r>
                          <a:rPr lang="en-US" b="0" i="1" smtClean="0">
                            <a:solidFill>
                              <a:srgbClr val="000000"/>
                            </a:solidFill>
                            <a:latin typeface="Cambria Math" charset="0"/>
                          </a:rPr>
                          <m:t>𝐿</m:t>
                        </m:r>
                      </m:sub>
                    </m:sSub>
                    <m:d>
                      <m:dPr>
                        <m:ctrlPr>
                          <a:rPr lang="en-US" b="0" i="1" smtClean="0">
                            <a:solidFill>
                              <a:srgbClr val="000000"/>
                            </a:solidFill>
                            <a:latin typeface="Cambria Math" charset="0"/>
                          </a:rPr>
                        </m:ctrlPr>
                      </m:dPr>
                      <m:e>
                        <m:r>
                          <a:rPr lang="en-US" b="0" i="1" smtClean="0">
                            <a:solidFill>
                              <a:srgbClr val="000000"/>
                            </a:solidFill>
                            <a:latin typeface="Cambria Math" charset="0"/>
                          </a:rPr>
                          <m:t>𝑔</m:t>
                        </m:r>
                      </m:e>
                    </m:d>
                    <m:r>
                      <a:rPr lang="en-US" b="0" i="1" smtClean="0">
                        <a:solidFill>
                          <a:srgbClr val="000000"/>
                        </a:solidFill>
                        <a:latin typeface="Cambria Math" charset="0"/>
                      </a:rPr>
                      <m:t>=</m:t>
                    </m:r>
                    <m:sSub>
                      <m:sSubPr>
                        <m:ctrlPr>
                          <a:rPr lang="en-US" b="0" i="1" smtClean="0">
                            <a:solidFill>
                              <a:srgbClr val="000000"/>
                            </a:solidFill>
                            <a:latin typeface="Cambria Math" charset="0"/>
                          </a:rPr>
                        </m:ctrlPr>
                      </m:sSubPr>
                      <m:e>
                        <m:r>
                          <a:rPr lang="en-US" b="0" i="1" smtClean="0">
                            <a:solidFill>
                              <a:srgbClr val="000000"/>
                            </a:solidFill>
                            <a:latin typeface="Cambria Math" charset="0"/>
                          </a:rPr>
                          <m:t>𝑇</m:t>
                        </m:r>
                      </m:e>
                      <m:sub>
                        <m:r>
                          <a:rPr lang="en-US" b="0" i="1" smtClean="0">
                            <a:solidFill>
                              <a:srgbClr val="000000"/>
                            </a:solidFill>
                            <a:latin typeface="Cambria Math" charset="0"/>
                          </a:rPr>
                          <m:t>𝑒</m:t>
                        </m:r>
                      </m:sub>
                    </m:sSub>
                    <m:sSub>
                      <m:sSubPr>
                        <m:ctrlPr>
                          <a:rPr lang="en-US" b="0" i="1" smtClean="0">
                            <a:solidFill>
                              <a:srgbClr val="000000"/>
                            </a:solidFill>
                            <a:latin typeface="Cambria Math" charset="0"/>
                          </a:rPr>
                        </m:ctrlPr>
                      </m:sSubPr>
                      <m:e>
                        <m:r>
                          <a:rPr lang="en-US" b="0" i="1" smtClean="0">
                            <a:solidFill>
                              <a:srgbClr val="000000"/>
                            </a:solidFill>
                            <a:latin typeface="Cambria Math" charset="0"/>
                          </a:rPr>
                          <m:t>𝐿</m:t>
                        </m:r>
                      </m:e>
                      <m:sub>
                        <m:r>
                          <a:rPr lang="en-US" b="0" i="1" smtClean="0">
                            <a:solidFill>
                              <a:srgbClr val="000000"/>
                            </a:solidFill>
                            <a:latin typeface="Cambria Math" charset="0"/>
                          </a:rPr>
                          <m:t>𝑔</m:t>
                        </m:r>
                      </m:sub>
                    </m:sSub>
                    <m:r>
                      <a:rPr lang="en-US" b="0" i="1" smtClean="0">
                        <a:solidFill>
                          <a:srgbClr val="000000"/>
                        </a:solidFill>
                        <a:latin typeface="Cambria Math" charset="0"/>
                      </a:rPr>
                      <m:t>𝜉</m:t>
                    </m:r>
                    <m:r>
                      <a:rPr lang="en-US" b="0" i="1" smtClean="0">
                        <a:solidFill>
                          <a:srgbClr val="000000"/>
                        </a:solidFill>
                        <a:latin typeface="Cambria Math" charset="0"/>
                      </a:rPr>
                      <m:t>        </m:t>
                    </m:r>
                    <m:r>
                      <a:rPr lang="en-US" b="0" i="1" smtClean="0">
                        <a:solidFill>
                          <a:srgbClr val="000000"/>
                        </a:solidFill>
                        <a:latin typeface="Cambria Math" charset="0"/>
                      </a:rPr>
                      <m:t>𝑎𝑛𝑑</m:t>
                    </m:r>
                    <m:r>
                      <a:rPr lang="en-US" b="0" i="1" smtClean="0">
                        <a:solidFill>
                          <a:srgbClr val="000000"/>
                        </a:solidFill>
                        <a:latin typeface="Cambria Math" charset="0"/>
                      </a:rPr>
                      <m:t>        </m:t>
                    </m:r>
                    <m:sSub>
                      <m:sSubPr>
                        <m:ctrlPr>
                          <a:rPr lang="en-US" b="0" i="1" smtClean="0">
                            <a:solidFill>
                              <a:srgbClr val="000000"/>
                            </a:solidFill>
                            <a:latin typeface="Cambria Math" charset="0"/>
                          </a:rPr>
                        </m:ctrlPr>
                      </m:sSubPr>
                      <m:e>
                        <m:r>
                          <a:rPr lang="en-US" b="0" i="1" smtClean="0">
                            <a:solidFill>
                              <a:srgbClr val="000000"/>
                            </a:solidFill>
                            <a:latin typeface="Cambria Math" charset="0"/>
                          </a:rPr>
                          <m:t>𝑋</m:t>
                        </m:r>
                      </m:e>
                      <m:sub>
                        <m:r>
                          <a:rPr lang="en-US" b="0" i="1" smtClean="0">
                            <a:solidFill>
                              <a:srgbClr val="000000"/>
                            </a:solidFill>
                            <a:latin typeface="Cambria Math" charset="0"/>
                          </a:rPr>
                          <m:t>𝑅</m:t>
                        </m:r>
                      </m:sub>
                    </m:sSub>
                    <m:d>
                      <m:dPr>
                        <m:ctrlPr>
                          <a:rPr lang="en-US" b="0" i="1" smtClean="0">
                            <a:solidFill>
                              <a:srgbClr val="000000"/>
                            </a:solidFill>
                            <a:latin typeface="Cambria Math" charset="0"/>
                          </a:rPr>
                        </m:ctrlPr>
                      </m:dPr>
                      <m:e>
                        <m:r>
                          <a:rPr lang="en-US" b="0" i="1" smtClean="0">
                            <a:solidFill>
                              <a:srgbClr val="000000"/>
                            </a:solidFill>
                            <a:latin typeface="Cambria Math" charset="0"/>
                          </a:rPr>
                          <m:t>𝑔</m:t>
                        </m:r>
                      </m:e>
                    </m:d>
                    <m:r>
                      <a:rPr lang="en-US" b="0" i="1" smtClean="0">
                        <a:solidFill>
                          <a:srgbClr val="000000"/>
                        </a:solidFill>
                        <a:latin typeface="Cambria Math" charset="0"/>
                      </a:rPr>
                      <m:t>=</m:t>
                    </m:r>
                    <m:sSub>
                      <m:sSubPr>
                        <m:ctrlPr>
                          <a:rPr lang="en-US" b="0" i="1" smtClean="0">
                            <a:solidFill>
                              <a:srgbClr val="000000"/>
                            </a:solidFill>
                            <a:latin typeface="Cambria Math" charset="0"/>
                          </a:rPr>
                        </m:ctrlPr>
                      </m:sSubPr>
                      <m:e>
                        <m:r>
                          <a:rPr lang="en-US" b="0" i="1" smtClean="0">
                            <a:solidFill>
                              <a:srgbClr val="000000"/>
                            </a:solidFill>
                            <a:latin typeface="Cambria Math" charset="0"/>
                          </a:rPr>
                          <m:t>𝑇</m:t>
                        </m:r>
                      </m:e>
                      <m:sub>
                        <m:r>
                          <a:rPr lang="en-US" b="0" i="1" smtClean="0">
                            <a:solidFill>
                              <a:srgbClr val="000000"/>
                            </a:solidFill>
                            <a:latin typeface="Cambria Math" charset="0"/>
                          </a:rPr>
                          <m:t>𝑒</m:t>
                        </m:r>
                      </m:sub>
                    </m:sSub>
                    <m:sSub>
                      <m:sSubPr>
                        <m:ctrlPr>
                          <a:rPr lang="en-US" b="0" i="1" smtClean="0">
                            <a:solidFill>
                              <a:srgbClr val="000000"/>
                            </a:solidFill>
                            <a:latin typeface="Cambria Math" charset="0"/>
                          </a:rPr>
                        </m:ctrlPr>
                      </m:sSubPr>
                      <m:e>
                        <m:r>
                          <a:rPr lang="en-US" b="0" i="1" smtClean="0">
                            <a:solidFill>
                              <a:srgbClr val="000000"/>
                            </a:solidFill>
                            <a:latin typeface="Cambria Math" charset="0"/>
                          </a:rPr>
                          <m:t>𝑅</m:t>
                        </m:r>
                      </m:e>
                      <m:sub>
                        <m:r>
                          <a:rPr lang="en-US" b="0" i="1" smtClean="0">
                            <a:solidFill>
                              <a:srgbClr val="000000"/>
                            </a:solidFill>
                            <a:latin typeface="Cambria Math" charset="0"/>
                          </a:rPr>
                          <m:t>𝑔</m:t>
                        </m:r>
                      </m:sub>
                    </m:sSub>
                    <m:sSup>
                      <m:sSupPr>
                        <m:ctrlPr>
                          <a:rPr lang="en-US" b="0" i="1" smtClean="0">
                            <a:solidFill>
                              <a:srgbClr val="000000"/>
                            </a:solidFill>
                            <a:latin typeface="Cambria Math" charset="0"/>
                          </a:rPr>
                        </m:ctrlPr>
                      </m:sSupPr>
                      <m:e>
                        <m:r>
                          <a:rPr lang="en-US" b="0" i="1" smtClean="0">
                            <a:solidFill>
                              <a:srgbClr val="000000"/>
                            </a:solidFill>
                            <a:latin typeface="Cambria Math" charset="0"/>
                          </a:rPr>
                          <m:t>𝜉</m:t>
                        </m:r>
                      </m:e>
                      <m:sup>
                        <m:r>
                          <a:rPr lang="en-US" b="0" i="1" smtClean="0">
                            <a:solidFill>
                              <a:srgbClr val="000000"/>
                            </a:solidFill>
                            <a:latin typeface="Cambria Math" charset="0"/>
                          </a:rPr>
                          <m:t>𝑠</m:t>
                        </m:r>
                      </m:sup>
                    </m:sSup>
                  </m:oMath>
                </a14:m>
                <a:r>
                  <a:rPr lang="en-US" dirty="0" smtClean="0">
                    <a:solidFill>
                      <a:srgbClr val="000000"/>
                    </a:solidFill>
                  </a:rPr>
                  <a:t>       (Where </a:t>
                </a:r>
                <a14:m>
                  <m:oMath xmlns:m="http://schemas.openxmlformats.org/officeDocument/2006/math">
                    <m:r>
                      <a:rPr lang="en-US" b="0" i="1" smtClean="0">
                        <a:solidFill>
                          <a:srgbClr val="C00000"/>
                        </a:solidFill>
                        <a:latin typeface="Cambria Math" charset="0"/>
                      </a:rPr>
                      <m:t>𝜉</m:t>
                    </m:r>
                  </m:oMath>
                </a14:m>
                <a:r>
                  <a:rPr lang="en-US" dirty="0" smtClean="0">
                    <a:solidFill>
                      <a:srgbClr val="000000"/>
                    </a:solidFill>
                  </a:rPr>
                  <a:t> and </a:t>
                </a:r>
                <a14:m>
                  <m:oMath xmlns:m="http://schemas.openxmlformats.org/officeDocument/2006/math">
                    <m:sSup>
                      <m:sSupPr>
                        <m:ctrlPr>
                          <a:rPr lang="en-US" b="0" i="1" smtClean="0">
                            <a:solidFill>
                              <a:srgbClr val="C00000"/>
                            </a:solidFill>
                            <a:latin typeface="Cambria Math" charset="0"/>
                          </a:rPr>
                        </m:ctrlPr>
                      </m:sSupPr>
                      <m:e>
                        <m:r>
                          <a:rPr lang="en-US" b="0" i="1" smtClean="0">
                            <a:solidFill>
                              <a:srgbClr val="C00000"/>
                            </a:solidFill>
                            <a:latin typeface="Cambria Math" charset="0"/>
                          </a:rPr>
                          <m:t>𝜉</m:t>
                        </m:r>
                      </m:e>
                      <m:sup>
                        <m:r>
                          <a:rPr lang="en-US" b="0" i="1" smtClean="0">
                            <a:solidFill>
                              <a:srgbClr val="C00000"/>
                            </a:solidFill>
                            <a:latin typeface="Cambria Math" charset="0"/>
                          </a:rPr>
                          <m:t>𝑠</m:t>
                        </m:r>
                      </m:sup>
                    </m:sSup>
                  </m:oMath>
                </a14:m>
                <a:r>
                  <a:rPr lang="en-US" dirty="0" smtClean="0">
                    <a:solidFill>
                      <a:srgbClr val="000000"/>
                    </a:solidFill>
                  </a:rPr>
                  <a:t> serve as </a:t>
                </a:r>
                <a:r>
                  <a:rPr lang="en-US" dirty="0" smtClean="0">
                    <a:solidFill>
                      <a:srgbClr val="C00000"/>
                    </a:solidFill>
                  </a:rPr>
                  <a:t>generating vectors </a:t>
                </a:r>
                <a:r>
                  <a:rPr lang="en-US" dirty="0" smtClean="0">
                    <a:solidFill>
                      <a:srgbClr val="000000"/>
                    </a:solidFill>
                  </a:rPr>
                  <a:t>for the space)</a:t>
                </a:r>
                <a:endParaRPr lang="en-US" dirty="0">
                  <a:solidFill>
                    <a:srgbClr val="0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78656" y="4724400"/>
                <a:ext cx="11326965" cy="946991"/>
              </a:xfrm>
              <a:prstGeom prst="rect">
                <a:avLst/>
              </a:prstGeom>
              <a:blipFill rotWithShape="0">
                <a:blip r:embed="rId4"/>
                <a:stretch>
                  <a:fillRect l="-431" t="-3226" r="-484" b="-45161"/>
                </a:stretch>
              </a:blipFill>
            </p:spPr>
            <p:txBody>
              <a:bodyPr/>
              <a:lstStyle/>
              <a:p>
                <a:r>
                  <a:rPr lang="en-US">
                    <a:noFill/>
                  </a:rPr>
                  <a:t> </a:t>
                </a:r>
              </a:p>
            </p:txBody>
          </p:sp>
        </mc:Fallback>
      </mc:AlternateContent>
    </p:spTree>
    <p:extLst>
      <p:ext uri="{BB962C8B-B14F-4D97-AF65-F5344CB8AC3E}">
        <p14:creationId xmlns:p14="http://schemas.microsoft.com/office/powerpoint/2010/main" val="199451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6" y="277091"/>
            <a:ext cx="9146344" cy="633088"/>
          </a:xfrm>
        </p:spPr>
        <p:txBody>
          <a:bodyPr/>
          <a:lstStyle/>
          <a:p>
            <a:pPr algn="l"/>
            <a:r>
              <a:rPr lang="en-US" dirty="0" err="1" smtClean="0"/>
              <a:t>Adjoint</a:t>
            </a:r>
            <a:r>
              <a:rPr lang="en-US" dirty="0" smtClean="0"/>
              <a:t> Operators and Exponential Maps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403397" y="1143000"/>
                <a:ext cx="11326965" cy="4525854"/>
              </a:xfrm>
              <a:prstGeom prst="rect">
                <a:avLst/>
              </a:prstGeom>
              <a:noFill/>
            </p:spPr>
            <p:txBody>
              <a:bodyPr wrap="square" rtlCol="0">
                <a:spAutoFit/>
              </a:bodyPr>
              <a:lstStyle/>
              <a:p>
                <a:pPr algn="just"/>
                <a:r>
                  <a:rPr lang="en-US" dirty="0" smtClean="0">
                    <a:solidFill>
                      <a:srgbClr val="C00000"/>
                    </a:solidFill>
                  </a:rPr>
                  <a:t>Adjoint opera</a:t>
                </a:r>
                <a:r>
                  <a:rPr lang="en-US" dirty="0" smtClean="0">
                    <a:solidFill>
                      <a:srgbClr val="000000"/>
                    </a:solidFill>
                  </a:rPr>
                  <a:t>tors are sequential </a:t>
                </a:r>
                <a:r>
                  <a:rPr lang="en-US" dirty="0" smtClean="0">
                    <a:solidFill>
                      <a:srgbClr val="C00000"/>
                    </a:solidFill>
                  </a:rPr>
                  <a:t>applications of the left/right Lie algebras </a:t>
                </a:r>
                <a:r>
                  <a:rPr lang="en-US" dirty="0" smtClean="0">
                    <a:solidFill>
                      <a:srgbClr val="000000"/>
                    </a:solidFill>
                  </a:rPr>
                  <a:t>(and their inverses) to convert from </a:t>
                </a:r>
                <a:r>
                  <a:rPr lang="en-US" dirty="0" smtClean="0">
                    <a:solidFill>
                      <a:srgbClr val="C00000"/>
                    </a:solidFill>
                  </a:rPr>
                  <a:t>body velocity to spatial velocity</a:t>
                </a:r>
                <a:r>
                  <a:rPr lang="en-US" dirty="0" smtClean="0">
                    <a:solidFill>
                      <a:srgbClr val="000000"/>
                    </a:solidFill>
                  </a:rPr>
                  <a:t>, and </a:t>
                </a:r>
                <a:r>
                  <a:rPr lang="en-US" dirty="0" smtClean="0">
                    <a:solidFill>
                      <a:srgbClr val="C00000"/>
                    </a:solidFill>
                  </a:rPr>
                  <a:t>vice versa</a:t>
                </a:r>
                <a:r>
                  <a:rPr lang="en-US" dirty="0" smtClean="0">
                    <a:solidFill>
                      <a:srgbClr val="000000"/>
                    </a:solidFill>
                  </a:rPr>
                  <a:t>. This is accomplished by:</a:t>
                </a:r>
              </a:p>
              <a:p>
                <a:pPr algn="just"/>
                <a:endParaRPr lang="en-US" dirty="0" smtClean="0">
                  <a:solidFill>
                    <a:srgbClr val="000000"/>
                  </a:solidFill>
                </a:endParaRPr>
              </a:p>
              <a:p>
                <a:pPr algn="ctr"/>
                <a14:m>
                  <m:oMath xmlns:m="http://schemas.openxmlformats.org/officeDocument/2006/math">
                    <m:sSup>
                      <m:sSupPr>
                        <m:ctrlPr>
                          <a:rPr lang="en-US" b="0" i="1" smtClean="0">
                            <a:solidFill>
                              <a:srgbClr val="000000"/>
                            </a:solidFill>
                            <a:latin typeface="Cambria Math" charset="0"/>
                          </a:rPr>
                        </m:ctrlPr>
                      </m:sSupPr>
                      <m:e>
                        <m:r>
                          <a:rPr lang="en-US" b="0" i="1" smtClean="0">
                            <a:solidFill>
                              <a:srgbClr val="000000"/>
                            </a:solidFill>
                            <a:latin typeface="Cambria Math" charset="0"/>
                          </a:rPr>
                          <m:t>𝜉</m:t>
                        </m:r>
                      </m:e>
                      <m:sup>
                        <m:r>
                          <a:rPr lang="en-US" b="0" i="1" smtClean="0">
                            <a:solidFill>
                              <a:srgbClr val="000000"/>
                            </a:solidFill>
                            <a:latin typeface="Cambria Math" charset="0"/>
                          </a:rPr>
                          <m:t>𝑠</m:t>
                        </m:r>
                      </m:sup>
                    </m:sSup>
                    <m:r>
                      <a:rPr lang="en-US" b="0" i="1" smtClean="0">
                        <a:solidFill>
                          <a:srgbClr val="000000"/>
                        </a:solidFill>
                        <a:latin typeface="Cambria Math" charset="0"/>
                      </a:rPr>
                      <m:t>=</m:t>
                    </m:r>
                    <m:d>
                      <m:dPr>
                        <m:ctrlPr>
                          <a:rPr lang="en-US" b="0" i="1" smtClean="0">
                            <a:solidFill>
                              <a:srgbClr val="000000"/>
                            </a:solidFill>
                            <a:latin typeface="Cambria Math" charset="0"/>
                          </a:rPr>
                        </m:ctrlPr>
                      </m:dPr>
                      <m:e>
                        <m:sSub>
                          <m:sSubPr>
                            <m:ctrlPr>
                              <a:rPr lang="en-US" b="0" i="1" smtClean="0">
                                <a:solidFill>
                                  <a:srgbClr val="000000"/>
                                </a:solidFill>
                                <a:latin typeface="Cambria Math" charset="0"/>
                              </a:rPr>
                            </m:ctrlPr>
                          </m:sSubPr>
                          <m:e>
                            <m:r>
                              <a:rPr lang="en-US" b="0" i="1" smtClean="0">
                                <a:solidFill>
                                  <a:srgbClr val="000000"/>
                                </a:solidFill>
                                <a:latin typeface="Cambria Math" charset="0"/>
                              </a:rPr>
                              <m:t>𝑇</m:t>
                            </m:r>
                          </m:e>
                          <m:sub>
                            <m:r>
                              <a:rPr lang="en-US" b="0" i="1" smtClean="0">
                                <a:solidFill>
                                  <a:srgbClr val="000000"/>
                                </a:solidFill>
                                <a:latin typeface="Cambria Math" charset="0"/>
                              </a:rPr>
                              <m:t>𝑔</m:t>
                            </m:r>
                          </m:sub>
                        </m:sSub>
                        <m:sSub>
                          <m:sSubPr>
                            <m:ctrlPr>
                              <a:rPr lang="en-US" b="0" i="1" smtClean="0">
                                <a:solidFill>
                                  <a:srgbClr val="000000"/>
                                </a:solidFill>
                                <a:latin typeface="Cambria Math" charset="0"/>
                              </a:rPr>
                            </m:ctrlPr>
                          </m:sSubPr>
                          <m:e>
                            <m:r>
                              <a:rPr lang="en-US" b="0" i="1" smtClean="0">
                                <a:solidFill>
                                  <a:srgbClr val="000000"/>
                                </a:solidFill>
                                <a:latin typeface="Cambria Math" charset="0"/>
                              </a:rPr>
                              <m:t>𝑅</m:t>
                            </m:r>
                          </m:e>
                          <m:sub>
                            <m:sSup>
                              <m:sSupPr>
                                <m:ctrlPr>
                                  <a:rPr lang="en-US" b="0" i="1" smtClean="0">
                                    <a:solidFill>
                                      <a:srgbClr val="000000"/>
                                    </a:solidFill>
                                    <a:latin typeface="Cambria Math" charset="0"/>
                                  </a:rPr>
                                </m:ctrlPr>
                              </m:sSupPr>
                              <m:e>
                                <m:r>
                                  <a:rPr lang="en-US" b="0" i="1" smtClean="0">
                                    <a:solidFill>
                                      <a:srgbClr val="000000"/>
                                    </a:solidFill>
                                    <a:latin typeface="Cambria Math" charset="0"/>
                                  </a:rPr>
                                  <m:t>𝑔</m:t>
                                </m:r>
                              </m:e>
                              <m:sup>
                                <m:r>
                                  <a:rPr lang="en-US" b="0" i="1" smtClean="0">
                                    <a:solidFill>
                                      <a:srgbClr val="000000"/>
                                    </a:solidFill>
                                    <a:latin typeface="Cambria Math" charset="0"/>
                                  </a:rPr>
                                  <m:t>−1</m:t>
                                </m:r>
                              </m:sup>
                            </m:sSup>
                          </m:sub>
                        </m:sSub>
                      </m:e>
                    </m:d>
                    <m:d>
                      <m:dPr>
                        <m:ctrlPr>
                          <a:rPr lang="en-US" b="0" i="1" smtClean="0">
                            <a:solidFill>
                              <a:srgbClr val="000000"/>
                            </a:solidFill>
                            <a:latin typeface="Cambria Math" charset="0"/>
                          </a:rPr>
                        </m:ctrlPr>
                      </m:dPr>
                      <m:e>
                        <m:sSub>
                          <m:sSubPr>
                            <m:ctrlPr>
                              <a:rPr lang="en-US" b="0" i="1" smtClean="0">
                                <a:solidFill>
                                  <a:srgbClr val="000000"/>
                                </a:solidFill>
                                <a:latin typeface="Cambria Math" charset="0"/>
                              </a:rPr>
                            </m:ctrlPr>
                          </m:sSubPr>
                          <m:e>
                            <m:r>
                              <a:rPr lang="en-US" b="0" i="1" smtClean="0">
                                <a:solidFill>
                                  <a:srgbClr val="000000"/>
                                </a:solidFill>
                                <a:latin typeface="Cambria Math" charset="0"/>
                              </a:rPr>
                              <m:t>𝑇</m:t>
                            </m:r>
                          </m:e>
                          <m:sub>
                            <m:r>
                              <a:rPr lang="en-US" b="0" i="1" smtClean="0">
                                <a:solidFill>
                                  <a:srgbClr val="000000"/>
                                </a:solidFill>
                                <a:latin typeface="Cambria Math" charset="0"/>
                              </a:rPr>
                              <m:t>𝑒</m:t>
                            </m:r>
                          </m:sub>
                        </m:sSub>
                        <m:sSub>
                          <m:sSubPr>
                            <m:ctrlPr>
                              <a:rPr lang="en-US" b="0" i="1" smtClean="0">
                                <a:solidFill>
                                  <a:srgbClr val="000000"/>
                                </a:solidFill>
                                <a:latin typeface="Cambria Math" charset="0"/>
                              </a:rPr>
                            </m:ctrlPr>
                          </m:sSubPr>
                          <m:e>
                            <m:r>
                              <a:rPr lang="en-US" b="0" i="1" smtClean="0">
                                <a:solidFill>
                                  <a:srgbClr val="000000"/>
                                </a:solidFill>
                                <a:latin typeface="Cambria Math" charset="0"/>
                              </a:rPr>
                              <m:t>𝐿</m:t>
                            </m:r>
                          </m:e>
                          <m:sub>
                            <m:r>
                              <a:rPr lang="en-US" b="0" i="1" smtClean="0">
                                <a:solidFill>
                                  <a:srgbClr val="000000"/>
                                </a:solidFill>
                                <a:latin typeface="Cambria Math" charset="0"/>
                              </a:rPr>
                              <m:t>𝑔</m:t>
                            </m:r>
                          </m:sub>
                        </m:sSub>
                      </m:e>
                    </m:d>
                    <m:r>
                      <a:rPr lang="en-US" b="0" i="1" smtClean="0">
                        <a:solidFill>
                          <a:srgbClr val="000000"/>
                        </a:solidFill>
                        <a:latin typeface="Cambria Math" charset="0"/>
                      </a:rPr>
                      <m:t>𝜉</m:t>
                    </m:r>
                  </m:oMath>
                </a14:m>
                <a:r>
                  <a:rPr lang="en-US" dirty="0" smtClean="0">
                    <a:solidFill>
                      <a:srgbClr val="000000"/>
                    </a:solidFill>
                  </a:rPr>
                  <a:t>       or      </a:t>
                </a:r>
                <a14:m>
                  <m:oMath xmlns:m="http://schemas.openxmlformats.org/officeDocument/2006/math">
                    <m:r>
                      <a:rPr lang="en-US" b="0" i="1" smtClean="0">
                        <a:solidFill>
                          <a:srgbClr val="000000"/>
                        </a:solidFill>
                        <a:latin typeface="Cambria Math" charset="0"/>
                      </a:rPr>
                      <m:t>𝜉</m:t>
                    </m:r>
                    <m:r>
                      <a:rPr lang="en-US" i="1">
                        <a:solidFill>
                          <a:srgbClr val="000000"/>
                        </a:solidFill>
                        <a:latin typeface="Cambria Math" charset="0"/>
                      </a:rPr>
                      <m:t>=</m:t>
                    </m:r>
                    <m:d>
                      <m:dPr>
                        <m:ctrlPr>
                          <a:rPr lang="en-US" i="1">
                            <a:solidFill>
                              <a:srgbClr val="000000"/>
                            </a:solidFill>
                            <a:latin typeface="Cambria Math" charset="0"/>
                          </a:rPr>
                        </m:ctrlPr>
                      </m:dPr>
                      <m:e>
                        <m:sSub>
                          <m:sSubPr>
                            <m:ctrlPr>
                              <a:rPr lang="en-US" i="1">
                                <a:solidFill>
                                  <a:srgbClr val="000000"/>
                                </a:solidFill>
                                <a:latin typeface="Cambria Math" charset="0"/>
                              </a:rPr>
                            </m:ctrlPr>
                          </m:sSubPr>
                          <m:e>
                            <m:r>
                              <a:rPr lang="en-US" i="1">
                                <a:solidFill>
                                  <a:srgbClr val="000000"/>
                                </a:solidFill>
                                <a:latin typeface="Cambria Math" charset="0"/>
                              </a:rPr>
                              <m:t>𝑇</m:t>
                            </m:r>
                          </m:e>
                          <m:sub>
                            <m:r>
                              <a:rPr lang="en-US" i="1">
                                <a:solidFill>
                                  <a:srgbClr val="000000"/>
                                </a:solidFill>
                                <a:latin typeface="Cambria Math" charset="0"/>
                              </a:rPr>
                              <m:t>𝑔</m:t>
                            </m:r>
                          </m:sub>
                        </m:sSub>
                        <m:sSub>
                          <m:sSubPr>
                            <m:ctrlPr>
                              <a:rPr lang="en-US" i="1">
                                <a:solidFill>
                                  <a:srgbClr val="000000"/>
                                </a:solidFill>
                                <a:latin typeface="Cambria Math" charset="0"/>
                              </a:rPr>
                            </m:ctrlPr>
                          </m:sSubPr>
                          <m:e>
                            <m:r>
                              <a:rPr lang="en-US" b="0" i="1" smtClean="0">
                                <a:solidFill>
                                  <a:srgbClr val="000000"/>
                                </a:solidFill>
                                <a:latin typeface="Cambria Math" charset="0"/>
                              </a:rPr>
                              <m:t>𝐿</m:t>
                            </m:r>
                          </m:e>
                          <m:sub>
                            <m:sSup>
                              <m:sSupPr>
                                <m:ctrlPr>
                                  <a:rPr lang="en-US" i="1">
                                    <a:solidFill>
                                      <a:srgbClr val="000000"/>
                                    </a:solidFill>
                                    <a:latin typeface="Cambria Math" charset="0"/>
                                  </a:rPr>
                                </m:ctrlPr>
                              </m:sSupPr>
                              <m:e>
                                <m:r>
                                  <a:rPr lang="en-US" i="1">
                                    <a:solidFill>
                                      <a:srgbClr val="000000"/>
                                    </a:solidFill>
                                    <a:latin typeface="Cambria Math" charset="0"/>
                                  </a:rPr>
                                  <m:t>𝑔</m:t>
                                </m:r>
                              </m:e>
                              <m:sup>
                                <m:r>
                                  <a:rPr lang="en-US" i="1">
                                    <a:solidFill>
                                      <a:srgbClr val="000000"/>
                                    </a:solidFill>
                                    <a:latin typeface="Cambria Math" charset="0"/>
                                  </a:rPr>
                                  <m:t>−1</m:t>
                                </m:r>
                              </m:sup>
                            </m:sSup>
                          </m:sub>
                        </m:sSub>
                      </m:e>
                    </m:d>
                    <m:d>
                      <m:dPr>
                        <m:ctrlPr>
                          <a:rPr lang="en-US" i="1">
                            <a:solidFill>
                              <a:srgbClr val="000000"/>
                            </a:solidFill>
                            <a:latin typeface="Cambria Math" charset="0"/>
                          </a:rPr>
                        </m:ctrlPr>
                      </m:dPr>
                      <m:e>
                        <m:sSub>
                          <m:sSubPr>
                            <m:ctrlPr>
                              <a:rPr lang="en-US" i="1">
                                <a:solidFill>
                                  <a:srgbClr val="000000"/>
                                </a:solidFill>
                                <a:latin typeface="Cambria Math" charset="0"/>
                              </a:rPr>
                            </m:ctrlPr>
                          </m:sSubPr>
                          <m:e>
                            <m:r>
                              <a:rPr lang="en-US" i="1">
                                <a:solidFill>
                                  <a:srgbClr val="000000"/>
                                </a:solidFill>
                                <a:latin typeface="Cambria Math" charset="0"/>
                              </a:rPr>
                              <m:t>𝑇</m:t>
                            </m:r>
                          </m:e>
                          <m:sub>
                            <m:r>
                              <a:rPr lang="en-US" i="1">
                                <a:solidFill>
                                  <a:srgbClr val="000000"/>
                                </a:solidFill>
                                <a:latin typeface="Cambria Math" charset="0"/>
                              </a:rPr>
                              <m:t>𝑒</m:t>
                            </m:r>
                          </m:sub>
                        </m:sSub>
                        <m:sSub>
                          <m:sSubPr>
                            <m:ctrlPr>
                              <a:rPr lang="en-US" i="1">
                                <a:solidFill>
                                  <a:srgbClr val="000000"/>
                                </a:solidFill>
                                <a:latin typeface="Cambria Math" charset="0"/>
                              </a:rPr>
                            </m:ctrlPr>
                          </m:sSubPr>
                          <m:e>
                            <m:r>
                              <a:rPr lang="en-US" b="0" i="1" smtClean="0">
                                <a:solidFill>
                                  <a:srgbClr val="000000"/>
                                </a:solidFill>
                                <a:latin typeface="Cambria Math" charset="0"/>
                              </a:rPr>
                              <m:t>𝑅</m:t>
                            </m:r>
                          </m:e>
                          <m:sub>
                            <m:r>
                              <a:rPr lang="en-US" i="1">
                                <a:solidFill>
                                  <a:srgbClr val="000000"/>
                                </a:solidFill>
                                <a:latin typeface="Cambria Math" charset="0"/>
                              </a:rPr>
                              <m:t>𝑔</m:t>
                            </m:r>
                          </m:sub>
                        </m:sSub>
                      </m:e>
                    </m:d>
                    <m:sSup>
                      <m:sSupPr>
                        <m:ctrlPr>
                          <a:rPr lang="en-US" b="0" i="1" smtClean="0">
                            <a:solidFill>
                              <a:srgbClr val="000000"/>
                            </a:solidFill>
                            <a:latin typeface="Cambria Math" charset="0"/>
                          </a:rPr>
                        </m:ctrlPr>
                      </m:sSupPr>
                      <m:e>
                        <m:r>
                          <a:rPr lang="en-US" i="1">
                            <a:solidFill>
                              <a:srgbClr val="000000"/>
                            </a:solidFill>
                            <a:latin typeface="Cambria Math" charset="0"/>
                          </a:rPr>
                          <m:t>𝜉</m:t>
                        </m:r>
                      </m:e>
                      <m:sup>
                        <m:r>
                          <a:rPr lang="en-US" b="0" i="1" smtClean="0">
                            <a:solidFill>
                              <a:srgbClr val="000000"/>
                            </a:solidFill>
                            <a:latin typeface="Cambria Math" charset="0"/>
                          </a:rPr>
                          <m:t>𝑠</m:t>
                        </m:r>
                      </m:sup>
                    </m:sSup>
                  </m:oMath>
                </a14:m>
                <a:r>
                  <a:rPr lang="en-US" dirty="0">
                    <a:solidFill>
                      <a:srgbClr val="000000"/>
                    </a:solidFill>
                  </a:rPr>
                  <a:t> </a:t>
                </a:r>
                <a:endParaRPr lang="en-US" dirty="0" smtClean="0">
                  <a:solidFill>
                    <a:srgbClr val="000000"/>
                  </a:solidFill>
                </a:endParaRPr>
              </a:p>
              <a:p>
                <a:endParaRPr lang="en-US" dirty="0">
                  <a:solidFill>
                    <a:srgbClr val="000000"/>
                  </a:solidFill>
                </a:endParaRPr>
              </a:p>
              <a:p>
                <a:r>
                  <a:rPr lang="en-US" dirty="0" smtClean="0">
                    <a:solidFill>
                      <a:srgbClr val="000000"/>
                    </a:solidFill>
                  </a:rPr>
                  <a:t>An </a:t>
                </a:r>
                <a:r>
                  <a:rPr lang="en-US" dirty="0" smtClean="0">
                    <a:solidFill>
                      <a:srgbClr val="C00000"/>
                    </a:solidFill>
                  </a:rPr>
                  <a:t>exponential map </a:t>
                </a:r>
                <a:r>
                  <a:rPr lang="en-US" dirty="0" smtClean="0">
                    <a:solidFill>
                      <a:srgbClr val="000000"/>
                    </a:solidFill>
                  </a:rPr>
                  <a:t>of a velocity is a tool </a:t>
                </a:r>
                <a:r>
                  <a:rPr lang="en-US" dirty="0" smtClean="0">
                    <a:solidFill>
                      <a:srgbClr val="C00000"/>
                    </a:solidFill>
                  </a:rPr>
                  <a:t>for solving for geodesics on a Lie group</a:t>
                </a:r>
                <a:r>
                  <a:rPr lang="en-US" dirty="0" smtClean="0">
                    <a:solidFill>
                      <a:srgbClr val="000000"/>
                    </a:solidFill>
                  </a:rPr>
                  <a:t>. It is the </a:t>
                </a:r>
                <a:r>
                  <a:rPr lang="en-US" dirty="0" smtClean="0">
                    <a:solidFill>
                      <a:srgbClr val="C00000"/>
                    </a:solidFill>
                  </a:rPr>
                  <a:t>ending p</a:t>
                </a:r>
                <a:r>
                  <a:rPr lang="en-US" dirty="0" smtClean="0">
                    <a:solidFill>
                      <a:srgbClr val="000000"/>
                    </a:solidFill>
                  </a:rPr>
                  <a:t>oint of a </a:t>
                </a:r>
                <a:r>
                  <a:rPr lang="en-US" dirty="0" smtClean="0">
                    <a:solidFill>
                      <a:srgbClr val="C00000"/>
                    </a:solidFill>
                  </a:rPr>
                  <a:t>unit-time flow </a:t>
                </a:r>
                <a:r>
                  <a:rPr lang="en-US" dirty="0" smtClean="0">
                    <a:solidFill>
                      <a:srgbClr val="000000"/>
                    </a:solidFill>
                  </a:rPr>
                  <a:t>along the corresponding geodesic. For a constant group velocity (A): </a:t>
                </a:r>
                <a:endParaRPr lang="en-US" dirty="0">
                  <a:solidFill>
                    <a:srgbClr val="000000"/>
                  </a:solidFill>
                </a:endParaRPr>
              </a:p>
              <a:p>
                <a:pPr algn="ctr"/>
                <a14:m>
                  <m:oMathPara xmlns:m="http://schemas.openxmlformats.org/officeDocument/2006/math">
                    <m:oMathParaPr>
                      <m:jc m:val="centerGroup"/>
                    </m:oMathParaPr>
                    <m:oMath xmlns:m="http://schemas.openxmlformats.org/officeDocument/2006/math">
                      <m:sSup>
                        <m:sSupPr>
                          <m:ctrlPr>
                            <a:rPr lang="en-US" b="0" i="1" smtClean="0">
                              <a:solidFill>
                                <a:srgbClr val="000000"/>
                              </a:solidFill>
                              <a:latin typeface="Cambria Math" charset="0"/>
                            </a:rPr>
                          </m:ctrlPr>
                        </m:sSupPr>
                        <m:e>
                          <m:r>
                            <a:rPr lang="en-US" b="0" i="1" smtClean="0">
                              <a:solidFill>
                                <a:srgbClr val="000000"/>
                              </a:solidFill>
                              <a:latin typeface="Cambria Math" charset="0"/>
                            </a:rPr>
                            <m:t>𝑒</m:t>
                          </m:r>
                        </m:e>
                        <m:sup>
                          <m:r>
                            <a:rPr lang="en-US" b="0" i="1" smtClean="0">
                              <a:solidFill>
                                <a:srgbClr val="000000"/>
                              </a:solidFill>
                              <a:latin typeface="Cambria Math" charset="0"/>
                            </a:rPr>
                            <m:t>𝐴</m:t>
                          </m:r>
                        </m:sup>
                      </m:sSup>
                      <m:r>
                        <a:rPr lang="en-US" b="0" i="1" smtClean="0">
                          <a:solidFill>
                            <a:srgbClr val="000000"/>
                          </a:solidFill>
                          <a:latin typeface="Cambria Math" charset="0"/>
                        </a:rPr>
                        <m:t>=</m:t>
                      </m:r>
                      <m:func>
                        <m:funcPr>
                          <m:ctrlPr>
                            <a:rPr lang="en-US" b="0" i="1" smtClean="0">
                              <a:solidFill>
                                <a:srgbClr val="000000"/>
                              </a:solidFill>
                              <a:latin typeface="Cambria Math" charset="0"/>
                            </a:rPr>
                          </m:ctrlPr>
                        </m:funcPr>
                        <m:fName>
                          <m:r>
                            <m:rPr>
                              <m:sty m:val="p"/>
                            </m:rPr>
                            <a:rPr lang="en-US" b="0" i="0" smtClean="0">
                              <a:solidFill>
                                <a:srgbClr val="000000"/>
                              </a:solidFill>
                              <a:latin typeface="Cambria Math" charset="0"/>
                            </a:rPr>
                            <m:t>exp</m:t>
                          </m:r>
                        </m:fName>
                        <m:e>
                          <m:d>
                            <m:dPr>
                              <m:ctrlPr>
                                <a:rPr lang="en-US" b="0" i="1" smtClean="0">
                                  <a:solidFill>
                                    <a:srgbClr val="000000"/>
                                  </a:solidFill>
                                  <a:latin typeface="Cambria Math" charset="0"/>
                                </a:rPr>
                              </m:ctrlPr>
                            </m:dPr>
                            <m:e>
                              <m:r>
                                <a:rPr lang="en-US" b="0" i="1" smtClean="0">
                                  <a:solidFill>
                                    <a:srgbClr val="000000"/>
                                  </a:solidFill>
                                  <a:latin typeface="Cambria Math" charset="0"/>
                                </a:rPr>
                                <m:t>𝐴</m:t>
                              </m:r>
                            </m:e>
                          </m:d>
                        </m:e>
                      </m:func>
                      <m:r>
                        <a:rPr lang="en-US" b="0" i="1" smtClean="0">
                          <a:solidFill>
                            <a:srgbClr val="000000"/>
                          </a:solidFill>
                          <a:latin typeface="Cambria Math" charset="0"/>
                        </a:rPr>
                        <m:t>= </m:t>
                      </m:r>
                      <m:nary>
                        <m:naryPr>
                          <m:chr m:val="∏"/>
                          <m:ctrlPr>
                            <a:rPr lang="is-IS" b="0" i="1" smtClean="0">
                              <a:solidFill>
                                <a:srgbClr val="000000"/>
                              </a:solidFill>
                              <a:latin typeface="Cambria Math" charset="0"/>
                            </a:rPr>
                          </m:ctrlPr>
                        </m:naryPr>
                        <m:sub>
                          <m:r>
                            <m:rPr>
                              <m:brk m:alnAt="23"/>
                            </m:rPr>
                            <a:rPr lang="en-US" b="0" i="1" smtClean="0">
                              <a:solidFill>
                                <a:srgbClr val="000000"/>
                              </a:solidFill>
                              <a:latin typeface="Cambria Math" charset="0"/>
                            </a:rPr>
                            <m:t>0</m:t>
                          </m:r>
                        </m:sub>
                        <m:sup>
                          <m:r>
                            <a:rPr lang="en-US" b="0" i="1" smtClean="0">
                              <a:solidFill>
                                <a:srgbClr val="000000"/>
                              </a:solidFill>
                              <a:latin typeface="Cambria Math" charset="0"/>
                            </a:rPr>
                            <m:t>1</m:t>
                          </m:r>
                        </m:sup>
                        <m:e>
                          <m:d>
                            <m:dPr>
                              <m:ctrlPr>
                                <a:rPr lang="en-US" b="0" i="1" smtClean="0">
                                  <a:solidFill>
                                    <a:srgbClr val="000000"/>
                                  </a:solidFill>
                                  <a:latin typeface="Cambria Math" charset="0"/>
                                </a:rPr>
                              </m:ctrlPr>
                            </m:dPr>
                            <m:e>
                              <m:r>
                                <a:rPr lang="en-US" b="0" i="1" smtClean="0">
                                  <a:solidFill>
                                    <a:srgbClr val="000000"/>
                                  </a:solidFill>
                                  <a:latin typeface="Cambria Math" charset="0"/>
                                </a:rPr>
                                <m:t>𝐼</m:t>
                              </m:r>
                              <m:r>
                                <a:rPr lang="en-US" b="0" i="1" smtClean="0">
                                  <a:solidFill>
                                    <a:srgbClr val="000000"/>
                                  </a:solidFill>
                                  <a:latin typeface="Cambria Math" charset="0"/>
                                </a:rPr>
                                <m:t>+</m:t>
                              </m:r>
                              <m:r>
                                <a:rPr lang="en-US" b="0" i="1" smtClean="0">
                                  <a:solidFill>
                                    <a:srgbClr val="000000"/>
                                  </a:solidFill>
                                  <a:latin typeface="Cambria Math" charset="0"/>
                                </a:rPr>
                                <m:t>𝐴𝑑𝑥</m:t>
                              </m:r>
                            </m:e>
                          </m:d>
                          <m:r>
                            <a:rPr lang="en-US" b="0" i="1" smtClean="0">
                              <a:solidFill>
                                <a:srgbClr val="000000"/>
                              </a:solidFill>
                              <a:latin typeface="Cambria Math" charset="0"/>
                            </a:rPr>
                            <m:t>=</m:t>
                          </m:r>
                          <m:func>
                            <m:funcPr>
                              <m:ctrlPr>
                                <a:rPr lang="mr-IN" b="0" i="1" smtClean="0">
                                  <a:solidFill>
                                    <a:srgbClr val="000000"/>
                                  </a:solidFill>
                                  <a:latin typeface="Cambria Math" charset="0"/>
                                </a:rPr>
                              </m:ctrlPr>
                            </m:funcPr>
                            <m:fName>
                              <m:limLow>
                                <m:limLowPr>
                                  <m:ctrlPr>
                                    <a:rPr lang="mr-IN" b="0" i="1" smtClean="0">
                                      <a:solidFill>
                                        <a:srgbClr val="000000"/>
                                      </a:solidFill>
                                      <a:latin typeface="Cambria Math" charset="0"/>
                                    </a:rPr>
                                  </m:ctrlPr>
                                </m:limLowPr>
                                <m:e>
                                  <m:r>
                                    <m:rPr>
                                      <m:sty m:val="p"/>
                                    </m:rPr>
                                    <a:rPr lang="mr-IN" b="0" i="0" smtClean="0">
                                      <a:solidFill>
                                        <a:srgbClr val="000000"/>
                                      </a:solidFill>
                                      <a:latin typeface="Cambria Math" charset="0"/>
                                    </a:rPr>
                                    <m:t>lim</m:t>
                                  </m:r>
                                </m:e>
                                <m:lim>
                                  <m:r>
                                    <a:rPr lang="en-US" b="0" i="1" smtClean="0">
                                      <a:solidFill>
                                        <a:srgbClr val="000000"/>
                                      </a:solidFill>
                                      <a:latin typeface="Cambria Math" charset="0"/>
                                    </a:rPr>
                                    <m:t>𝑛</m:t>
                                  </m:r>
                                  <m:r>
                                    <a:rPr lang="is-IS" b="0" i="1" smtClean="0">
                                      <a:solidFill>
                                        <a:srgbClr val="000000"/>
                                      </a:solidFill>
                                      <a:latin typeface="Cambria Math" charset="0"/>
                                      <a:ea typeface="Cambria Math" charset="0"/>
                                      <a:cs typeface="Cambria Math" charset="0"/>
                                    </a:rPr>
                                    <m:t>→∞</m:t>
                                  </m:r>
                                </m:lim>
                              </m:limLow>
                            </m:fName>
                            <m:e>
                              <m:sSup>
                                <m:sSupPr>
                                  <m:ctrlPr>
                                    <a:rPr lang="en-US" b="0" i="1" smtClean="0">
                                      <a:solidFill>
                                        <a:srgbClr val="000000"/>
                                      </a:solidFill>
                                      <a:latin typeface="Cambria Math" charset="0"/>
                                    </a:rPr>
                                  </m:ctrlPr>
                                </m:sSupPr>
                                <m:e>
                                  <m:d>
                                    <m:dPr>
                                      <m:ctrlPr>
                                        <a:rPr lang="en-US" b="0" i="1" smtClean="0">
                                          <a:solidFill>
                                            <a:srgbClr val="000000"/>
                                          </a:solidFill>
                                          <a:latin typeface="Cambria Math" charset="0"/>
                                        </a:rPr>
                                      </m:ctrlPr>
                                    </m:dPr>
                                    <m:e>
                                      <m:r>
                                        <a:rPr lang="en-US" b="0" i="1" smtClean="0">
                                          <a:solidFill>
                                            <a:srgbClr val="000000"/>
                                          </a:solidFill>
                                          <a:latin typeface="Cambria Math" charset="0"/>
                                        </a:rPr>
                                        <m:t>𝐼</m:t>
                                      </m:r>
                                      <m:r>
                                        <a:rPr lang="en-US" b="0" i="1" smtClean="0">
                                          <a:solidFill>
                                            <a:srgbClr val="000000"/>
                                          </a:solidFill>
                                          <a:latin typeface="Cambria Math" charset="0"/>
                                        </a:rPr>
                                        <m:t>+</m:t>
                                      </m:r>
                                      <m:f>
                                        <m:fPr>
                                          <m:ctrlPr>
                                            <a:rPr lang="en-US" b="0" i="1" smtClean="0">
                                              <a:solidFill>
                                                <a:srgbClr val="000000"/>
                                              </a:solidFill>
                                              <a:latin typeface="Cambria Math" charset="0"/>
                                            </a:rPr>
                                          </m:ctrlPr>
                                        </m:fPr>
                                        <m:num>
                                          <m:r>
                                            <a:rPr lang="en-US" b="0" i="1" smtClean="0">
                                              <a:solidFill>
                                                <a:srgbClr val="000000"/>
                                              </a:solidFill>
                                              <a:latin typeface="Cambria Math" charset="0"/>
                                            </a:rPr>
                                            <m:t>𝐴</m:t>
                                          </m:r>
                                        </m:num>
                                        <m:den>
                                          <m:r>
                                            <a:rPr lang="en-US" b="0" i="1" smtClean="0">
                                              <a:solidFill>
                                                <a:srgbClr val="000000"/>
                                              </a:solidFill>
                                              <a:latin typeface="Cambria Math" charset="0"/>
                                            </a:rPr>
                                            <m:t>𝑛</m:t>
                                          </m:r>
                                        </m:den>
                                      </m:f>
                                    </m:e>
                                  </m:d>
                                </m:e>
                                <m:sup>
                                  <m:r>
                                    <a:rPr lang="en-US" b="0" i="1" smtClean="0">
                                      <a:solidFill>
                                        <a:srgbClr val="000000"/>
                                      </a:solidFill>
                                      <a:latin typeface="Cambria Math" charset="0"/>
                                    </a:rPr>
                                    <m:t>𝑛</m:t>
                                  </m:r>
                                </m:sup>
                              </m:sSup>
                            </m:e>
                          </m:func>
                        </m:e>
                      </m:nary>
                      <m:r>
                        <a:rPr lang="en-US" b="0" i="1" smtClean="0">
                          <a:solidFill>
                            <a:srgbClr val="000000"/>
                          </a:solidFill>
                          <a:latin typeface="Cambria Math" charset="0"/>
                        </a:rPr>
                        <m:t>= </m:t>
                      </m:r>
                      <m:nary>
                        <m:naryPr>
                          <m:chr m:val="∑"/>
                          <m:ctrlPr>
                            <a:rPr lang="is-IS" b="0" i="1" smtClean="0">
                              <a:solidFill>
                                <a:srgbClr val="000000"/>
                              </a:solidFill>
                              <a:latin typeface="Cambria Math" charset="0"/>
                            </a:rPr>
                          </m:ctrlPr>
                        </m:naryPr>
                        <m:sub>
                          <m:r>
                            <m:rPr>
                              <m:brk m:alnAt="23"/>
                            </m:rPr>
                            <a:rPr lang="en-US" b="0" i="1" smtClean="0">
                              <a:solidFill>
                                <a:srgbClr val="000000"/>
                              </a:solidFill>
                              <a:latin typeface="Cambria Math" charset="0"/>
                            </a:rPr>
                            <m:t>𝑘</m:t>
                          </m:r>
                          <m:r>
                            <a:rPr lang="en-US" b="0" i="1" smtClean="0">
                              <a:solidFill>
                                <a:srgbClr val="000000"/>
                              </a:solidFill>
                              <a:latin typeface="Cambria Math" charset="0"/>
                            </a:rPr>
                            <m:t>=0</m:t>
                          </m:r>
                        </m:sub>
                        <m:sup>
                          <m:r>
                            <a:rPr lang="is-IS" b="0" i="1" smtClean="0">
                              <a:solidFill>
                                <a:srgbClr val="000000"/>
                              </a:solidFill>
                              <a:latin typeface="Cambria Math" charset="0"/>
                              <a:ea typeface="Cambria Math" charset="0"/>
                              <a:cs typeface="Cambria Math" charset="0"/>
                            </a:rPr>
                            <m:t>∞</m:t>
                          </m:r>
                        </m:sup>
                        <m:e>
                          <m:f>
                            <m:fPr>
                              <m:ctrlPr>
                                <a:rPr lang="en-US" b="0" i="1" smtClean="0">
                                  <a:solidFill>
                                    <a:srgbClr val="000000"/>
                                  </a:solidFill>
                                  <a:latin typeface="Cambria Math" charset="0"/>
                                </a:rPr>
                              </m:ctrlPr>
                            </m:fPr>
                            <m:num>
                              <m:sSup>
                                <m:sSupPr>
                                  <m:ctrlPr>
                                    <a:rPr lang="en-US" b="0" i="1" smtClean="0">
                                      <a:solidFill>
                                        <a:srgbClr val="000000"/>
                                      </a:solidFill>
                                      <a:latin typeface="Cambria Math" charset="0"/>
                                    </a:rPr>
                                  </m:ctrlPr>
                                </m:sSupPr>
                                <m:e>
                                  <m:r>
                                    <a:rPr lang="en-US" b="0" i="1" smtClean="0">
                                      <a:solidFill>
                                        <a:srgbClr val="000000"/>
                                      </a:solidFill>
                                      <a:latin typeface="Cambria Math" charset="0"/>
                                    </a:rPr>
                                    <m:t>𝐴</m:t>
                                  </m:r>
                                </m:e>
                                <m:sup>
                                  <m:r>
                                    <a:rPr lang="en-US" b="0" i="1" smtClean="0">
                                      <a:solidFill>
                                        <a:srgbClr val="000000"/>
                                      </a:solidFill>
                                      <a:latin typeface="Cambria Math" charset="0"/>
                                    </a:rPr>
                                    <m:t>𝑘</m:t>
                                  </m:r>
                                </m:sup>
                              </m:sSup>
                            </m:num>
                            <m:den>
                              <m:r>
                                <a:rPr lang="en-US" b="0" i="1" smtClean="0">
                                  <a:solidFill>
                                    <a:srgbClr val="000000"/>
                                  </a:solidFill>
                                  <a:latin typeface="Cambria Math" charset="0"/>
                                </a:rPr>
                                <m:t>𝑘</m:t>
                              </m:r>
                              <m:r>
                                <a:rPr lang="en-US" b="0" i="1" smtClean="0">
                                  <a:solidFill>
                                    <a:srgbClr val="000000"/>
                                  </a:solidFill>
                                  <a:latin typeface="Cambria Math" charset="0"/>
                                </a:rPr>
                                <m:t>!</m:t>
                              </m:r>
                            </m:den>
                          </m:f>
                        </m:e>
                      </m:nary>
                    </m:oMath>
                  </m:oMathPara>
                </a14:m>
                <a:endParaRPr lang="en-US" b="0" dirty="0" smtClean="0">
                  <a:solidFill>
                    <a:srgbClr val="000000"/>
                  </a:solidFill>
                </a:endParaRPr>
              </a:p>
              <a:p>
                <a:r>
                  <a:rPr lang="en-US" dirty="0" smtClean="0">
                    <a:solidFill>
                      <a:srgbClr val="000000"/>
                    </a:solidFill>
                  </a:rPr>
                  <a:t>Here the discrete product symbol Pi actually represents the </a:t>
                </a:r>
                <a:r>
                  <a:rPr lang="en-US" dirty="0" smtClean="0">
                    <a:solidFill>
                      <a:srgbClr val="C00000"/>
                    </a:solidFill>
                  </a:rPr>
                  <a:t>continuous product integral </a:t>
                </a:r>
                <a:r>
                  <a:rPr lang="en-US" dirty="0" smtClean="0">
                    <a:solidFill>
                      <a:srgbClr val="000000"/>
                    </a:solidFill>
                  </a:rPr>
                  <a:t>of all “equivalent/constant” velocities during one time-step </a:t>
                </a:r>
                <a:r>
                  <a:rPr lang="mr-IN" dirty="0" smtClean="0">
                    <a:solidFill>
                      <a:srgbClr val="000000"/>
                    </a:solidFill>
                  </a:rPr>
                  <a:t>–</a:t>
                </a:r>
                <a:r>
                  <a:rPr lang="en-US" dirty="0" smtClean="0">
                    <a:solidFill>
                      <a:srgbClr val="000000"/>
                    </a:solidFill>
                  </a:rPr>
                  <a:t> this Lie group is a multiplicative action group and so the </a:t>
                </a:r>
                <a:r>
                  <a:rPr lang="en-US" dirty="0" smtClean="0">
                    <a:solidFill>
                      <a:srgbClr val="C00000"/>
                    </a:solidFill>
                  </a:rPr>
                  <a:t>movement induced by a unit time flow will require the product of all velocities in that duration</a:t>
                </a:r>
                <a:r>
                  <a:rPr lang="en-US" dirty="0" smtClean="0">
                    <a:solidFill>
                      <a:srgbClr val="000000"/>
                    </a:solidFill>
                  </a:rPr>
                  <a:t>. This is then </a:t>
                </a:r>
                <a:r>
                  <a:rPr lang="en-US" dirty="0" smtClean="0">
                    <a:solidFill>
                      <a:srgbClr val="C00000"/>
                    </a:solidFill>
                  </a:rPr>
                  <a:t>equivalent to finding the change in position by integrating over the velocity</a:t>
                </a:r>
                <a:r>
                  <a:rPr lang="en-US" dirty="0" smtClean="0">
                    <a:solidFill>
                      <a:srgbClr val="000000"/>
                    </a:solidFill>
                  </a:rPr>
                  <a:t>, for a given unit time flow. As these geodesics on the Lie group are constantly taking into account the orientation of the element, the flow will have a curved shape, as opposed to the straight path induced by the orientation agnostic trajectories on a manifold.</a:t>
                </a:r>
              </a:p>
            </p:txBody>
          </p:sp>
        </mc:Choice>
        <mc:Fallback xmlns="">
          <p:sp>
            <p:nvSpPr>
              <p:cNvPr id="5" name="TextBox 4"/>
              <p:cNvSpPr txBox="1">
                <a:spLocks noRot="1" noChangeAspect="1" noMove="1" noResize="1" noEditPoints="1" noAdjustHandles="1" noChangeArrowheads="1" noChangeShapeType="1" noTextEdit="1"/>
              </p:cNvSpPr>
              <p:nvPr/>
            </p:nvSpPr>
            <p:spPr>
              <a:xfrm>
                <a:off x="403397" y="1143000"/>
                <a:ext cx="11326965" cy="4525854"/>
              </a:xfrm>
              <a:prstGeom prst="rect">
                <a:avLst/>
              </a:prstGeom>
              <a:blipFill rotWithShape="0">
                <a:blip r:embed="rId2"/>
                <a:stretch>
                  <a:fillRect l="-431" t="-809" r="-1023" b="-1213"/>
                </a:stretch>
              </a:blipFill>
            </p:spPr>
            <p:txBody>
              <a:bodyPr/>
              <a:lstStyle/>
              <a:p>
                <a:r>
                  <a:rPr lang="en-US">
                    <a:noFill/>
                  </a:rPr>
                  <a:t> </a:t>
                </a:r>
              </a:p>
            </p:txBody>
          </p:sp>
        </mc:Fallback>
      </mc:AlternateContent>
    </p:spTree>
    <p:extLst>
      <p:ext uri="{BB962C8B-B14F-4D97-AF65-F5344CB8AC3E}">
        <p14:creationId xmlns:p14="http://schemas.microsoft.com/office/powerpoint/2010/main" val="101847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56" y="277091"/>
            <a:ext cx="5488744" cy="633088"/>
          </a:xfrm>
        </p:spPr>
        <p:txBody>
          <a:bodyPr/>
          <a:lstStyle/>
          <a:p>
            <a:pPr algn="l"/>
            <a:r>
              <a:rPr lang="en-US" dirty="0" smtClean="0"/>
              <a:t>Conclusions/Impressions</a:t>
            </a:r>
            <a:endParaRPr lang="en-US" dirty="0"/>
          </a:p>
        </p:txBody>
      </p:sp>
      <p:cxnSp>
        <p:nvCxnSpPr>
          <p:cNvPr id="4" name="Straight Connector 3"/>
          <p:cNvCxnSpPr/>
          <p:nvPr/>
        </p:nvCxnSpPr>
        <p:spPr>
          <a:xfrm>
            <a:off x="258618" y="910179"/>
            <a:ext cx="5920509" cy="0"/>
          </a:xfrm>
          <a:prstGeom prst="line">
            <a:avLst/>
          </a:prstGeom>
          <a:ln w="1905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403397" y="1676400"/>
                <a:ext cx="11326965" cy="3139321"/>
              </a:xfrm>
              <a:prstGeom prst="rect">
                <a:avLst/>
              </a:prstGeom>
              <a:noFill/>
            </p:spPr>
            <p:txBody>
              <a:bodyPr wrap="square" rtlCol="0">
                <a:spAutoFit/>
              </a:bodyPr>
              <a:lstStyle/>
              <a:p>
                <a:pPr algn="just"/>
                <a:r>
                  <a:rPr lang="en-US" dirty="0" smtClean="0">
                    <a:solidFill>
                      <a:srgbClr val="000000"/>
                    </a:solidFill>
                  </a:rPr>
                  <a:t>The application of left and right lifted actions of an inverse on itself yield useful features through the Lie algebras of the group. Mainly, we can easily relate the movement of one rigid body to another by the use of the right lifted action and the common spatial velocity and we can understand the velocity of a given point more intuitively by viewing the body velocity expressed at the origin in the </a:t>
                </a:r>
                <a14:m>
                  <m:oMath xmlns:m="http://schemas.openxmlformats.org/officeDocument/2006/math">
                    <m:acc>
                      <m:accPr>
                        <m:chr m:val="⃗"/>
                        <m:ctrlPr>
                          <a:rPr lang="en-US" b="0" i="1" smtClean="0">
                            <a:solidFill>
                              <a:srgbClr val="000000"/>
                            </a:solidFill>
                            <a:latin typeface="Cambria Math" charset="0"/>
                          </a:rPr>
                        </m:ctrlPr>
                      </m:accPr>
                      <m:e>
                        <m:r>
                          <a:rPr lang="en-US" b="0" i="1" smtClean="0">
                            <a:solidFill>
                              <a:srgbClr val="000000"/>
                            </a:solidFill>
                            <a:latin typeface="Cambria Math" charset="0"/>
                          </a:rPr>
                          <m:t>𝑒</m:t>
                        </m:r>
                      </m:e>
                    </m:acc>
                  </m:oMath>
                </a14:m>
                <a:r>
                  <a:rPr lang="en-US" dirty="0" smtClean="0">
                    <a:solidFill>
                      <a:srgbClr val="000000"/>
                    </a:solidFill>
                  </a:rPr>
                  <a:t>-frame.</a:t>
                </a:r>
              </a:p>
              <a:p>
                <a:pPr algn="just"/>
                <a:endParaRPr lang="en-US" dirty="0">
                  <a:solidFill>
                    <a:srgbClr val="000000"/>
                  </a:solidFill>
                </a:endParaRPr>
              </a:p>
              <a:p>
                <a:pPr algn="just"/>
                <a:r>
                  <a:rPr lang="en-US" dirty="0" smtClean="0">
                    <a:solidFill>
                      <a:srgbClr val="000000"/>
                    </a:solidFill>
                  </a:rPr>
                  <a:t>Additionally, the calculation of geodesics allows for a way to traverse the manifold while maintaining certain relationships (either to the path itself, or to the desired group velocity of the rigid body).</a:t>
                </a:r>
              </a:p>
              <a:p>
                <a:pPr algn="just"/>
                <a:endParaRPr lang="en-US" dirty="0">
                  <a:solidFill>
                    <a:srgbClr val="000000"/>
                  </a:solidFill>
                </a:endParaRPr>
              </a:p>
              <a:p>
                <a:pPr algn="just"/>
                <a:r>
                  <a:rPr lang="en-US" dirty="0" smtClean="0">
                    <a:solidFill>
                      <a:srgbClr val="000000"/>
                    </a:solidFill>
                  </a:rPr>
                  <a:t>These tools could be used to help find relationships between rigid bodies that could hopefully inform the model of viable trajectories within the manifold. It also provides an equivalence space that allows for a representation of tangent spaces at different configurations. </a:t>
                </a:r>
              </a:p>
            </p:txBody>
          </p:sp>
        </mc:Choice>
        <mc:Fallback xmlns="">
          <p:sp>
            <p:nvSpPr>
              <p:cNvPr id="5" name="TextBox 4"/>
              <p:cNvSpPr txBox="1">
                <a:spLocks noRot="1" noChangeAspect="1" noMove="1" noResize="1" noEditPoints="1" noAdjustHandles="1" noChangeArrowheads="1" noChangeShapeType="1" noTextEdit="1"/>
              </p:cNvSpPr>
              <p:nvPr/>
            </p:nvSpPr>
            <p:spPr>
              <a:xfrm>
                <a:off x="403397" y="1676400"/>
                <a:ext cx="11326965" cy="3139321"/>
              </a:xfrm>
              <a:prstGeom prst="rect">
                <a:avLst/>
              </a:prstGeom>
              <a:blipFill rotWithShape="0">
                <a:blip r:embed="rId2"/>
                <a:stretch>
                  <a:fillRect l="-431" t="-971" r="-484" b="-2136"/>
                </a:stretch>
              </a:blipFill>
            </p:spPr>
            <p:txBody>
              <a:bodyPr/>
              <a:lstStyle/>
              <a:p>
                <a:r>
                  <a:rPr lang="en-US">
                    <a:noFill/>
                  </a:rPr>
                  <a:t> </a:t>
                </a:r>
              </a:p>
            </p:txBody>
          </p:sp>
        </mc:Fallback>
      </mc:AlternateContent>
    </p:spTree>
    <p:extLst>
      <p:ext uri="{BB962C8B-B14F-4D97-AF65-F5344CB8AC3E}">
        <p14:creationId xmlns:p14="http://schemas.microsoft.com/office/powerpoint/2010/main" val="406853630"/>
      </p:ext>
    </p:extLst>
  </p:cSld>
  <p:clrMapOvr>
    <a:masterClrMapping/>
  </p:clrMapOvr>
</p:sld>
</file>

<file path=ppt/theme/theme1.xml><?xml version="1.0" encoding="utf-8"?>
<a:theme xmlns:a="http://schemas.openxmlformats.org/drawingml/2006/main" name="TEAM 5 - Modeling Fair presentation">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 5 - Modeling Fair presentation</Template>
  <TotalTime>2026</TotalTime>
  <Words>1040</Words>
  <Application>Microsoft Macintosh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Cambria Math</vt:lpstr>
      <vt:lpstr>Mangal</vt:lpstr>
      <vt:lpstr>Arial</vt:lpstr>
      <vt:lpstr>TEAM 5 - Modeling Fair presentation</vt:lpstr>
      <vt:lpstr>BME 790 Spring 2017 Weekly Summary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BME 790 Spring 2017 Weekly Summary</dc:title>
  <dc:creator>Daniel Hagen</dc:creator>
  <cp:lastModifiedBy>Daniel Hagen</cp:lastModifiedBy>
  <cp:revision>37</cp:revision>
  <cp:lastPrinted>2017-01-20T23:35:11Z</cp:lastPrinted>
  <dcterms:created xsi:type="dcterms:W3CDTF">2017-01-20T20:53:49Z</dcterms:created>
  <dcterms:modified xsi:type="dcterms:W3CDTF">2017-02-09T18:53:07Z</dcterms:modified>
</cp:coreProperties>
</file>