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A91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3"/>
  </p:normalViewPr>
  <p:slideViewPr>
    <p:cSldViewPr snapToObjects="1">
      <p:cViewPr>
        <p:scale>
          <a:sx n="75" d="100"/>
          <a:sy n="75" d="100"/>
        </p:scale>
        <p:origin x="522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>
                <a:solidFill>
                  <a:srgbClr val="C00000"/>
                </a:solidFill>
              </a:rPr>
              <a:t>BME 790</a:t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Weekly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427225"/>
            <a:ext cx="11360799" cy="1399996"/>
          </a:xfrm>
        </p:spPr>
        <p:txBody>
          <a:bodyPr/>
          <a:lstStyle/>
          <a:p>
            <a:pPr algn="l"/>
            <a:r>
              <a:rPr lang="en-US" sz="2000" dirty="0"/>
              <a:t>Author: Daniel A Hagen</a:t>
            </a:r>
          </a:p>
          <a:p>
            <a:pPr algn="l"/>
            <a:r>
              <a:rPr lang="en-US" sz="2000" dirty="0"/>
              <a:t>Week: 01/30/17-02/05/17</a:t>
            </a:r>
            <a:br>
              <a:rPr lang="en-US" sz="2000" dirty="0"/>
            </a:br>
            <a:r>
              <a:rPr lang="en-US" sz="2000" dirty="0"/>
              <a:t>Relevant Topics: Articulated Systems, Holonomic Constraints, Fixed Base Systems, Intro to Mobile Systems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Articulated Systems and Holonomic Constraints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50" y="1058451"/>
            <a:ext cx="372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full configuration space </a:t>
            </a:r>
            <a:r>
              <a:rPr lang="en-US" dirty="0">
                <a:solidFill>
                  <a:srgbClr val="000000"/>
                </a:solidFill>
              </a:rPr>
              <a:t>of a set of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planar </a:t>
            </a:r>
            <a:r>
              <a:rPr lang="en-US" dirty="0">
                <a:solidFill>
                  <a:srgbClr val="000000"/>
                </a:solidFill>
              </a:rPr>
              <a:t>rigid bodies is the </a:t>
            </a:r>
            <a:r>
              <a:rPr lang="en-US" dirty="0">
                <a:solidFill>
                  <a:srgbClr val="C00000"/>
                </a:solidFill>
              </a:rPr>
              <a:t>direct product </a:t>
            </a:r>
            <a:r>
              <a:rPr lang="en-US" dirty="0">
                <a:solidFill>
                  <a:srgbClr val="000000"/>
                </a:solidFill>
              </a:rPr>
              <a:t>of their </a:t>
            </a:r>
            <a:r>
              <a:rPr lang="en-US" dirty="0">
                <a:solidFill>
                  <a:srgbClr val="C00000"/>
                </a:solidFill>
              </a:rPr>
              <a:t>individual configuration spaces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49" y="2258780"/>
            <a:ext cx="3810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Holonomic constraints </a:t>
            </a:r>
            <a:r>
              <a:rPr lang="en-US" dirty="0">
                <a:solidFill>
                  <a:srgbClr val="000000"/>
                </a:solidFill>
              </a:rPr>
              <a:t>– like this pin joint – are (possibly time-varying) constraint functions,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</a:t>
            </a:r>
            <a:r>
              <a:rPr lang="en-US" dirty="0">
                <a:solidFill>
                  <a:srgbClr val="000000"/>
                </a:solidFill>
              </a:rPr>
              <a:t>  on the configuration space that </a:t>
            </a:r>
            <a:r>
              <a:rPr lang="en-US" dirty="0">
                <a:solidFill>
                  <a:srgbClr val="C00000"/>
                </a:solidFill>
              </a:rPr>
              <a:t>reduces the dimension of the system by 1</a:t>
            </a:r>
            <a:r>
              <a:rPr lang="en-US" dirty="0">
                <a:solidFill>
                  <a:srgbClr val="000000"/>
                </a:solidFill>
              </a:rPr>
              <a:t> for each constraint applied.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70" y="428761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zero set </a:t>
            </a:r>
            <a:r>
              <a:rPr lang="en-US" dirty="0">
                <a:solidFill>
                  <a:srgbClr val="000000"/>
                </a:solidFill>
              </a:rPr>
              <a:t>forms the </a:t>
            </a:r>
            <a:r>
              <a:rPr lang="en-US" dirty="0">
                <a:solidFill>
                  <a:srgbClr val="C00000"/>
                </a:solidFill>
              </a:rPr>
              <a:t>accessible manifold </a:t>
            </a:r>
            <a:r>
              <a:rPr lang="en-US" dirty="0">
                <a:solidFill>
                  <a:srgbClr val="000000"/>
                </a:solidFill>
              </a:rPr>
              <a:t>(i.e., the set of all configurations that satisfy these constraints.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624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010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359" y="1058451"/>
            <a:ext cx="3451681" cy="1799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}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077199" y="1055956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Multiple constraints act in concert</a:t>
            </a:r>
            <a:r>
              <a:rPr lang="en-US" dirty="0">
                <a:solidFill>
                  <a:srgbClr val="000000"/>
                </a:solidFill>
              </a:rPr>
              <a:t>, with the overall accessible manifold being the intersection of individual accessible manifolds.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7199" y="2256285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Although these constraints reduce the dimensionality of the system, they</a:t>
            </a:r>
            <a:r>
              <a:rPr lang="en-US" dirty="0">
                <a:solidFill>
                  <a:srgbClr val="C00000"/>
                </a:solidFill>
              </a:rPr>
              <a:t> do not remove the dependence </a:t>
            </a:r>
            <a:r>
              <a:rPr lang="en-US" dirty="0">
                <a:solidFill>
                  <a:srgbClr val="0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system dynamics </a:t>
            </a:r>
            <a:r>
              <a:rPr lang="en-US" dirty="0">
                <a:solidFill>
                  <a:srgbClr val="000000"/>
                </a:solidFill>
              </a:rPr>
              <a:t>on the actual </a:t>
            </a:r>
            <a:r>
              <a:rPr lang="en-US" dirty="0">
                <a:solidFill>
                  <a:srgbClr val="C00000"/>
                </a:solidFill>
              </a:rPr>
              <a:t>physical positions </a:t>
            </a:r>
            <a:r>
              <a:rPr lang="en-US" dirty="0">
                <a:solidFill>
                  <a:srgbClr val="000000"/>
                </a:solidFill>
              </a:rPr>
              <a:t>of the rigid bodies – Inertial and collision effects cannot be ignored!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7199" y="4564609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It is therefore important to map between these configuration space positions and the ambient forces that are acting on the rigid bodies.</a:t>
            </a:r>
          </a:p>
        </p:txBody>
      </p:sp>
      <p:pic>
        <p:nvPicPr>
          <p:cNvPr id="28" name="Graphic 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5799" y="3101763"/>
            <a:ext cx="2857500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031544" cy="633088"/>
          </a:xfrm>
        </p:spPr>
        <p:txBody>
          <a:bodyPr/>
          <a:lstStyle/>
          <a:p>
            <a:pPr algn="l"/>
            <a:r>
              <a:rPr lang="en-US" dirty="0"/>
              <a:t>Fixed Base Systems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503" y="1390867"/>
            <a:ext cx="2314974" cy="1504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77" y="1081602"/>
            <a:ext cx="48768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Note on Notation: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1,h </a:t>
            </a:r>
            <a:r>
              <a:rPr lang="en-US" dirty="0">
                <a:solidFill>
                  <a:srgbClr val="C00000"/>
                </a:solidFill>
              </a:rPr>
              <a:t>is the first frame 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 defined with respect to base frame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The fixed frame provides holonomic constraints on the system, forcing both x and y to zero. Therefore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  <a:cs typeface="Times New Roman" panose="02020603050405020304" pitchFamily="18" charset="0"/>
                  </a:rPr>
                  <a:t>the accessible manifold subset of SE(2) will be isomorphic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𝕊</a:t>
                </a:r>
                <a:r>
                  <a:rPr lang="en-US" baseline="30000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blipFill>
                <a:blip r:embed="rId4"/>
                <a:stretch>
                  <a:fillRect l="-1000" t="-3061" r="-1125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62398" y="3255930"/>
            <a:ext cx="6888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Adding additional links provides additional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The distal and proximal end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of any link will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share orientation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joint constrains the position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of the proximal end of one segment with the distal end of the previous segment.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Note that each frame is defined with respect to the previous frame. In terms of left/right actions, this notation reveals: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SE(2)                     SO(2)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↓                            ↓                ↓ 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blipFill>
                <a:blip r:embed="rId5"/>
                <a:stretch>
                  <a:fillRect t="-2182"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830" y="3251168"/>
            <a:ext cx="4175170" cy="25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Fixed Base Systems (Cont.)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result of this notation, it can be seen that: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left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the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(defined with respect to base frame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) will be moved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right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is being placed into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(i.e.,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frames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are held by the relationship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blipFill>
                <a:blip r:embed="rId2"/>
                <a:stretch>
                  <a:fillRect l="-1473" t="-1139" r="-2782" b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301" y="4270421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This will become particularly useful when discussing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mobile articulating systems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 as this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right action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interpretation aids in determining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the velocity kinematics of a system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886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77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18329" y="3489067"/>
                <a:ext cx="3750322" cy="19546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𝐏𝐨𝐬𝐢𝐭𝐢𝐨𝐧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𝐄𝐧𝐝𝐩𝐨𝐢𝐧𝐭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u="sng" dirty="0">
                  <a:solidFill>
                    <a:srgbClr val="000000"/>
                  </a:solidFill>
                </a:endParaRPr>
              </a:p>
              <a:p>
                <a:pPr/>
                <a:endParaRPr lang="en-US" sz="1050" b="1" u="sng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/>
                                <m:e/>
                              </m:eqArr>
                            </m:sub>
                          </m:sSub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29" y="3489067"/>
                <a:ext cx="3750322" cy="1954638"/>
              </a:xfrm>
              <a:prstGeom prst="rect">
                <a:avLst/>
              </a:prstGeom>
              <a:blipFill>
                <a:blip r:embed="rId3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:r>
                  <a:rPr lang="en-US" sz="400" dirty="0"/>
                  <a:t> </a:t>
                </a:r>
                <a:br>
                  <a:rPr lang="en-US" sz="1600" dirty="0"/>
                </a:b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0499" y="965557"/>
            <a:ext cx="3947617" cy="2405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b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/>
                <a:r>
                  <a:rPr lang="en-US" sz="400" dirty="0"/>
                  <a:t> 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blipFill>
                <a:blip r:embed="rId7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b="0" i="1" dirty="0">
                  <a:solidFill>
                    <a:srgbClr val="17A91A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60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 </a:t>
                </a:r>
                <a:r>
                  <a:rPr lang="en-US" sz="1200" b="1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200" b="0" i="1" smtClean="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/>
              </a:p>
              <a:p>
                <a:pPr/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blipFill>
                <a:blip r:embed="rId8"/>
                <a:stretch>
                  <a:fillRect l="-1786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Conclusions/Impressions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676400"/>
            <a:ext cx="11196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Forward kinematics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provides a way to understand the interaction of configuration spaces that produce endpoint configurations in articulated systems – with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group actions being not only useful for these transformations in position space, but also in velocity space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(to be discussed in Section 2.5 next week).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Holonomic constraints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allow for a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reduction in the dimensionality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of the configuration space, BUT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do not remove the considerations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that must be made with respect to the physical world (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inertial and/or collision interactions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).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Matrix multiplication operators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on the frames (and their positions/orientations) allows for a useful way to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determine the position and relationship between rigidly attached frames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– which will become more useful when these frames are in motion.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432</TotalTime>
  <Words>613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TEAM 5 - Modeling Fair presentation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45</cp:revision>
  <cp:lastPrinted>2017-01-20T23:35:11Z</cp:lastPrinted>
  <dcterms:created xsi:type="dcterms:W3CDTF">2017-01-20T20:53:49Z</dcterms:created>
  <dcterms:modified xsi:type="dcterms:W3CDTF">2017-02-02T01:47:06Z</dcterms:modified>
</cp:coreProperties>
</file>