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5" r:id="rId4"/>
    <p:sldId id="258" r:id="rId5"/>
    <p:sldId id="266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7A91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1"/>
    <p:restoredTop sz="94662"/>
  </p:normalViewPr>
  <p:slideViewPr>
    <p:cSldViewPr snapToObjects="1">
      <p:cViewPr>
        <p:scale>
          <a:sx n="102" d="100"/>
          <a:sy n="102" d="100"/>
        </p:scale>
        <p:origin x="1232" y="1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625D4-FB5C-B040-BF47-5145EF22A59C}" type="datetimeFigureOut">
              <a:rPr lang="en-US" smtClean="0"/>
              <a:t>2/24/17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5DB0-93CE-EC47-B86B-CD8C4175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99" cy="273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6933"/>
            </a:lvl1pPr>
            <a:lvl2pPr algn="ctr" rtl="0">
              <a:spcBef>
                <a:spcPts val="0"/>
              </a:spcBef>
              <a:buSzPct val="100000"/>
              <a:defRPr sz="6933"/>
            </a:lvl2pPr>
            <a:lvl3pPr algn="ctr" rtl="0">
              <a:spcBef>
                <a:spcPts val="0"/>
              </a:spcBef>
              <a:buSzPct val="100000"/>
              <a:defRPr sz="6933"/>
            </a:lvl3pPr>
            <a:lvl4pPr algn="ctr" rtl="0">
              <a:spcBef>
                <a:spcPts val="0"/>
              </a:spcBef>
              <a:buSzPct val="100000"/>
              <a:defRPr sz="6933"/>
            </a:lvl4pPr>
            <a:lvl5pPr algn="ctr" rtl="0">
              <a:spcBef>
                <a:spcPts val="0"/>
              </a:spcBef>
              <a:buSzPct val="100000"/>
              <a:defRPr sz="6933"/>
            </a:lvl5pPr>
            <a:lvl6pPr algn="ctr" rtl="0">
              <a:spcBef>
                <a:spcPts val="0"/>
              </a:spcBef>
              <a:buSzPct val="100000"/>
              <a:defRPr sz="6933"/>
            </a:lvl6pPr>
            <a:lvl7pPr algn="ctr" rtl="0">
              <a:spcBef>
                <a:spcPts val="0"/>
              </a:spcBef>
              <a:buSzPct val="100000"/>
              <a:defRPr sz="6933"/>
            </a:lvl7pPr>
            <a:lvl8pPr algn="ctr" rtl="0">
              <a:spcBef>
                <a:spcPts val="0"/>
              </a:spcBef>
              <a:buSzPct val="100000"/>
              <a:defRPr sz="6933"/>
            </a:lvl8pPr>
            <a:lvl9pPr algn="ctr" rtl="0">
              <a:spcBef>
                <a:spcPts val="0"/>
              </a:spcBef>
              <a:buSzPct val="100000"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5601" y="3778833"/>
            <a:ext cx="11360799" cy="105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7E7484C-946C-1F44-8B13-E69C398B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F7E7484C-946C-1F44-8B13-E69C398B8F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5803900"/>
            <a:ext cx="12192000" cy="105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/>
          <p:nvPr/>
        </p:nvSpPr>
        <p:spPr>
          <a:xfrm rot="10800000" flipH="1">
            <a:off x="0" y="5778501"/>
            <a:ext cx="12192000" cy="5079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34703" y="238127"/>
            <a:ext cx="748399" cy="74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0267" y="6462029"/>
            <a:ext cx="2429600" cy="1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9469" y="6138309"/>
            <a:ext cx="2322400" cy="469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1799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7" Type="http://schemas.openxmlformats.org/officeDocument/2006/relationships/image" Target="../media/image18.jpeg"/><Relationship Id="rId8" Type="http://schemas.openxmlformats.org/officeDocument/2006/relationships/image" Target="../media/image19.emf"/><Relationship Id="rId9" Type="http://schemas.openxmlformats.org/officeDocument/2006/relationships/image" Target="../media/image20.emf"/><Relationship Id="rId10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emf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48" y="1341901"/>
            <a:ext cx="11360799" cy="2736799"/>
          </a:xfrm>
        </p:spPr>
        <p:txBody>
          <a:bodyPr anchor="ctr"/>
          <a:lstStyle/>
          <a:p>
            <a:pPr>
              <a:spcBef>
                <a:spcPts val="1800"/>
              </a:spcBef>
            </a:pPr>
            <a:r>
              <a:rPr lang="en-US" sz="5400" dirty="0">
                <a:solidFill>
                  <a:srgbClr val="C00000"/>
                </a:solidFill>
              </a:rPr>
              <a:t>BME 790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Spring 2017</a:t>
            </a:r>
            <a:br>
              <a:rPr lang="en-US" sz="3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Weekly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69" y="4427225"/>
            <a:ext cx="11360799" cy="1399996"/>
          </a:xfrm>
        </p:spPr>
        <p:txBody>
          <a:bodyPr/>
          <a:lstStyle/>
          <a:p>
            <a:pPr algn="l"/>
            <a:r>
              <a:rPr lang="en-US" sz="2000" dirty="0">
                <a:latin typeface="+mn-lt"/>
              </a:rPr>
              <a:t>Author: Daniel A Hagen</a:t>
            </a:r>
          </a:p>
          <a:p>
            <a:pPr algn="l"/>
            <a:r>
              <a:rPr lang="en-US" sz="2000" dirty="0">
                <a:latin typeface="+mn-lt"/>
              </a:rPr>
              <a:t>Week: 01/30/17-02/05/17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Relevant Topics: </a:t>
            </a:r>
            <a:r>
              <a:rPr lang="en-US" sz="2000" dirty="0">
                <a:latin typeface="+mn-lt"/>
              </a:rPr>
              <a:t>co-vectors, </a:t>
            </a:r>
            <a:r>
              <a:rPr lang="en-US" sz="2000" dirty="0" smtClean="0">
                <a:latin typeface="+mn-lt"/>
              </a:rPr>
              <a:t>one-forms</a:t>
            </a:r>
            <a:r>
              <a:rPr lang="en-US" sz="2000" dirty="0">
                <a:latin typeface="+mn-lt"/>
              </a:rPr>
              <a:t>, connection vector fields, </a:t>
            </a:r>
            <a:r>
              <a:rPr lang="en-US" sz="2000" dirty="0" err="1">
                <a:latin typeface="+mn-lt"/>
              </a:rPr>
              <a:t>Noether's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Theorem, no-slide </a:t>
            </a:r>
            <a:r>
              <a:rPr lang="en-US" sz="2000" dirty="0">
                <a:latin typeface="+mn-lt"/>
              </a:rPr>
              <a:t>and inertial constraints </a:t>
            </a:r>
            <a:r>
              <a:rPr lang="en-US" sz="2000" dirty="0" smtClean="0">
                <a:latin typeface="+mn-lt"/>
              </a:rPr>
              <a:t>locomotion</a:t>
            </a:r>
            <a:endParaRPr lang="en-US" sz="20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49600" y="2609273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9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096640" y="2754392"/>
            <a:ext cx="3828160" cy="1436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710" y="4800600"/>
            <a:ext cx="3398982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10365544" cy="633088"/>
          </a:xfrm>
        </p:spPr>
        <p:txBody>
          <a:bodyPr/>
          <a:lstStyle/>
          <a:p>
            <a:pPr algn="l"/>
            <a:r>
              <a:rPr lang="en-US" dirty="0" err="1" smtClean="0"/>
              <a:t>Covectors</a:t>
            </a:r>
            <a:r>
              <a:rPr lang="en-US" dirty="0" smtClean="0"/>
              <a:t> and one-forms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2549" y="1058451"/>
                <a:ext cx="11804649" cy="4580349"/>
              </a:xfrm>
              <a:prstGeom prst="rect">
                <a:avLst/>
              </a:prstGeom>
              <a:noFill/>
            </p:spPr>
            <p:txBody>
              <a:bodyPr wrap="square" numCol="3" spcCol="274320" rtlCol="0">
                <a:no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dirty="0" smtClean="0">
                    <a:solidFill>
                      <a:srgbClr val="000000"/>
                    </a:solidFill>
                  </a:rPr>
                  <a:t>Before we address this week’s main topics (connection vector fields, kinematic reconstruction equation, etc.) it is important to discuss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covectors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and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one-forms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dirty="0">
                    <a:solidFill>
                      <a:srgbClr val="000000"/>
                    </a:solidFill>
                  </a:rPr>
                  <a:t>A </a:t>
                </a:r>
                <a:r>
                  <a:rPr lang="en-US" dirty="0">
                    <a:solidFill>
                      <a:srgbClr val="C00000"/>
                    </a:solidFill>
                  </a:rPr>
                  <a:t>cotangent space </a:t>
                </a:r>
                <a:r>
                  <a:rPr lang="en-US" dirty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 is a </a:t>
                </a:r>
                <a:r>
                  <a:rPr lang="en-US" dirty="0">
                    <a:solidFill>
                      <a:srgbClr val="C00000"/>
                    </a:solidFill>
                  </a:rPr>
                  <a:t>dual space</a:t>
                </a:r>
                <a:r>
                  <a:rPr lang="en-US" dirty="0">
                    <a:solidFill>
                      <a:srgbClr val="000000"/>
                    </a:solidFill>
                  </a:rPr>
                  <a:t> to a (tangent) vector space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q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  <a:r>
                  <a:rPr lang="en-US" dirty="0">
                    <a:solidFill>
                      <a:srgbClr val="000000"/>
                    </a:solidFill>
                  </a:rPr>
                  <a:t> attached to any point on a manifold. </a:t>
                </a:r>
                <a:r>
                  <a:rPr lang="en-US" dirty="0">
                    <a:solidFill>
                      <a:srgbClr val="C00000"/>
                    </a:solidFill>
                  </a:rPr>
                  <a:t>Every element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solidFill>
                          <a:srgbClr val="C00000"/>
                        </a:solidFill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(</a:t>
                </a:r>
                <a:r>
                  <a:rPr lang="en-US" dirty="0" err="1">
                    <a:solidFill>
                      <a:srgbClr val="C00000"/>
                    </a:solidFill>
                  </a:rPr>
                  <a:t>covector</a:t>
                </a:r>
                <a:r>
                  <a:rPr lang="en-US" dirty="0">
                    <a:solidFill>
                      <a:srgbClr val="C00000"/>
                    </a:solidFill>
                  </a:rPr>
                  <a:t>) is a linear functional (map)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 </m:t>
                        </m:r>
                      </m:sup>
                    </m:sSubSup>
                    <m:r>
                      <a:rPr lang="en-US" i="1">
                        <a:solidFill>
                          <a:srgbClr val="C00000"/>
                        </a:solidFill>
                        <a:latin typeface="Cambria Math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that returns the velocity vector into a scalar quantity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</a:p>
              <a:p>
                <a:pPr algn="just">
                  <a:spcAft>
                    <a:spcPts val="1200"/>
                  </a:spcAft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en-US" dirty="0" smtClean="0">
                    <a:solidFill>
                      <a:srgbClr val="000000"/>
                    </a:solidFill>
                  </a:rPr>
                  <a:t>More </a:t>
                </a:r>
                <a:r>
                  <a:rPr lang="en-US" dirty="0">
                    <a:solidFill>
                      <a:srgbClr val="000000"/>
                    </a:solidFill>
                  </a:rPr>
                  <a:t>generally, a </a:t>
                </a:r>
                <a:r>
                  <a:rPr lang="en-US" dirty="0" err="1">
                    <a:solidFill>
                      <a:srgbClr val="000000"/>
                    </a:solidFill>
                  </a:rPr>
                  <a:t>covector</a:t>
                </a:r>
                <a:r>
                  <a:rPr lang="en-US" dirty="0">
                    <a:solidFill>
                      <a:srgbClr val="000000"/>
                    </a:solidFill>
                  </a:rPr>
                  <a:t> can be thought of as a vector quantity that has the </a:t>
                </a:r>
                <a:r>
                  <a:rPr lang="en-US" dirty="0">
                    <a:solidFill>
                      <a:srgbClr val="C00000"/>
                    </a:solidFill>
                  </a:rPr>
                  <a:t>same dimension as a tangent vector </a:t>
                </a:r>
                <a:r>
                  <a:rPr lang="en-US" dirty="0">
                    <a:solidFill>
                      <a:srgbClr val="000000"/>
                    </a:solidFill>
                  </a:rPr>
                  <a:t>that produces a </a:t>
                </a:r>
                <a:r>
                  <a:rPr lang="en-US" dirty="0">
                    <a:solidFill>
                      <a:srgbClr val="C00000"/>
                    </a:solidFill>
                  </a:rPr>
                  <a:t>scalar value through the product with a tangent vector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 algn="just">
                  <a:spcAft>
                    <a:spcPts val="120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algn="just">
                  <a:spcAft>
                    <a:spcPts val="1200"/>
                  </a:spcAft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just">
                  <a:spcAft>
                    <a:spcPts val="1200"/>
                  </a:spcAft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en-US" dirty="0" smtClean="0">
                    <a:solidFill>
                      <a:srgbClr val="000000"/>
                    </a:solidFill>
                  </a:rPr>
                  <a:t>Whereas </a:t>
                </a:r>
                <a:r>
                  <a:rPr lang="en-US" dirty="0">
                    <a:solidFill>
                      <a:srgbClr val="C00000"/>
                    </a:solidFill>
                  </a:rPr>
                  <a:t>tangent vectors</a:t>
                </a:r>
                <a:r>
                  <a:rPr lang="en-US" dirty="0">
                    <a:solidFill>
                      <a:srgbClr val="000000"/>
                    </a:solidFill>
                  </a:rPr>
                  <a:t> possess </a:t>
                </a:r>
                <a:r>
                  <a:rPr lang="en-US" dirty="0">
                    <a:solidFill>
                      <a:srgbClr val="C00000"/>
                    </a:solidFill>
                  </a:rPr>
                  <a:t>“velocity”-like</a:t>
                </a:r>
                <a:r>
                  <a:rPr lang="en-US" dirty="0">
                    <a:solidFill>
                      <a:srgbClr val="000000"/>
                    </a:solidFill>
                  </a:rPr>
                  <a:t> terms that describe </a:t>
                </a:r>
                <a:r>
                  <a:rPr lang="en-US" dirty="0">
                    <a:solidFill>
                      <a:srgbClr val="C00000"/>
                    </a:solidFill>
                  </a:rPr>
                  <a:t>motion through the space</a:t>
                </a:r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:r>
                  <a:rPr lang="en-US" dirty="0" err="1">
                    <a:solidFill>
                      <a:srgbClr val="C00000"/>
                    </a:solidFill>
                  </a:rPr>
                  <a:t>covectors</a:t>
                </a:r>
                <a:r>
                  <a:rPr lang="en-US" dirty="0">
                    <a:solidFill>
                      <a:srgbClr val="000000"/>
                    </a:solidFill>
                  </a:rPr>
                  <a:t> possess </a:t>
                </a:r>
                <a:r>
                  <a:rPr lang="en-US" dirty="0">
                    <a:solidFill>
                      <a:srgbClr val="C00000"/>
                    </a:solidFill>
                  </a:rPr>
                  <a:t>“gradient”-like </a:t>
                </a:r>
                <a:r>
                  <a:rPr lang="en-US" dirty="0">
                    <a:solidFill>
                      <a:srgbClr val="000000"/>
                    </a:solidFill>
                  </a:rPr>
                  <a:t>terms to describe </a:t>
                </a:r>
                <a:r>
                  <a:rPr lang="en-US" dirty="0">
                    <a:solidFill>
                      <a:srgbClr val="C00000"/>
                    </a:solidFill>
                  </a:rPr>
                  <a:t>how a value varies across the space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 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dirty="0" smtClean="0">
                    <a:solidFill>
                      <a:srgbClr val="0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𝜔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is a function of the configuration space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)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this represents a collection of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covectors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i.e. 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vector field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 These functions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𝜔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𝑞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) are known as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(differential) one-forms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 </a:t>
                </a:r>
              </a:p>
              <a:p>
                <a:pPr algn="just">
                  <a:spcAft>
                    <a:spcPts val="120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algn="just">
                  <a:spcAft>
                    <a:spcPts val="1200"/>
                  </a:spcAft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just">
                  <a:spcAft>
                    <a:spcPts val="1200"/>
                  </a:spcAft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en-US" dirty="0" smtClean="0">
                    <a:solidFill>
                      <a:srgbClr val="000000"/>
                    </a:solidFill>
                  </a:rPr>
                  <a:t>As demonstrated on the next slide,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multiple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covector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fields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may be combined to produce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vector-valued one-forms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9" y="1058451"/>
                <a:ext cx="11804649" cy="4580349"/>
              </a:xfrm>
              <a:prstGeom prst="rect">
                <a:avLst/>
              </a:prstGeom>
              <a:blipFill rotWithShape="0">
                <a:blip r:embed="rId2"/>
                <a:stretch>
                  <a:fillRect l="-465" t="-799" r="-413" b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>
            <a:cxnSpLocks/>
          </p:cNvCxnSpPr>
          <p:nvPr/>
        </p:nvCxnSpPr>
        <p:spPr>
          <a:xfrm>
            <a:off x="3962400" y="1058451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8001000" y="1058451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64" y="4965647"/>
            <a:ext cx="3083474" cy="673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086" y="2812035"/>
            <a:ext cx="3727452" cy="7991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10863" y="3611150"/>
            <a:ext cx="3727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smtClean="0">
                <a:solidFill>
                  <a:srgbClr val="000000"/>
                </a:solidFill>
              </a:rPr>
              <a:t>Note: Superscripts are used when indexing </a:t>
            </a:r>
            <a:r>
              <a:rPr lang="en-US" sz="1100" dirty="0" err="1" smtClean="0">
                <a:solidFill>
                  <a:srgbClr val="000000"/>
                </a:solidFill>
              </a:rPr>
              <a:t>covectors</a:t>
            </a:r>
            <a:r>
              <a:rPr lang="en-US" sz="1100" dirty="0" smtClean="0">
                <a:solidFill>
                  <a:srgbClr val="000000"/>
                </a:solidFill>
              </a:rPr>
              <a:t> instead of subscripts, and the musical notion of “sharp” (#) is used to reflect that “lifting” of the indexing. </a:t>
            </a:r>
            <a:endParaRPr lang="en-US" sz="1100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55447" y="3045865"/>
            <a:ext cx="3398982" cy="122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372" y="3194138"/>
            <a:ext cx="3145828" cy="9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10365544" cy="633088"/>
          </a:xfrm>
        </p:spPr>
        <p:txBody>
          <a:bodyPr/>
          <a:lstStyle/>
          <a:p>
            <a:pPr algn="l"/>
            <a:r>
              <a:rPr lang="en-US" dirty="0" err="1" smtClean="0"/>
              <a:t>Covectors</a:t>
            </a:r>
            <a:r>
              <a:rPr lang="en-US" dirty="0" smtClean="0"/>
              <a:t> and one-forms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2549" y="1058451"/>
                <a:ext cx="11804649" cy="4885149"/>
              </a:xfrm>
              <a:prstGeom prst="rect">
                <a:avLst/>
              </a:prstGeom>
              <a:noFill/>
            </p:spPr>
            <p:txBody>
              <a:bodyPr wrap="square" numCol="3" spcCol="274320" rtlCol="0">
                <a:no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dirty="0" smtClean="0">
                    <a:solidFill>
                      <a:srgbClr val="000000"/>
                    </a:solidFill>
                  </a:rPr>
                  <a:t>For 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vector-valued one-form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covectors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become the rows of a matrix that </a:t>
                </a:r>
                <a:r>
                  <a:rPr lang="mr-IN" dirty="0" smtClean="0">
                    <a:solidFill>
                      <a:srgbClr val="000000"/>
                    </a:solidFill>
                  </a:rPr>
                  <a:t>–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when multiplied by the vector </a:t>
                </a:r>
                <a:r>
                  <a:rPr lang="mr-IN" dirty="0" smtClean="0">
                    <a:solidFill>
                      <a:srgbClr val="000000"/>
                    </a:solidFill>
                  </a:rPr>
                  <a:t>–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produce the desired scalar. This total operation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produces a vector of desired scalar values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 An obvious example of this is 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Jacobian matrix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𝐽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𝑞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):</a:t>
                </a:r>
              </a:p>
              <a:p>
                <a:pPr algn="just">
                  <a:spcAft>
                    <a:spcPts val="120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algn="just">
                  <a:spcAft>
                    <a:spcPts val="1200"/>
                  </a:spcAft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en-US" dirty="0" smtClean="0">
                    <a:solidFill>
                      <a:srgbClr val="000000"/>
                    </a:solidFill>
                  </a:rPr>
                  <a:t>Here, 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product of these two dual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covectors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and vectors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produces 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scalar value corresponding to the velocity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of a particular position variable.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dirty="0" smtClean="0">
                    <a:solidFill>
                      <a:srgbClr val="000000"/>
                    </a:solidFill>
                  </a:rPr>
                  <a:t>Additionally, </a:t>
                </a:r>
                <a:r>
                  <a:rPr lang="en-US" dirty="0" err="1">
                    <a:solidFill>
                      <a:srgbClr val="000000"/>
                    </a:solidFill>
                  </a:rPr>
                  <a:t>covectors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can be thought of as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local representations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of the </a:t>
                </a:r>
                <a:r>
                  <a:rPr lang="en-US" dirty="0">
                    <a:solidFill>
                      <a:srgbClr val="C00000"/>
                    </a:solidFill>
                  </a:rPr>
                  <a:t>derivative of some implied function (</a:t>
                </a:r>
                <a:r>
                  <a:rPr lang="en-US" i="1" dirty="0">
                    <a:solidFill>
                      <a:srgbClr val="C00000"/>
                    </a:solidFill>
                    <a:latin typeface="Latin Modern Roman 10" charset="0"/>
                    <a:ea typeface="Latin Modern Roman 10" charset="0"/>
                    <a:cs typeface="Latin Modern Roman 10" charset="0"/>
                  </a:rPr>
                  <a:t>f</a:t>
                </a:r>
                <a:r>
                  <a:rPr lang="en-US" dirty="0">
                    <a:solidFill>
                      <a:srgbClr val="C00000"/>
                    </a:solidFill>
                  </a:rPr>
                  <a:t>) </a:t>
                </a:r>
                <a:r>
                  <a:rPr lang="en-US" dirty="0" err="1">
                    <a:solidFill>
                      <a:srgbClr val="C00000"/>
                    </a:solidFill>
                  </a:rPr>
                  <a:t>w.r.t</a:t>
                </a:r>
                <a:r>
                  <a:rPr lang="en-US" dirty="0">
                    <a:solidFill>
                      <a:srgbClr val="C00000"/>
                    </a:solidFill>
                  </a:rPr>
                  <a:t>. the configuration space</a:t>
                </a:r>
                <a:r>
                  <a:rPr lang="en-US" dirty="0">
                    <a:solidFill>
                      <a:srgbClr val="000000"/>
                    </a:solidFill>
                  </a:rPr>
                  <a:t>. This function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is selected depending on the desired scalar produced through the product of vectors/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covectors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 Suppose,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sz="2400" dirty="0" smtClean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en-US" dirty="0" smtClean="0">
                    <a:solidFill>
                      <a:srgbClr val="000000"/>
                    </a:solidFill>
                  </a:rPr>
                  <a:t>then the product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𝜔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an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represents 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directional derivative of </a:t>
                </a:r>
                <a:r>
                  <a:rPr lang="en-US" i="1" dirty="0" smtClean="0">
                    <a:solidFill>
                      <a:srgbClr val="C00000"/>
                    </a:solidFill>
                    <a:latin typeface="Latin Modern Roman 10" charset="0"/>
                    <a:ea typeface="Latin Modern Roman 10" charset="0"/>
                    <a:cs typeface="Latin Modern Roman 10" charset="0"/>
                  </a:rPr>
                  <a:t>f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along </a:t>
                </a:r>
                <a:r>
                  <a:rPr lang="en-US" i="1" dirty="0" smtClean="0">
                    <a:solidFill>
                      <a:srgbClr val="C00000"/>
                    </a:solidFill>
                    <a:latin typeface="Latin Modern Roman 10" charset="0"/>
                    <a:ea typeface="Latin Modern Roman 10" charset="0"/>
                    <a:cs typeface="Latin Modern Roman 10" charset="0"/>
                  </a:rPr>
                  <a:t>q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  </a:t>
                </a:r>
              </a:p>
              <a:p>
                <a:pPr algn="just">
                  <a:spcAft>
                    <a:spcPts val="1200"/>
                  </a:spcAft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algn="just">
                  <a:spcAft>
                    <a:spcPts val="1200"/>
                  </a:spcAft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en-US" dirty="0" smtClean="0">
                    <a:solidFill>
                      <a:srgbClr val="0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is defined over the entire space, then these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covectors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reflect a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gradient vector field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charset="0"/>
                      </a:rPr>
                      <m:t>∇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) that will point in the direction in which (a given function)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increase the most quickly over the configuration. 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sz="1200" dirty="0">
                    <a:solidFill>
                      <a:srgbClr val="000000"/>
                    </a:solidFill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000000"/>
                    </a:solidFill>
                  </a:rPr>
                  <a:t> 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en-US" dirty="0" smtClean="0">
                    <a:solidFill>
                      <a:srgbClr val="000000"/>
                    </a:solidFill>
                  </a:rPr>
                  <a:t>These distinctions are important because they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emphasize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the existence of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a function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that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relates configuration space variables to relevant scalar values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 It also restates that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vectors/matrices are additionally tensors with associated actions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.</a:t>
                </a:r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9" y="1058451"/>
                <a:ext cx="11804649" cy="4885149"/>
              </a:xfrm>
              <a:prstGeom prst="rect">
                <a:avLst/>
              </a:prstGeom>
              <a:blipFill rotWithShape="0">
                <a:blip r:embed="rId2"/>
                <a:stretch>
                  <a:fillRect l="-465" t="-749" r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68403" y="3426089"/>
            <a:ext cx="3679695" cy="766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3962400" y="1058451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8001000" y="1058451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7" y="3506464"/>
            <a:ext cx="3585031" cy="64989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126562" y="3371763"/>
            <a:ext cx="3679695" cy="579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034" y="3426089"/>
            <a:ext cx="3353475" cy="49184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26562" y="4817542"/>
            <a:ext cx="3679695" cy="8974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876800"/>
            <a:ext cx="3124200" cy="76946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315018" y="2768328"/>
            <a:ext cx="3334136" cy="773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0" y="2890286"/>
            <a:ext cx="3181299" cy="5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778306" y="4724400"/>
            <a:ext cx="3880294" cy="977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117" y="4772836"/>
            <a:ext cx="3276114" cy="6522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07" y="5520839"/>
            <a:ext cx="3673367" cy="18146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902413" y="4297650"/>
            <a:ext cx="3348394" cy="10363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193" y="4351816"/>
            <a:ext cx="3288407" cy="92801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165530" y="3542387"/>
            <a:ext cx="821987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8756" y="3591577"/>
            <a:ext cx="715708" cy="51122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902413" y="2323605"/>
            <a:ext cx="3336587" cy="1066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145" y="2388000"/>
            <a:ext cx="3207122" cy="93727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7241344" cy="633088"/>
          </a:xfrm>
        </p:spPr>
        <p:txBody>
          <a:bodyPr/>
          <a:lstStyle/>
          <a:p>
            <a:pPr algn="l"/>
            <a:r>
              <a:rPr lang="en-US" dirty="0" smtClean="0"/>
              <a:t>No-Slide </a:t>
            </a:r>
            <a:r>
              <a:rPr lang="en-US" smtClean="0"/>
              <a:t>3-Link Locomotor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078" y="979800"/>
            <a:ext cx="3349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Below is a 3-link kinematic locomotor with wheels at the link body frames that each have a ”no slide” condition.</a:t>
            </a:r>
            <a:endParaRPr lang="en-US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1" y="979800"/>
            <a:ext cx="342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 body frame velocities can be calculated by considering the middle link body frame to be the overall body frame. </a:t>
            </a:r>
            <a:endParaRPr lang="en-US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618" y="2286000"/>
            <a:ext cx="3306569" cy="341630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/>
          </p:cNvCxnSpPr>
          <p:nvPr/>
        </p:nvCxnSpPr>
        <p:spPr>
          <a:xfrm>
            <a:off x="3733800" y="1058451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7315200" y="1066171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60879" y="979800"/>
            <a:ext cx="4444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second term of each velocity vector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must be 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zero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to ensure that the 3-link ”snake” 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does not move ”laterally”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at the wheels (i.e., “no slide”). Therefore, the Pfaffian constraints of the system are:</a:t>
            </a:r>
            <a:endParaRPr lang="en-US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9717" y="2388000"/>
            <a:ext cx="3918883" cy="79110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8167" y="3288018"/>
            <a:ext cx="4172833" cy="5558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0222" y="4090114"/>
            <a:ext cx="4172833" cy="49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1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68012" y="3644504"/>
            <a:ext cx="5440061" cy="1765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7241344" cy="633088"/>
          </a:xfrm>
        </p:spPr>
        <p:txBody>
          <a:bodyPr/>
          <a:lstStyle/>
          <a:p>
            <a:pPr algn="l"/>
            <a:r>
              <a:rPr lang="en-US" dirty="0" err="1" smtClean="0"/>
              <a:t>Noether’s</a:t>
            </a:r>
            <a:r>
              <a:rPr lang="en-US" dirty="0" smtClean="0"/>
              <a:t> Theorem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078" y="979800"/>
            <a:ext cx="5651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In short,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Noether’s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Theorem states that 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if a system is symmetric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with respect to a given transformation, 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then some value is conserved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in that direction. </a:t>
            </a:r>
            <a:endParaRPr lang="en-US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5943600" y="1059182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6078" y="1972750"/>
            <a:ext cx="5651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 simple example is a system that is symmetrical to horizontal translations (i.e., horizontal translation does 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not affect the </a:t>
            </a:r>
            <a:r>
              <a:rPr lang="en-US" dirty="0" err="1" smtClean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Lagrangian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 of the system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). Because of this symmetry, the linear momentum will be preserved in this direction. </a:t>
            </a:r>
            <a:endParaRPr lang="en-US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03" y="3886200"/>
            <a:ext cx="5060356" cy="12954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179127" y="1321923"/>
            <a:ext cx="5860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This theorem allows for the </a:t>
            </a:r>
            <a:r>
              <a:rPr lang="en-US" dirty="0" smtClean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calculation of conserved quantities (invariants) from observable symmetries </a:t>
            </a:r>
            <a:r>
              <a:rPr lang="en-US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and vice versa. Therefore, it is possible to take a system with an observable symmetry and find a value that is conserved, or a system can be imagined to have a given conserved value and the resulting symmetry can be obtained (thus allowing for a way to test models). </a:t>
            </a:r>
          </a:p>
          <a:p>
            <a:pPr algn="just"/>
            <a:endParaRPr lang="en-US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This becomes particularly important when attempting to reduce the necessary equations of motion by “ignoring” a given coordinate over which the symmetry is observed.</a:t>
            </a:r>
          </a:p>
          <a:p>
            <a:pPr algn="just"/>
            <a:endParaRPr lang="en-US" dirty="0">
              <a:solidFill>
                <a:srgbClr val="000000"/>
              </a:solidFill>
              <a:latin typeface="+mj-lt"/>
              <a:ea typeface="Times New Roman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2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145724" y="2130052"/>
            <a:ext cx="5811326" cy="1316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26" y="2200942"/>
            <a:ext cx="5733473" cy="11346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145724" y="3581400"/>
                <a:ext cx="59372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wher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e it is possible to isolate the </a:t>
                </a:r>
                <a:r>
                  <a:rPr lang="en-US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connection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e>
                    </m:d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 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is the </a:t>
                </a:r>
                <a:r>
                  <a:rPr lang="en-US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inertia tensor 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is the </a:t>
                </a:r>
                <a:r>
                  <a:rPr lang="en-US" dirty="0" smtClean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mass matrix </a:t>
                </a:r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(which only depends on the shape variables). 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724" y="3581400"/>
                <a:ext cx="5937250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821" t="-38411" r="-924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10365544" cy="633088"/>
          </a:xfrm>
        </p:spPr>
        <p:txBody>
          <a:bodyPr/>
          <a:lstStyle/>
          <a:p>
            <a:pPr algn="l"/>
            <a:r>
              <a:rPr lang="en-US" dirty="0" smtClean="0"/>
              <a:t>Inertial Constraints (3-Link Locomotor)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550" y="1058451"/>
            <a:ext cx="5937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An illustration of this concept can be seen in systems with inertial constraints (and cleverly chosen coordinate frames). 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6019800" y="1058451"/>
            <a:ext cx="0" cy="44958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95401" y="3756423"/>
            <a:ext cx="3505200" cy="12875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550" y="1975518"/>
            <a:ext cx="5937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For the 3-link locomotor, if we select the center of mass as the </a:t>
            </a:r>
            <a:r>
              <a:rPr lang="en-US" dirty="0" err="1">
                <a:solidFill>
                  <a:srgbClr val="000000"/>
                </a:solidFill>
                <a:ea typeface="Cambria Math" charset="0"/>
                <a:cs typeface="Cambria Math" charset="0"/>
              </a:rPr>
              <a:t>x,y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 location of the body frame, then the </a:t>
            </a:r>
            <a:r>
              <a:rPr lang="en-US" dirty="0" err="1">
                <a:solidFill>
                  <a:srgbClr val="C00000"/>
                </a:solidFill>
                <a:ea typeface="Cambria Math" charset="0"/>
                <a:cs typeface="Cambria Math" charset="0"/>
              </a:rPr>
              <a:t>Lagrangian</a:t>
            </a:r>
            <a:r>
              <a:rPr lang="en-US" dirty="0">
                <a:solidFill>
                  <a:srgbClr val="C00000"/>
                </a:solidFill>
                <a:ea typeface="Cambria Math" charset="0"/>
                <a:cs typeface="Cambria Math" charset="0"/>
              </a:rPr>
              <a:t> will not change with translations in either x or y </a:t>
            </a:r>
            <a:r>
              <a:rPr lang="en-US" dirty="0">
                <a:solidFill>
                  <a:srgbClr val="000000"/>
                </a:solidFill>
                <a:ea typeface="Cambria Math" charset="0"/>
                <a:cs typeface="Cambria Math" charset="0"/>
              </a:rPr>
              <a:t>(i.e. translational velocity does not depend on the Cartesian coordinates of the body frame). Therefore, the local connection can be more easily obtained as: </a:t>
            </a:r>
            <a:endParaRPr lang="en-US" dirty="0">
              <a:solidFill>
                <a:srgbClr val="000000"/>
              </a:solidFill>
              <a:ea typeface="Cambria Math" charset="0"/>
              <a:cs typeface="Cambria Math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502" y="3791933"/>
            <a:ext cx="3295346" cy="11899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45724" y="1058451"/>
            <a:ext cx="5937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However, it is possible to find the local connection from the energy of the system. For this “floating snake” there is </a:t>
            </a:r>
            <a:r>
              <a:rPr lang="en-US" dirty="0" smtClean="0">
                <a:solidFill>
                  <a:srgbClr val="C00000"/>
                </a:solidFill>
                <a:ea typeface="Cambria Math" charset="0"/>
                <a:cs typeface="Cambria Math" charset="0"/>
              </a:rPr>
              <a:t>no potential energy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, indicating that:  </a:t>
            </a:r>
            <a:endParaRPr lang="en-US" dirty="0" smtClean="0">
              <a:solidFill>
                <a:srgbClr val="000000"/>
              </a:solidFill>
              <a:ea typeface="Cambria Math" charset="0"/>
              <a:cs typeface="Cambria Math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2550" y="5044008"/>
                <a:ext cx="5937250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A formal calculation for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3,1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𝐷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ea typeface="Cambria Math" charset="0"/>
                    <a:cs typeface="Cambria Math" charset="0"/>
                  </a:rPr>
                  <a:t> can be found in Shammas et al. (2007)</a:t>
                </a: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" y="5044008"/>
                <a:ext cx="5937250" cy="658514"/>
              </a:xfrm>
              <a:prstGeom prst="rect">
                <a:avLst/>
              </a:prstGeom>
              <a:blipFill rotWithShape="0">
                <a:blip r:embed="rId5"/>
                <a:stretch>
                  <a:fillRect l="-924" t="-4630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177038" y="4639270"/>
            <a:ext cx="5937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These techniques allow for a formulation of the local connection, which allows for insight into the behavior of the system to changes in the shape variables. </a:t>
            </a:r>
            <a:endParaRPr lang="en-US" dirty="0" smtClean="0">
              <a:solidFill>
                <a:srgbClr val="000000"/>
              </a:solidFill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0736" y="3920389"/>
            <a:ext cx="11077864" cy="14627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56" y="277091"/>
            <a:ext cx="5488744" cy="633088"/>
          </a:xfrm>
        </p:spPr>
        <p:txBody>
          <a:bodyPr/>
          <a:lstStyle/>
          <a:p>
            <a:pPr algn="l"/>
            <a:r>
              <a:rPr lang="en-US" dirty="0"/>
              <a:t>Conclusions/Impressions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8618" y="910179"/>
            <a:ext cx="5920509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0736" y="1295400"/>
            <a:ext cx="111967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We are working towards a better understanding of how to incorporate these principles in trajectory (gait) formulation. Consequences to shape variable trajectories on the position of a system are not only elucidated by the connection of a system, but are also utilized to find movement trajectories that satisfy given criteria. </a:t>
            </a:r>
          </a:p>
          <a:p>
            <a:endParaRPr lang="en-US" dirty="0">
              <a:solidFill>
                <a:srgbClr val="000000"/>
              </a:solidFill>
              <a:ea typeface="Cambria Math" charset="0"/>
              <a:cs typeface="Cambria Math" charset="0"/>
            </a:endParaRPr>
          </a:p>
          <a:p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Formulating the system properly, by either the use of a clever coordinate frame or the selection of systems with natural symmetries, allows for simpler formulation of the equations of motion through the use of </a:t>
            </a:r>
            <a:r>
              <a:rPr lang="en-US" dirty="0" err="1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Noether’s</a:t>
            </a:r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 theorem. Additionally, this allows for a simpler construction of the Pfaffian constraints and local connections. </a:t>
            </a:r>
            <a:endParaRPr lang="en-US" dirty="0">
              <a:solidFill>
                <a:srgbClr val="000000"/>
              </a:solidFill>
              <a:ea typeface="Cambria Math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0736" y="3905775"/>
            <a:ext cx="1119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Cambria Math" charset="0"/>
                <a:cs typeface="Cambria Math" charset="0"/>
              </a:rPr>
              <a:t>References: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Choset</a:t>
            </a:r>
            <a:r>
              <a:rPr lang="en-US" dirty="0" smtClean="0"/>
              <a:t>, H. and Hatton, RL, 2015.</a:t>
            </a:r>
            <a:r>
              <a:rPr lang="en-US" i="1" dirty="0" smtClean="0"/>
              <a:t> An </a:t>
            </a:r>
            <a:r>
              <a:rPr lang="en-US" i="1" dirty="0"/>
              <a:t>Introduction to Geometric Mechanics and </a:t>
            </a:r>
            <a:r>
              <a:rPr lang="en-US" i="1" dirty="0" smtClean="0"/>
              <a:t>Differential Geometry</a:t>
            </a:r>
            <a:endParaRPr lang="en-US" dirty="0" smtClean="0">
              <a:solidFill>
                <a:srgbClr val="000000"/>
              </a:solidFill>
              <a:ea typeface="Cambria Math" charset="0"/>
              <a:cs typeface="Cambria Math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Shammas</a:t>
            </a:r>
            <a:r>
              <a:rPr lang="en-US" dirty="0"/>
              <a:t>, E.A., </a:t>
            </a:r>
            <a:r>
              <a:rPr lang="en-US" dirty="0" err="1"/>
              <a:t>Choset</a:t>
            </a:r>
            <a:r>
              <a:rPr lang="en-US" dirty="0"/>
              <a:t>, H. and </a:t>
            </a:r>
            <a:r>
              <a:rPr lang="en-US" dirty="0" err="1"/>
              <a:t>Rizzi</a:t>
            </a:r>
            <a:r>
              <a:rPr lang="en-US" dirty="0"/>
              <a:t>, A.A., 2007. Geometric motion planning analysis for two classes of </a:t>
            </a:r>
            <a:r>
              <a:rPr lang="en-US" dirty="0" err="1"/>
              <a:t>underactuated</a:t>
            </a:r>
            <a:r>
              <a:rPr lang="en-US" dirty="0"/>
              <a:t> mechanical systems. </a:t>
            </a:r>
            <a:r>
              <a:rPr lang="en-US" i="1" dirty="0"/>
              <a:t>The International Journal of Robotics Research</a:t>
            </a:r>
            <a:r>
              <a:rPr lang="en-US" dirty="0"/>
              <a:t>, </a:t>
            </a:r>
            <a:r>
              <a:rPr lang="en-US" i="1" dirty="0"/>
              <a:t>26</a:t>
            </a:r>
            <a:r>
              <a:rPr lang="en-US" dirty="0"/>
              <a:t>(10), pp.1043-1073</a:t>
            </a:r>
            <a:r>
              <a:rPr lang="en-US" dirty="0" smtClean="0"/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3630"/>
      </p:ext>
    </p:extLst>
  </p:cSld>
  <p:clrMapOvr>
    <a:masterClrMapping/>
  </p:clrMapOvr>
</p:sld>
</file>

<file path=ppt/theme/theme1.xml><?xml version="1.0" encoding="utf-8"?>
<a:theme xmlns:a="http://schemas.openxmlformats.org/drawingml/2006/main" name="TEAM 5 - Modeling Fair presentation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 5 - Modeling Fair presentation</Template>
  <TotalTime>929</TotalTime>
  <Words>1132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Cambria Math</vt:lpstr>
      <vt:lpstr>Latin Modern Roman 10</vt:lpstr>
      <vt:lpstr>Mangal</vt:lpstr>
      <vt:lpstr>Times New Roman</vt:lpstr>
      <vt:lpstr>Arial</vt:lpstr>
      <vt:lpstr>TEAM 5 - Modeling Fair presentation</vt:lpstr>
      <vt:lpstr>BME 790 Spring 2017 Weekly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790 Spring 2017 Weekly Summary</dc:title>
  <dc:creator>Daniel Hagen</dc:creator>
  <cp:lastModifiedBy>Daniel Hagen</cp:lastModifiedBy>
  <cp:revision>72</cp:revision>
  <cp:lastPrinted>2017-02-25T00:46:00Z</cp:lastPrinted>
  <dcterms:created xsi:type="dcterms:W3CDTF">2017-01-20T20:53:49Z</dcterms:created>
  <dcterms:modified xsi:type="dcterms:W3CDTF">2017-02-25T00:51:38Z</dcterms:modified>
</cp:coreProperties>
</file>