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A91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93"/>
  </p:normalViewPr>
  <p:slideViewPr>
    <p:cSldViewPr snapToObjects="1">
      <p:cViewPr varScale="1">
        <p:scale>
          <a:sx n="73" d="100"/>
          <a:sy n="73" d="100"/>
        </p:scale>
        <p:origin x="6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25D4-FB5C-B040-BF47-5145EF22A59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5DB0-93CE-EC47-B86B-CD8C4175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99" cy="273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6933"/>
            </a:lvl1pPr>
            <a:lvl2pPr algn="ctr" rtl="0">
              <a:spcBef>
                <a:spcPts val="0"/>
              </a:spcBef>
              <a:buSzPct val="100000"/>
              <a:defRPr sz="6933"/>
            </a:lvl2pPr>
            <a:lvl3pPr algn="ctr" rtl="0">
              <a:spcBef>
                <a:spcPts val="0"/>
              </a:spcBef>
              <a:buSzPct val="100000"/>
              <a:defRPr sz="6933"/>
            </a:lvl3pPr>
            <a:lvl4pPr algn="ctr" rtl="0">
              <a:spcBef>
                <a:spcPts val="0"/>
              </a:spcBef>
              <a:buSzPct val="100000"/>
              <a:defRPr sz="6933"/>
            </a:lvl4pPr>
            <a:lvl5pPr algn="ctr" rtl="0">
              <a:spcBef>
                <a:spcPts val="0"/>
              </a:spcBef>
              <a:buSzPct val="100000"/>
              <a:defRPr sz="6933"/>
            </a:lvl5pPr>
            <a:lvl6pPr algn="ctr" rtl="0">
              <a:spcBef>
                <a:spcPts val="0"/>
              </a:spcBef>
              <a:buSzPct val="100000"/>
              <a:defRPr sz="6933"/>
            </a:lvl6pPr>
            <a:lvl7pPr algn="ctr" rtl="0">
              <a:spcBef>
                <a:spcPts val="0"/>
              </a:spcBef>
              <a:buSzPct val="100000"/>
              <a:defRPr sz="6933"/>
            </a:lvl7pPr>
            <a:lvl8pPr algn="ctr" rtl="0">
              <a:spcBef>
                <a:spcPts val="0"/>
              </a:spcBef>
              <a:buSzPct val="100000"/>
              <a:defRPr sz="6933"/>
            </a:lvl8pPr>
            <a:lvl9pPr algn="ctr" rtl="0">
              <a:spcBef>
                <a:spcPts val="0"/>
              </a:spcBef>
              <a:buSzPct val="100000"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5601" y="3778833"/>
            <a:ext cx="11360799" cy="10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/>
          <p:nvPr/>
        </p:nvSpPr>
        <p:spPr>
          <a:xfrm rot="10800000" flipH="1">
            <a:off x="0" y="5778501"/>
            <a:ext cx="12192000" cy="5079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7"/>
            <a:ext cx="748399" cy="74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7" y="6462029"/>
            <a:ext cx="2429600" cy="1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09"/>
            <a:ext cx="2322400" cy="46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1799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5.sv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48" y="1341901"/>
            <a:ext cx="11360799" cy="2736799"/>
          </a:xfrm>
        </p:spPr>
        <p:txBody>
          <a:bodyPr anchor="ctr"/>
          <a:lstStyle/>
          <a:p>
            <a:pPr>
              <a:spcBef>
                <a:spcPts val="1800"/>
              </a:spcBef>
            </a:pPr>
            <a:r>
              <a:rPr lang="en-US" sz="5400" dirty="0">
                <a:solidFill>
                  <a:srgbClr val="C00000"/>
                </a:solidFill>
              </a:rPr>
              <a:t>BME 790</a:t>
            </a:r>
            <a:br>
              <a:rPr lang="en-US" sz="4000" dirty="0"/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Spring 2017</a:t>
            </a:r>
            <a:br>
              <a:rPr lang="en-US" sz="3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69" y="5029199"/>
            <a:ext cx="11360799" cy="798021"/>
          </a:xfrm>
        </p:spPr>
        <p:txBody>
          <a:bodyPr/>
          <a:lstStyle/>
          <a:p>
            <a:pPr algn="l"/>
            <a:r>
              <a:rPr lang="en-US" sz="2000" dirty="0"/>
              <a:t>Author: Daniel A Hagen</a:t>
            </a:r>
          </a:p>
          <a:p>
            <a:pPr algn="l"/>
            <a:r>
              <a:rPr lang="en-US" sz="2000" dirty="0"/>
              <a:t>Date: 03/27/17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149600" y="2609273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9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10365544" cy="633088"/>
          </a:xfrm>
        </p:spPr>
        <p:txBody>
          <a:bodyPr/>
          <a:lstStyle/>
          <a:p>
            <a:pPr algn="l"/>
            <a:r>
              <a:rPr lang="en-US" dirty="0"/>
              <a:t>Articulated Systems and Holonomic Constraints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550" y="1058451"/>
            <a:ext cx="372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full configuration space </a:t>
            </a:r>
            <a:r>
              <a:rPr lang="en-US" dirty="0">
                <a:solidFill>
                  <a:srgbClr val="000000"/>
                </a:solidFill>
              </a:rPr>
              <a:t>of a set of 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planar </a:t>
            </a:r>
            <a:r>
              <a:rPr lang="en-US" dirty="0">
                <a:solidFill>
                  <a:srgbClr val="000000"/>
                </a:solidFill>
              </a:rPr>
              <a:t>rigid bodies is the </a:t>
            </a:r>
            <a:r>
              <a:rPr lang="en-US" dirty="0">
                <a:solidFill>
                  <a:srgbClr val="C00000"/>
                </a:solidFill>
              </a:rPr>
              <a:t>direct product </a:t>
            </a:r>
            <a:r>
              <a:rPr lang="en-US" dirty="0">
                <a:solidFill>
                  <a:srgbClr val="000000"/>
                </a:solidFill>
              </a:rPr>
              <a:t>of their </a:t>
            </a:r>
            <a:r>
              <a:rPr lang="en-US" dirty="0">
                <a:solidFill>
                  <a:srgbClr val="C00000"/>
                </a:solidFill>
              </a:rPr>
              <a:t>individual configuration spaces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70" y="2392894"/>
            <a:ext cx="3810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Holonomic constraints </a:t>
            </a:r>
            <a:r>
              <a:rPr lang="en-US" dirty="0">
                <a:solidFill>
                  <a:srgbClr val="000000"/>
                </a:solidFill>
              </a:rPr>
              <a:t>– like pin joints – are (possibly time-varying) constraint functions,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f,</a:t>
            </a:r>
            <a:r>
              <a:rPr lang="en-US" dirty="0">
                <a:solidFill>
                  <a:srgbClr val="000000"/>
                </a:solidFill>
              </a:rPr>
              <a:t>  on the configuration space that </a:t>
            </a:r>
            <a:r>
              <a:rPr lang="en-US" dirty="0">
                <a:solidFill>
                  <a:srgbClr val="C00000"/>
                </a:solidFill>
              </a:rPr>
              <a:t>reduces the dimension of the system by 1</a:t>
            </a:r>
            <a:r>
              <a:rPr lang="en-US" dirty="0">
                <a:solidFill>
                  <a:srgbClr val="000000"/>
                </a:solidFill>
              </a:rPr>
              <a:t> for each constraint applied.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70" y="428761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zero set </a:t>
            </a:r>
            <a:r>
              <a:rPr lang="en-US" dirty="0">
                <a:solidFill>
                  <a:srgbClr val="000000"/>
                </a:solidFill>
              </a:rPr>
              <a:t>forms the </a:t>
            </a:r>
            <a:r>
              <a:rPr lang="en-US" dirty="0">
                <a:solidFill>
                  <a:srgbClr val="C00000"/>
                </a:solidFill>
              </a:rPr>
              <a:t>accessible manifold </a:t>
            </a:r>
            <a:r>
              <a:rPr lang="en-US" dirty="0">
                <a:solidFill>
                  <a:srgbClr val="000000"/>
                </a:solidFill>
              </a:rPr>
              <a:t>(i.e., the set of all configurations that satisfy these constraints). 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9624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80010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4359" y="1058451"/>
            <a:ext cx="3451681" cy="1799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172423" y="5184919"/>
                <a:ext cx="361855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𝑍𝑒𝑟𝑜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𝑆𝑒𝑡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 }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23" y="5184919"/>
                <a:ext cx="3618555" cy="369332"/>
              </a:xfrm>
              <a:prstGeom prst="rect">
                <a:avLst/>
              </a:prstGeom>
              <a:blipFill>
                <a:blip r:embed="rId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8077199" y="1055956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Multiple constraints act in concert</a:t>
            </a:r>
            <a:r>
              <a:rPr lang="en-US" dirty="0">
                <a:solidFill>
                  <a:srgbClr val="000000"/>
                </a:solidFill>
              </a:rPr>
              <a:t>, with the overall accessible manifold being the intersection of individual accessible manifolds.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7199" y="2256285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Although these constraints reduce the dimensionality of the system, they</a:t>
            </a:r>
            <a:r>
              <a:rPr lang="en-US" dirty="0">
                <a:solidFill>
                  <a:srgbClr val="C00000"/>
                </a:solidFill>
              </a:rPr>
              <a:t> do not remove the dependence </a:t>
            </a:r>
            <a:r>
              <a:rPr lang="en-US" dirty="0">
                <a:solidFill>
                  <a:srgbClr val="000000"/>
                </a:solidFill>
              </a:rPr>
              <a:t>of the </a:t>
            </a:r>
            <a:r>
              <a:rPr lang="en-US" dirty="0">
                <a:solidFill>
                  <a:srgbClr val="C00000"/>
                </a:solidFill>
              </a:rPr>
              <a:t>system dynamics </a:t>
            </a:r>
            <a:r>
              <a:rPr lang="en-US" dirty="0">
                <a:solidFill>
                  <a:srgbClr val="000000"/>
                </a:solidFill>
              </a:rPr>
              <a:t>on the actual </a:t>
            </a:r>
            <a:r>
              <a:rPr lang="en-US" dirty="0">
                <a:solidFill>
                  <a:srgbClr val="C00000"/>
                </a:solidFill>
              </a:rPr>
              <a:t>physical positions </a:t>
            </a:r>
            <a:r>
              <a:rPr lang="en-US" dirty="0">
                <a:solidFill>
                  <a:srgbClr val="000000"/>
                </a:solidFill>
              </a:rPr>
              <a:t>of the rigid bodies – inertial and collision effects cannot be ignored!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77199" y="4564609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It is therefore important to map between these configuration space positions and the ambient forces that are acting on the rigid bodies.</a:t>
            </a:r>
          </a:p>
        </p:txBody>
      </p:sp>
      <p:pic>
        <p:nvPicPr>
          <p:cNvPr id="28" name="Graphic 2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5799" y="3101763"/>
            <a:ext cx="2857500" cy="19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031544" cy="633088"/>
          </a:xfrm>
        </p:spPr>
        <p:txBody>
          <a:bodyPr/>
          <a:lstStyle/>
          <a:p>
            <a:pPr algn="l"/>
            <a:r>
              <a:rPr lang="en-US" dirty="0"/>
              <a:t>Fixed Base Systems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2503" y="1390867"/>
            <a:ext cx="2314974" cy="1504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077" y="1081602"/>
            <a:ext cx="487680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Note on Notation: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1,h </a:t>
            </a:r>
            <a:r>
              <a:rPr lang="en-US" dirty="0">
                <a:solidFill>
                  <a:srgbClr val="C00000"/>
                </a:solidFill>
              </a:rPr>
              <a:t>is the first frame of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solidFill>
                  <a:srgbClr val="C00000"/>
                </a:solidFill>
              </a:rPr>
              <a:t> defined with respect to base frame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6077" y="1936005"/>
                <a:ext cx="48768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The fixed frame provides holonomic constraints on the system, forcing both x and y to zero. Therefore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  <a:cs typeface="Times New Roman" panose="02020603050405020304" pitchFamily="18" charset="0"/>
                  </a:rPr>
                  <a:t>the accessible manifold subset of SE(2) will be isomorphic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𝕊</a:t>
                </a:r>
                <a:r>
                  <a:rPr lang="en-US" baseline="30000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7" y="1936005"/>
                <a:ext cx="4876801" cy="1200329"/>
              </a:xfrm>
              <a:prstGeom prst="rect">
                <a:avLst/>
              </a:prstGeom>
              <a:blipFill>
                <a:blip r:embed="rId4"/>
                <a:stretch>
                  <a:fillRect l="-1000" t="-3061" r="-1125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062398" y="3166408"/>
            <a:ext cx="6888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Adding additional links provides additional constraints.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distal and proximal ends 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of any link will </a:t>
            </a:r>
            <a:r>
              <a:rPr lang="en-US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share orientation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joint constrains the position at the joint 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for the proximal end of one segment and the distal end of the previous segment.</a:t>
            </a:r>
          </a:p>
          <a:p>
            <a:pPr algn="just"/>
            <a:r>
              <a:rPr lang="en-US" sz="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Note that each frame is defined with respect to the previous frame. In terms of left/right actions, this notation reveals: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72400" y="1304509"/>
                <a:ext cx="4343400" cy="1677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SE(2)                     SO(2)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𝕊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↓                            ↓                ↓  </a:t>
                </a: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eqAr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eqAr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304509"/>
                <a:ext cx="4343400" cy="1677447"/>
              </a:xfrm>
              <a:prstGeom prst="rect">
                <a:avLst/>
              </a:prstGeom>
              <a:blipFill>
                <a:blip r:embed="rId5"/>
                <a:stretch>
                  <a:fillRect t="-2182" r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11914" y="5116204"/>
                <a:ext cx="4589445" cy="4845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914" y="5116204"/>
                <a:ext cx="4589445" cy="484556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8656" y="3170033"/>
            <a:ext cx="4269544" cy="26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1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10365544" cy="633088"/>
          </a:xfrm>
        </p:spPr>
        <p:txBody>
          <a:bodyPr/>
          <a:lstStyle/>
          <a:p>
            <a:pPr algn="l"/>
            <a:r>
              <a:rPr lang="en-US" dirty="0"/>
              <a:t>Fixed Base Systems (Cont.)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550" y="1058451"/>
                <a:ext cx="3727452" cy="321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As a result of this notation, it can be seen that: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As a </a:t>
                </a:r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left action</a:t>
                </a:r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, this implies that the frame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(defined with respect to base frame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) will be moved by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As a </a:t>
                </a:r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right action</a:t>
                </a:r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, this implies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sub>
                    </m:sSub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is being placed into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(i.e., </a:t>
                </a:r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frames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are held by the relationship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" y="1058451"/>
                <a:ext cx="3727452" cy="3211970"/>
              </a:xfrm>
              <a:prstGeom prst="rect">
                <a:avLst/>
              </a:prstGeom>
              <a:blipFill>
                <a:blip r:embed="rId2"/>
                <a:stretch>
                  <a:fillRect l="-1473" t="-1139" r="-2782" b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4301" y="4270421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This will become particularly useful when discussing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mobile articulating systems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 as this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right action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interpretation aids in determining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the velocity kinematics of a system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.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8862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80772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18329" y="3511092"/>
                <a:ext cx="3747949" cy="19105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𝐏𝐨𝐬𝐢𝐭𝐢𝐨𝐧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𝐭𝐡𝐞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𝐄𝐧𝐝𝐩𝐨𝐢𝐧𝐭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u="sng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u="sng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b="1" i="0" u="sng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u="sng" dirty="0">
                  <a:solidFill>
                    <a:srgbClr val="000000"/>
                  </a:solidFill>
                </a:endParaRPr>
              </a:p>
              <a:p>
                <a:endParaRPr lang="en-US" sz="1050" b="1" u="sng" dirty="0">
                  <a:solidFill>
                    <a:srgbClr val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</a:endParaRPr>
              </a:p>
              <a:p>
                <a:pPr algn="ctr"/>
                <a:endParaRPr lang="en-US" b="1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29" y="3511092"/>
                <a:ext cx="3747949" cy="1910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72912" y="968962"/>
                <a:ext cx="3581401" cy="13968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  <a:p>
                <a:r>
                  <a:rPr lang="en-US" sz="400" dirty="0"/>
                  <a:t> </a:t>
                </a:r>
                <a:br>
                  <a:rPr lang="en-US" sz="1600" dirty="0"/>
                </a:br>
                <a:r>
                  <a:rPr lang="en-US" sz="1600" dirty="0"/>
                  <a:t>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912" y="968962"/>
                <a:ext cx="3581401" cy="13968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72912" y="2424602"/>
                <a:ext cx="4095288" cy="1679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br>
                  <a:rPr lang="en-US" sz="1600" b="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</a:br>
                <a:r>
                  <a:rPr lang="en-US" sz="1600" b="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  <a:t>      </a:t>
                </a:r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1600" b="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rgbClr val="17A91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/>
                <a:r>
                  <a:rPr lang="en-US" sz="400" dirty="0"/>
                  <a:t> 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912" y="2424602"/>
                <a:ext cx="4095288" cy="1679627"/>
              </a:xfrm>
              <a:prstGeom prst="rect">
                <a:avLst/>
              </a:prstGeom>
              <a:blipFill>
                <a:blip r:embed="rId7"/>
                <a:stretch>
                  <a:fillRect l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72912" y="4100985"/>
                <a:ext cx="4095288" cy="1381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b="0" i="1" dirty="0">
                  <a:solidFill>
                    <a:srgbClr val="17A91A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60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US" sz="1200" b="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</a:br>
                <a:r>
                  <a:rPr lang="en-US" sz="1200" b="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  <a:t>       </a:t>
                </a:r>
                <a:r>
                  <a:rPr lang="en-US" sz="1200" b="1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1200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17A91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200" b="0" i="1" smtClean="0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  <m:e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1  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1  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=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912" y="4100985"/>
                <a:ext cx="4095288" cy="1381404"/>
              </a:xfrm>
              <a:prstGeom prst="rect">
                <a:avLst/>
              </a:prstGeom>
              <a:blipFill>
                <a:blip r:embed="rId8"/>
                <a:stretch>
                  <a:fillRect l="-1786" b="-3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97787" y="943572"/>
            <a:ext cx="3983702" cy="242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488744" cy="633088"/>
          </a:xfrm>
        </p:spPr>
        <p:txBody>
          <a:bodyPr/>
          <a:lstStyle/>
          <a:p>
            <a:pPr algn="l"/>
            <a:r>
              <a:rPr lang="en-US" dirty="0"/>
              <a:t>Conclusions/Impressions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1818" y="1676400"/>
            <a:ext cx="11196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Forward kinematics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provides a way to understand the interaction between configuration spaces that produce endpoint configurations in articulated systems – with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group actions being not only useful for these transformations in position space, but also in velocity space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(to be discussed in Section 2.5 next week).</a:t>
            </a:r>
          </a:p>
          <a:p>
            <a:endParaRPr lang="en-US" dirty="0">
              <a:solidFill>
                <a:srgbClr val="000000"/>
              </a:solidFill>
              <a:ea typeface="Cambria Math" charset="0"/>
              <a:cs typeface="Cambria Math" charset="0"/>
            </a:endParaRPr>
          </a:p>
          <a:p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Holonomic constraints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allow for a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reduction in the dimensionality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of the configuration space, BUT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do not remove the considerations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that must be made with respect to the physical world (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inertial and/or collision interactions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). </a:t>
            </a:r>
          </a:p>
          <a:p>
            <a:endParaRPr lang="en-US" dirty="0">
              <a:solidFill>
                <a:srgbClr val="000000"/>
              </a:solidFill>
              <a:ea typeface="Cambria Math" charset="0"/>
              <a:cs typeface="Cambria Math" charset="0"/>
            </a:endParaRPr>
          </a:p>
          <a:p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Matrix multiplication operators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on the frames (and their positions/orientations) allows for a useful way to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determine the position and relationship between rigidly attached frames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– which will become more useful when these frames are in motion. </a:t>
            </a:r>
          </a:p>
          <a:p>
            <a:endParaRPr lang="en-US" dirty="0">
              <a:solidFill>
                <a:srgbClr val="000000"/>
              </a:solidFill>
              <a:ea typeface="Cambria Math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3630"/>
      </p:ext>
    </p:extLst>
  </p:cSld>
  <p:clrMapOvr>
    <a:masterClrMapping/>
  </p:clrMapOvr>
</p:sld>
</file>

<file path=ppt/theme/theme1.xml><?xml version="1.0" encoding="utf-8"?>
<a:theme xmlns:a="http://schemas.openxmlformats.org/drawingml/2006/main" name="TEAM 5 - Modeling Fair presentation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 5 - Modeling Fair presentation</Template>
  <TotalTime>1870</TotalTime>
  <Words>616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Times New Roman</vt:lpstr>
      <vt:lpstr>TEAM 5 - Modeling Fair presentation</vt:lpstr>
      <vt:lpstr>BME 790 Spring 2017 Final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790 Spring 2017 Weekly Summary</dc:title>
  <dc:creator>Daniel Hagen</dc:creator>
  <cp:lastModifiedBy>Dan Hagen</cp:lastModifiedBy>
  <cp:revision>49</cp:revision>
  <cp:lastPrinted>2017-01-20T23:35:11Z</cp:lastPrinted>
  <dcterms:created xsi:type="dcterms:W3CDTF">2017-01-20T20:53:49Z</dcterms:created>
  <dcterms:modified xsi:type="dcterms:W3CDTF">2017-03-24T16:12:51Z</dcterms:modified>
</cp:coreProperties>
</file>