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9" r:id="rId3"/>
    <p:sldId id="258" r:id="rId4"/>
    <p:sldId id="263" r:id="rId5"/>
    <p:sldId id="264" r:id="rId6"/>
    <p:sldId id="257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BAF"/>
    <a:srgbClr val="33932D"/>
    <a:srgbClr val="11B0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5"/>
    <p:restoredTop sz="94662"/>
  </p:normalViewPr>
  <p:slideViewPr>
    <p:cSldViewPr snapToObjects="1">
      <p:cViewPr varScale="1">
        <p:scale>
          <a:sx n="128" d="100"/>
          <a:sy n="128" d="100"/>
        </p:scale>
        <p:origin x="1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8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7"/>
            <a:ext cx="748399" cy="7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7" y="6462029"/>
            <a:ext cx="2429600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09"/>
            <a:ext cx="2322400" cy="46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3222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png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emf"/><Relationship Id="rId12" Type="http://schemas.openxmlformats.org/officeDocument/2006/relationships/image" Target="../media/image45.emf"/><Relationship Id="rId13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png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9" Type="http://schemas.openxmlformats.org/officeDocument/2006/relationships/image" Target="../media/image42.emf"/><Relationship Id="rId10" Type="http://schemas.openxmlformats.org/officeDocument/2006/relationships/image" Target="../media/image4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52.emf"/><Relationship Id="rId9" Type="http://schemas.openxmlformats.org/officeDocument/2006/relationships/image" Target="../media/image53.png"/><Relationship Id="rId10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8" y="1341901"/>
            <a:ext cx="11360799" cy="2736799"/>
          </a:xfrm>
        </p:spPr>
        <p:txBody>
          <a:bodyPr anchor="ctr"/>
          <a:lstStyle/>
          <a:p>
            <a:pPr>
              <a:spcBef>
                <a:spcPts val="1800"/>
              </a:spcBef>
            </a:pPr>
            <a:r>
              <a:rPr lang="en-US" sz="5400" dirty="0">
                <a:solidFill>
                  <a:srgbClr val="C00000"/>
                </a:solidFill>
              </a:rPr>
              <a:t>BME 790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Spring 2017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Weekly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360799" cy="1399996"/>
          </a:xfrm>
        </p:spPr>
        <p:txBody>
          <a:bodyPr/>
          <a:lstStyle/>
          <a:p>
            <a:pPr algn="l"/>
            <a:r>
              <a:rPr lang="en-US" sz="2000" dirty="0"/>
              <a:t>Author: Daniel A Hagen</a:t>
            </a:r>
          </a:p>
          <a:p>
            <a:pPr algn="l"/>
            <a:r>
              <a:rPr lang="en-US" sz="2000" dirty="0"/>
              <a:t>Week: </a:t>
            </a:r>
            <a:r>
              <a:rPr lang="en-US" sz="2000" dirty="0" smtClean="0"/>
              <a:t>02/13/17-02/19/17</a:t>
            </a:r>
            <a:endParaRPr lang="en-US" sz="2000" dirty="0"/>
          </a:p>
          <a:p>
            <a:pPr algn="l"/>
            <a:r>
              <a:rPr lang="en-US" sz="2000" dirty="0" smtClean="0">
                <a:latin typeface="+mn-lt"/>
              </a:rPr>
              <a:t>Relevant Topics: </a:t>
            </a:r>
            <a:r>
              <a:rPr lang="en-US" sz="2000" dirty="0">
                <a:latin typeface="+mn-lt"/>
              </a:rPr>
              <a:t>Kinematic </a:t>
            </a:r>
            <a:r>
              <a:rPr lang="en-US" sz="2000" dirty="0" smtClean="0">
                <a:latin typeface="+mn-lt"/>
              </a:rPr>
              <a:t>locomotion</a:t>
            </a:r>
            <a:r>
              <a:rPr lang="en-US" sz="2000" dirty="0">
                <a:latin typeface="+mn-lt"/>
              </a:rPr>
              <a:t>, directional linearity, linearity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nonholonomic constraints</a:t>
            </a:r>
            <a:r>
              <a:rPr lang="en-US" sz="2000" dirty="0" smtClean="0">
                <a:latin typeface="+mn-lt"/>
              </a:rPr>
              <a:t>, Pfaffian </a:t>
            </a:r>
            <a:r>
              <a:rPr lang="en-US" sz="2000" dirty="0">
                <a:latin typeface="+mn-lt"/>
              </a:rPr>
              <a:t>constraints and </a:t>
            </a:r>
            <a:r>
              <a:rPr lang="en-US" sz="2000" dirty="0" smtClean="0">
                <a:latin typeface="+mn-lt"/>
              </a:rPr>
              <a:t>connection </a:t>
            </a:r>
            <a:r>
              <a:rPr lang="en-US" sz="2000" dirty="0">
                <a:latin typeface="+mn-lt"/>
              </a:rPr>
              <a:t>vector </a:t>
            </a:r>
            <a:r>
              <a:rPr lang="en-US" sz="2000" dirty="0" smtClean="0">
                <a:latin typeface="+mn-lt"/>
              </a:rPr>
              <a:t>fields</a:t>
            </a:r>
            <a:r>
              <a:rPr lang="en-US" sz="2000" dirty="0">
                <a:latin typeface="+mn-lt"/>
              </a:rPr>
              <a:t> 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0" y="2609273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/>
              <a:t>Conclusions/Impressions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397" y="1143000"/>
            <a:ext cx="113269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C00000"/>
                </a:solidFill>
              </a:rPr>
              <a:t>Symmetric linear-kinematic systems </a:t>
            </a:r>
            <a:r>
              <a:rPr lang="en-US" sz="1800" dirty="0" smtClean="0"/>
              <a:t>allow for direct relationships to be made between position and shape with respect to both positions and velocities. But more importantly, linear nonholonomic constraints can be utilized to construct a matrix (Pfaffian constraints) that </a:t>
            </a:r>
            <a:r>
              <a:rPr lang="en-US" sz="1800" dirty="0" smtClean="0">
                <a:solidFill>
                  <a:srgbClr val="C00000"/>
                </a:solidFill>
              </a:rPr>
              <a:t>relates the body-frame velocities to the shape velocities</a:t>
            </a:r>
            <a:r>
              <a:rPr lang="en-US" sz="1800" dirty="0" smtClean="0"/>
              <a:t>. This allows for analysis to be made on the response of a system to varying shape trajectories when subject to real (physical) constraints on the velocities of the system.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If </a:t>
            </a:r>
            <a:r>
              <a:rPr lang="en-US" sz="1800" dirty="0"/>
              <a:t>the number of </a:t>
            </a:r>
            <a:r>
              <a:rPr lang="en-US" sz="1800" dirty="0" smtClean="0"/>
              <a:t>nonholonomic constraints </a:t>
            </a:r>
            <a:r>
              <a:rPr lang="en-US" sz="1800" dirty="0"/>
              <a:t>matches the number of </a:t>
            </a:r>
            <a:r>
              <a:rPr lang="en-US" sz="1800" dirty="0" smtClean="0"/>
              <a:t>DOF the system is “kinematic”</a:t>
            </a:r>
            <a:r>
              <a:rPr lang="en-US" sz="1800" dirty="0"/>
              <a:t> (in that, there are no restrictions on possible </a:t>
            </a:r>
            <a:r>
              <a:rPr lang="en-US" sz="1800" dirty="0" smtClean="0"/>
              <a:t>configurations). But in the cases where the </a:t>
            </a:r>
            <a:r>
              <a:rPr lang="en-US" sz="1800" dirty="0" smtClean="0">
                <a:solidFill>
                  <a:srgbClr val="C00000"/>
                </a:solidFill>
              </a:rPr>
              <a:t>number of constraints is larger than DOF then the system becomes over-constrained </a:t>
            </a:r>
            <a:r>
              <a:rPr lang="en-US" sz="1800" dirty="0" smtClean="0"/>
              <a:t>and the allowable trajectories become truncated. This is particularly interesting when considering the allowable “shape trajectories” of constrained variables such as muscle length/velocity, activation, etc.  </a:t>
            </a:r>
          </a:p>
          <a:p>
            <a:pPr algn="just"/>
            <a:endParaRPr lang="en-US" sz="1800" dirty="0">
              <a:solidFill>
                <a:srgbClr val="000000"/>
              </a:solidFill>
            </a:endParaRPr>
          </a:p>
          <a:p>
            <a:pPr algn="just"/>
            <a:r>
              <a:rPr lang="en-US" sz="1800" dirty="0" smtClean="0"/>
              <a:t>This analysis, however, becomes more difficult when considering systems with mismatched constraints/DOF as the </a:t>
            </a:r>
            <a:r>
              <a:rPr lang="en-US" sz="1800" i="1" dirty="0" smtClean="0">
                <a:latin typeface="Latin Modern Roman 10" charset="0"/>
                <a:ea typeface="Latin Modern Roman 10" charset="0"/>
                <a:cs typeface="Latin Modern Roman 10" charset="0"/>
              </a:rPr>
              <a:t>A</a:t>
            </a:r>
            <a:r>
              <a:rPr lang="en-US" sz="1800" dirty="0" smtClean="0"/>
              <a:t> matrix derived from the Pfaffian constraints utilizes a symmetric submatrix to simplify its derivation. </a:t>
            </a:r>
            <a:r>
              <a:rPr lang="en-US" sz="1800" dirty="0" smtClean="0">
                <a:solidFill>
                  <a:srgbClr val="C00000"/>
                </a:solidFill>
              </a:rPr>
              <a:t>Therefore pseudo-inverse techniques would be needed for more constrained (and more complex!) systems</a:t>
            </a:r>
            <a:r>
              <a:rPr lang="en-US" sz="1800" dirty="0" smtClean="0"/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352936" y="2932814"/>
            <a:ext cx="2000863" cy="711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03088" y="5037963"/>
            <a:ext cx="1537111" cy="471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58000" y="2945725"/>
            <a:ext cx="1746013" cy="711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67439" y="3339967"/>
            <a:ext cx="3889881" cy="111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6022144" cy="633088"/>
          </a:xfrm>
        </p:spPr>
        <p:txBody>
          <a:bodyPr/>
          <a:lstStyle/>
          <a:p>
            <a:pPr algn="l"/>
            <a:r>
              <a:rPr lang="en-US" dirty="0" smtClean="0"/>
              <a:t>Kinematic Locomotion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9774" y="1003855"/>
            <a:ext cx="5613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C00000"/>
                </a:solidFill>
              </a:rPr>
              <a:t>Locomotion</a:t>
            </a:r>
            <a:r>
              <a:rPr lang="en-US" sz="1800" dirty="0" smtClean="0">
                <a:solidFill>
                  <a:srgbClr val="000000"/>
                </a:solidFill>
              </a:rPr>
              <a:t> is defined informally as the process of </a:t>
            </a:r>
            <a:r>
              <a:rPr lang="en-US" sz="1800" dirty="0" smtClean="0">
                <a:solidFill>
                  <a:srgbClr val="C00000"/>
                </a:solidFill>
              </a:rPr>
              <a:t>using reaction forces </a:t>
            </a:r>
            <a:r>
              <a:rPr lang="en-US" sz="1800" dirty="0" smtClean="0">
                <a:solidFill>
                  <a:srgbClr val="000000"/>
                </a:solidFill>
              </a:rPr>
              <a:t>to </a:t>
            </a:r>
            <a:r>
              <a:rPr lang="en-US" sz="1800" dirty="0" smtClean="0">
                <a:solidFill>
                  <a:srgbClr val="C00000"/>
                </a:solidFill>
              </a:rPr>
              <a:t>turn internal shape parameters into external position changes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en-US" sz="1800" dirty="0"/>
              <a:t> </a:t>
            </a:r>
            <a:r>
              <a:rPr lang="en-US" sz="1800" dirty="0"/>
              <a:t>As a system changes shape, it may be subject to restrictions (e.g., velocity constraints, momentum conservation laws, drag forces) that will produce </a:t>
            </a:r>
            <a:r>
              <a:rPr lang="en-US" sz="1800" dirty="0" smtClean="0"/>
              <a:t>these reaction </a:t>
            </a:r>
            <a:r>
              <a:rPr lang="en-US" sz="1800" dirty="0"/>
              <a:t>forces that </a:t>
            </a:r>
            <a:r>
              <a:rPr lang="en-US" sz="1800" dirty="0" smtClean="0">
                <a:solidFill>
                  <a:srgbClr val="C00000"/>
                </a:solidFill>
              </a:rPr>
              <a:t>dictate </a:t>
            </a:r>
            <a:r>
              <a:rPr lang="en-US" sz="1800" dirty="0">
                <a:solidFill>
                  <a:srgbClr val="C00000"/>
                </a:solidFill>
              </a:rPr>
              <a:t>the movement of the body frame</a:t>
            </a:r>
            <a:r>
              <a:rPr lang="en-US" sz="1800" dirty="0"/>
              <a:t>. 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18062" y="4489354"/>
                <a:ext cx="5613825" cy="1210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 smtClean="0">
                    <a:solidFill>
                      <a:srgbClr val="C00000"/>
                    </a:solidFill>
                  </a:rPr>
                  <a:t>Kinematic locomotion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systems are systems in which a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change in the pacing of a shape trajectory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𝜓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)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will result in a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similar pacing change to the position trajectory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𝜓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)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 (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 - denotes a pacing change).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2" y="4489354"/>
                <a:ext cx="5613825" cy="1210973"/>
              </a:xfrm>
              <a:prstGeom prst="rect">
                <a:avLst/>
              </a:prstGeom>
              <a:blipFill rotWithShape="0">
                <a:blip r:embed="rId2"/>
                <a:stretch>
                  <a:fillRect l="-869" t="-2513" r="-977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6645"/>
          <a:stretch/>
        </p:blipFill>
        <p:spPr>
          <a:xfrm>
            <a:off x="1443746" y="3929096"/>
            <a:ext cx="3537266" cy="252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" b="59781"/>
          <a:stretch/>
        </p:blipFill>
        <p:spPr>
          <a:xfrm>
            <a:off x="1335630" y="3370435"/>
            <a:ext cx="1514962" cy="4649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50501"/>
          <a:stretch/>
        </p:blipFill>
        <p:spPr>
          <a:xfrm>
            <a:off x="3393504" y="3336402"/>
            <a:ext cx="1558933" cy="5888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00" y="1065490"/>
            <a:ext cx="0" cy="4598925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8402" y="1003855"/>
            <a:ext cx="5732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Moreover, kinematic locomotion systems exhibit a </a:t>
            </a:r>
            <a:r>
              <a:rPr lang="en-US" sz="1800" dirty="0" smtClean="0">
                <a:solidFill>
                  <a:srgbClr val="C00000"/>
                </a:solidFill>
              </a:rPr>
              <a:t>configuration dependent, directionally linear relationship</a:t>
            </a:r>
            <a:r>
              <a:rPr lang="en-US" sz="1800" dirty="0" smtClean="0">
                <a:solidFill>
                  <a:srgbClr val="000000"/>
                </a:solidFill>
              </a:rPr>
              <a:t> between the </a:t>
            </a:r>
            <a:r>
              <a:rPr lang="en-US" sz="1800" dirty="0" smtClean="0">
                <a:solidFill>
                  <a:srgbClr val="C00000"/>
                </a:solidFill>
              </a:rPr>
              <a:t>shape velocity </a:t>
            </a:r>
            <a:r>
              <a:rPr lang="en-US" sz="1800" dirty="0" smtClean="0">
                <a:solidFill>
                  <a:srgbClr val="000000"/>
                </a:solidFill>
              </a:rPr>
              <a:t>and the induced </a:t>
            </a:r>
            <a:r>
              <a:rPr lang="en-US" sz="1800" dirty="0" smtClean="0">
                <a:solidFill>
                  <a:srgbClr val="C00000"/>
                </a:solidFill>
              </a:rPr>
              <a:t>position velocity</a:t>
            </a:r>
            <a:r>
              <a:rPr lang="en-US" sz="1800" dirty="0" smtClean="0">
                <a:solidFill>
                  <a:srgbClr val="000000"/>
                </a:solidFill>
              </a:rPr>
              <a:t>. Linearity is addressed in the following slides but briefly, it means that every position velocity is a linear function of shape velocity.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53021"/>
          <a:stretch/>
        </p:blipFill>
        <p:spPr>
          <a:xfrm>
            <a:off x="1655081" y="4175471"/>
            <a:ext cx="3114595" cy="252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6250" y="3022052"/>
            <a:ext cx="1643117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850" y="3145675"/>
            <a:ext cx="1312039" cy="263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04014" y="306907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where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8402" y="3792104"/>
            <a:ext cx="5732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Many engineering/biological systems are </a:t>
            </a:r>
            <a:r>
              <a:rPr lang="en-US" sz="1800" dirty="0" smtClean="0">
                <a:solidFill>
                  <a:srgbClr val="C00000"/>
                </a:solidFill>
              </a:rPr>
              <a:t>fully linear</a:t>
            </a:r>
            <a:r>
              <a:rPr lang="en-US" sz="1800" dirty="0" smtClean="0">
                <a:solidFill>
                  <a:srgbClr val="000000"/>
                </a:solidFill>
              </a:rPr>
              <a:t>, where the </a:t>
            </a:r>
            <a:r>
              <a:rPr lang="en-US" sz="1800" dirty="0" smtClean="0">
                <a:solidFill>
                  <a:srgbClr val="C00000"/>
                </a:solidFill>
              </a:rPr>
              <a:t>configuration is sufficient to describe the linear relationship between position and shape velocities</a:t>
            </a:r>
            <a:r>
              <a:rPr lang="en-US" sz="1800" dirty="0" smtClean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889" y="5139848"/>
            <a:ext cx="1386362" cy="2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676400" y="3898035"/>
            <a:ext cx="2895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7135" y="2209800"/>
            <a:ext cx="4343400" cy="672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6250744" cy="633088"/>
          </a:xfrm>
        </p:spPr>
        <p:txBody>
          <a:bodyPr/>
          <a:lstStyle/>
          <a:p>
            <a:pPr algn="l"/>
            <a:r>
              <a:rPr lang="en-US" dirty="0" smtClean="0"/>
              <a:t>(Directional) Linearity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9487" y="990600"/>
            <a:ext cx="58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Formally, a system is </a:t>
            </a:r>
            <a:r>
              <a:rPr lang="en-US" sz="1800" dirty="0" smtClean="0">
                <a:solidFill>
                  <a:srgbClr val="C00000"/>
                </a:solidFill>
              </a:rPr>
              <a:t>directionally linear </a:t>
            </a:r>
            <a:r>
              <a:rPr lang="en-US" sz="1800" dirty="0" smtClean="0">
                <a:solidFill>
                  <a:srgbClr val="000000"/>
                </a:solidFill>
              </a:rPr>
              <a:t>if each element in the output space is a </a:t>
            </a:r>
            <a:r>
              <a:rPr lang="en-US" sz="1800" dirty="0" smtClean="0">
                <a:solidFill>
                  <a:srgbClr val="C00000"/>
                </a:solidFill>
              </a:rPr>
              <a:t>linear function of the input vector space</a:t>
            </a:r>
            <a:r>
              <a:rPr lang="en-US" sz="1800" dirty="0" smtClean="0">
                <a:solidFill>
                  <a:srgbClr val="000000"/>
                </a:solidFill>
              </a:rPr>
              <a:t> (1) along each line </a:t>
            </a:r>
            <a:r>
              <a:rPr lang="en-US" sz="1800" dirty="0" smtClean="0">
                <a:solidFill>
                  <a:srgbClr val="C00000"/>
                </a:solidFill>
              </a:rPr>
              <a:t>passing through the origin</a:t>
            </a:r>
            <a:r>
              <a:rPr lang="en-US" sz="1800" dirty="0" smtClean="0">
                <a:solidFill>
                  <a:srgbClr val="000000"/>
                </a:solidFill>
              </a:rPr>
              <a:t> (2).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964" y="2929673"/>
            <a:ext cx="580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 smtClean="0">
                <a:solidFill>
                  <a:srgbClr val="C00000"/>
                </a:solidFill>
              </a:rPr>
              <a:t>Linearity</a:t>
            </a:r>
            <a:r>
              <a:rPr lang="en-US" sz="1800" dirty="0" smtClean="0"/>
              <a:t> is a special case of directional linearity in which all of the </a:t>
            </a:r>
            <a:r>
              <a:rPr lang="en-US" sz="1800" dirty="0" smtClean="0">
                <a:solidFill>
                  <a:srgbClr val="C00000"/>
                </a:solidFill>
              </a:rPr>
              <a:t>“slopes” of the azimuths passing through the origin are also linearly related</a:t>
            </a:r>
            <a:r>
              <a:rPr lang="en-US" sz="1800" dirty="0" smtClean="0"/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09230" y="1069771"/>
            <a:ext cx="0" cy="4598925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73" y="2305243"/>
            <a:ext cx="1188588" cy="528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44" y="2257858"/>
            <a:ext cx="1978803" cy="59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178" y="3945895"/>
            <a:ext cx="2660043" cy="285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85799" y="4279035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sz="1800" dirty="0" smtClean="0">
                    <a:solidFill>
                      <a:srgbClr val="000000"/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ℳ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 is a matrix that multiplies </a:t>
                </a:r>
                <a:r>
                  <a:rPr lang="en-US" sz="1800" i="1" dirty="0" smtClean="0">
                    <a:solidFill>
                      <a:srgbClr val="0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a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 to get </a:t>
                </a:r>
                <a:r>
                  <a:rPr lang="en-US" sz="1800" i="1" dirty="0" smtClean="0">
                    <a:solidFill>
                      <a:srgbClr val="0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b</a:t>
                </a:r>
                <a:r>
                  <a:rPr lang="en-US" sz="1800" dirty="0">
                    <a:latin typeface="+mn-lt"/>
                    <a:ea typeface="Latin Modern Roman 10" charset="0"/>
                    <a:cs typeface="Latin Modern Roman 10" charset="0"/>
                  </a:rPr>
                  <a:t>)</a:t>
                </a:r>
                <a:r>
                  <a:rPr lang="en-US" sz="1800" i="1" dirty="0" smtClean="0">
                    <a:solidFill>
                      <a:srgbClr val="000000"/>
                    </a:solidFill>
                    <a:latin typeface="+mn-lt"/>
                    <a:ea typeface="Latin Modern Roman 10" charset="0"/>
                    <a:cs typeface="Latin Modern Roman 10" charset="0"/>
                  </a:rPr>
                  <a:t> </a:t>
                </a:r>
                <a:endParaRPr lang="en-US" sz="1800" i="1" dirty="0">
                  <a:solidFill>
                    <a:srgbClr val="000000"/>
                  </a:solidFill>
                  <a:latin typeface="+mn-lt"/>
                  <a:ea typeface="Latin Modern Roman 10" charset="0"/>
                  <a:cs typeface="Latin Modern Roman 10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279035"/>
                <a:ext cx="4876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" t="-9836" r="-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244" y="277091"/>
            <a:ext cx="4267200" cy="5232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4284" y="4612175"/>
            <a:ext cx="58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 smtClean="0"/>
              <a:t>Note that the system on the </a:t>
            </a:r>
            <a:r>
              <a:rPr lang="en-US" sz="1800" dirty="0" smtClean="0">
                <a:solidFill>
                  <a:srgbClr val="C00000"/>
                </a:solidFill>
              </a:rPr>
              <a:t>top right fails (1) </a:t>
            </a:r>
            <a:r>
              <a:rPr lang="en-US" sz="1800" dirty="0" smtClean="0"/>
              <a:t>as the relationship is </a:t>
            </a:r>
            <a:r>
              <a:rPr lang="en-US" sz="1800" dirty="0" smtClean="0">
                <a:solidFill>
                  <a:srgbClr val="C00000"/>
                </a:solidFill>
              </a:rPr>
              <a:t>not linear </a:t>
            </a:r>
            <a:r>
              <a:rPr lang="en-US" sz="1800" dirty="0" smtClean="0"/>
              <a:t>and the system on the </a:t>
            </a:r>
            <a:r>
              <a:rPr lang="en-US" sz="1800" dirty="0" smtClean="0">
                <a:solidFill>
                  <a:srgbClr val="C00000"/>
                </a:solidFill>
              </a:rPr>
              <a:t>bottom right, although linear, fails (2) </a:t>
            </a:r>
            <a:r>
              <a:rPr lang="en-US" sz="1800" dirty="0" smtClean="0"/>
              <a:t>as its </a:t>
            </a:r>
            <a:r>
              <a:rPr lang="en-US" sz="1800" dirty="0" smtClean="0">
                <a:solidFill>
                  <a:srgbClr val="C00000"/>
                </a:solidFill>
              </a:rPr>
              <a:t>vectors are not the same through the origin</a:t>
            </a:r>
            <a:r>
              <a:rPr lang="en-US" sz="1800" dirty="0" smtClean="0"/>
              <a:t>. 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20743" y="4928463"/>
            <a:ext cx="4343400" cy="672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6250744" cy="633088"/>
          </a:xfrm>
        </p:spPr>
        <p:txBody>
          <a:bodyPr/>
          <a:lstStyle/>
          <a:p>
            <a:pPr algn="l"/>
            <a:r>
              <a:rPr lang="en-US" dirty="0" smtClean="0"/>
              <a:t>Symmetry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990600"/>
            <a:ext cx="5800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Informally, </a:t>
            </a:r>
            <a:r>
              <a:rPr lang="en-US" sz="1800" dirty="0" smtClean="0">
                <a:solidFill>
                  <a:srgbClr val="C00000"/>
                </a:solidFill>
              </a:rPr>
              <a:t>symmetry</a:t>
            </a:r>
            <a:r>
              <a:rPr lang="en-US" sz="1800" dirty="0" smtClean="0">
                <a:solidFill>
                  <a:srgbClr val="000000"/>
                </a:solidFill>
              </a:rPr>
              <a:t> can be defined as some action that, once performed, leaves the starting and ending configurations indistinguishable. This concept of “action” is </a:t>
            </a:r>
            <a:r>
              <a:rPr lang="en-US" sz="1800" dirty="0" smtClean="0">
                <a:solidFill>
                  <a:srgbClr val="C00000"/>
                </a:solidFill>
              </a:rPr>
              <a:t>closely related to mathematical groups</a:t>
            </a:r>
            <a:r>
              <a:rPr lang="en-US" sz="1800" dirty="0" smtClean="0">
                <a:solidFill>
                  <a:srgbClr val="000000"/>
                </a:solidFill>
              </a:rPr>
              <a:t>. In fact, the group of symmetrical actions must meet the same four criteria that any group must meet. 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09230" y="1069771"/>
            <a:ext cx="0" cy="4598925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2209" y="3346829"/>
            <a:ext cx="5800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In a </a:t>
            </a:r>
            <a:r>
              <a:rPr lang="en-US" sz="1800" dirty="0" smtClean="0">
                <a:solidFill>
                  <a:srgbClr val="C00000"/>
                </a:solidFill>
              </a:rPr>
              <a:t>uniform environment</a:t>
            </a:r>
            <a:r>
              <a:rPr lang="en-US" sz="1800" dirty="0" smtClean="0">
                <a:solidFill>
                  <a:srgbClr val="000000"/>
                </a:solidFill>
              </a:rPr>
              <a:t>, the dynamics of many </a:t>
            </a:r>
            <a:r>
              <a:rPr lang="en-US" sz="1800" dirty="0" smtClean="0">
                <a:solidFill>
                  <a:srgbClr val="C00000"/>
                </a:solidFill>
              </a:rPr>
              <a:t>locomotor systems are symmetric</a:t>
            </a:r>
            <a:r>
              <a:rPr lang="en-US" sz="1800" dirty="0" smtClean="0">
                <a:solidFill>
                  <a:srgbClr val="000000"/>
                </a:solidFill>
              </a:rPr>
              <a:t> with respect to the position/orientation of the </a:t>
            </a:r>
            <a:r>
              <a:rPr lang="en-US" sz="1800" dirty="0" smtClean="0">
                <a:solidFill>
                  <a:srgbClr val="C00000"/>
                </a:solidFill>
              </a:rPr>
              <a:t>body frame</a:t>
            </a:r>
            <a:r>
              <a:rPr lang="en-US" sz="1800" dirty="0" smtClean="0">
                <a:solidFill>
                  <a:srgbClr val="000000"/>
                </a:solidFill>
              </a:rPr>
              <a:t>. Therefore, we can relate a </a:t>
            </a:r>
            <a:r>
              <a:rPr lang="en-US" sz="1800" dirty="0" smtClean="0">
                <a:solidFill>
                  <a:srgbClr val="C00000"/>
                </a:solidFill>
              </a:rPr>
              <a:t>symmetric linear-kinematic locomotor </a:t>
            </a:r>
            <a:r>
              <a:rPr lang="en-US" sz="1800" dirty="0" smtClean="0">
                <a:solidFill>
                  <a:srgbClr val="000000"/>
                </a:solidFill>
              </a:rPr>
              <a:t>system’s </a:t>
            </a:r>
            <a:r>
              <a:rPr lang="en-US" sz="1800" dirty="0" smtClean="0">
                <a:solidFill>
                  <a:srgbClr val="C00000"/>
                </a:solidFill>
              </a:rPr>
              <a:t>body velocity </a:t>
            </a:r>
            <a:r>
              <a:rPr lang="en-US" sz="1800" dirty="0" smtClean="0">
                <a:solidFill>
                  <a:srgbClr val="000000"/>
                </a:solidFill>
              </a:rPr>
              <a:t>to its </a:t>
            </a:r>
            <a:r>
              <a:rPr lang="en-US" sz="1800" dirty="0" smtClean="0">
                <a:solidFill>
                  <a:srgbClr val="C00000"/>
                </a:solidFill>
              </a:rPr>
              <a:t>shape position/velocity</a:t>
            </a:r>
            <a:r>
              <a:rPr lang="en-US" sz="1800" dirty="0" smtClean="0">
                <a:solidFill>
                  <a:srgbClr val="000000"/>
                </a:solidFill>
              </a:rPr>
              <a:t>. 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98" y="5104645"/>
            <a:ext cx="3865291" cy="319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85" y="3517900"/>
            <a:ext cx="5270500" cy="520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6262" y="2704237"/>
            <a:ext cx="580047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C00000"/>
                </a:solidFill>
              </a:rPr>
              <a:t>Closure</a:t>
            </a:r>
            <a:r>
              <a:rPr lang="en-US" sz="1800" dirty="0" smtClean="0">
                <a:solidFill>
                  <a:srgbClr val="000000"/>
                </a:solidFill>
              </a:rPr>
              <a:t>: any two symmetry-preserving actions can be combined to make a third.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62" y="4191000"/>
            <a:ext cx="580047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C00000"/>
                </a:solidFill>
              </a:rPr>
              <a:t>Associativity</a:t>
            </a:r>
            <a:r>
              <a:rPr lang="en-US" sz="1800" dirty="0" smtClean="0">
                <a:solidFill>
                  <a:srgbClr val="000000"/>
                </a:solidFill>
              </a:rPr>
              <a:t>: the order in which consecutive symmetry-preserving actions are performed does not matter.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56" y="4928463"/>
            <a:ext cx="5257800" cy="749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2209" y="1044371"/>
            <a:ext cx="580047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C00000"/>
                </a:solidFill>
              </a:rPr>
              <a:t>Identity</a:t>
            </a:r>
            <a:r>
              <a:rPr lang="en-US" sz="1800" dirty="0" smtClean="0">
                <a:solidFill>
                  <a:srgbClr val="000000"/>
                </a:solidFill>
              </a:rPr>
              <a:t>: objects are trivially symmetric when no action is performed (null action).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2209" y="1824894"/>
            <a:ext cx="580047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C00000"/>
                </a:solidFill>
              </a:rPr>
              <a:t>Inverse</a:t>
            </a:r>
            <a:r>
              <a:rPr lang="en-US" sz="1800" dirty="0" smtClean="0">
                <a:solidFill>
                  <a:srgbClr val="000000"/>
                </a:solidFill>
              </a:rPr>
              <a:t>: any symmetry-preserving action may be undone.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893" y="2649947"/>
            <a:ext cx="42291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9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936651" y="2506732"/>
            <a:ext cx="1966982" cy="476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6250744" cy="633088"/>
          </a:xfrm>
        </p:spPr>
        <p:txBody>
          <a:bodyPr/>
          <a:lstStyle/>
          <a:p>
            <a:pPr algn="l"/>
            <a:r>
              <a:rPr lang="en-US" dirty="0" smtClean="0"/>
              <a:t>Nonholonomic Constraint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3665" y="1041465"/>
            <a:ext cx="2836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dirty="0" smtClean="0">
                <a:solidFill>
                  <a:srgbClr val="000000"/>
                </a:solidFill>
              </a:rPr>
              <a:t>This system can be thought of as SE(2) with forward, lateral, and rotational movements as the three DOF.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09230" y="1003663"/>
            <a:ext cx="0" cy="4598925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399" y="1003663"/>
            <a:ext cx="5800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A </a:t>
            </a:r>
            <a:r>
              <a:rPr lang="en-US" sz="1800" dirty="0" smtClean="0">
                <a:solidFill>
                  <a:srgbClr val="C00000"/>
                </a:solidFill>
              </a:rPr>
              <a:t>nonholonomic constraint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restricts the velocity </a:t>
            </a:r>
            <a:r>
              <a:rPr lang="en-US" sz="1800" dirty="0" smtClean="0">
                <a:solidFill>
                  <a:srgbClr val="000000"/>
                </a:solidFill>
              </a:rPr>
              <a:t>with which a system can move </a:t>
            </a:r>
            <a:r>
              <a:rPr lang="en-US" sz="1800" i="1" dirty="0" smtClean="0">
                <a:solidFill>
                  <a:srgbClr val="C00000"/>
                </a:solidFill>
              </a:rPr>
              <a:t>without</a:t>
            </a:r>
            <a:r>
              <a:rPr lang="en-US" sz="1800" dirty="0" smtClean="0">
                <a:solidFill>
                  <a:srgbClr val="C00000"/>
                </a:solidFill>
              </a:rPr>
              <a:t> restricting the accessible configurations</a:t>
            </a:r>
            <a:r>
              <a:rPr lang="en-US" sz="1800" dirty="0" smtClean="0">
                <a:solidFill>
                  <a:srgbClr val="000000"/>
                </a:solidFill>
              </a:rPr>
              <a:t>. Officially, it is a (possibly time varying) function </a:t>
            </a:r>
            <a:r>
              <a:rPr lang="en-US" sz="1800" i="1" dirty="0" smtClean="0">
                <a:solidFill>
                  <a:srgbClr val="000000"/>
                </a:solidFill>
                <a:latin typeface="Latin Modern Roman 10" charset="0"/>
                <a:ea typeface="Latin Modern Roman 10" charset="0"/>
                <a:cs typeface="Latin Modern Roman 10" charset="0"/>
              </a:rPr>
              <a:t>c</a:t>
            </a:r>
            <a:r>
              <a:rPr lang="en-US" sz="1800" dirty="0" smtClean="0">
                <a:solidFill>
                  <a:srgbClr val="000000"/>
                </a:solidFill>
              </a:rPr>
              <a:t> on the systems configuration bundle, </a:t>
            </a:r>
            <a:r>
              <a:rPr lang="en-US" sz="1800" dirty="0" smtClean="0">
                <a:solidFill>
                  <a:srgbClr val="000000"/>
                </a:solidFill>
                <a:latin typeface="Latin Modern Roman 10" charset="0"/>
                <a:ea typeface="Latin Modern Roman 10" charset="0"/>
                <a:cs typeface="Latin Modern Roman 10" charset="0"/>
              </a:rPr>
              <a:t>TQ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74474"/>
            <a:ext cx="1725484" cy="3414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52399" y="3051364"/>
                <a:ext cx="5800470" cy="12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zero set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of this function is the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set of all velocities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 at each point </a:t>
                </a:r>
                <a:r>
                  <a:rPr lang="en-US" sz="1800" i="1" dirty="0" smtClean="0">
                    <a:solidFill>
                      <a:srgbClr val="0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q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 in the configuration space that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satisfy the above equation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. This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defines the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allowable velocities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at each configuration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.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3051364"/>
                <a:ext cx="5800470" cy="1238609"/>
              </a:xfrm>
              <a:prstGeom prst="rect">
                <a:avLst/>
              </a:prstGeom>
              <a:blipFill rotWithShape="0">
                <a:blip r:embed="rId4"/>
                <a:stretch>
                  <a:fillRect l="-840" t="-2956" r="-1786" b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52399" y="4356790"/>
            <a:ext cx="58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A simple example of nonholonomic constraints is a </a:t>
            </a:r>
            <a:r>
              <a:rPr lang="en-US" sz="1800" dirty="0" smtClean="0">
                <a:solidFill>
                  <a:srgbClr val="C00000"/>
                </a:solidFill>
              </a:rPr>
              <a:t>rolling disk </a:t>
            </a:r>
            <a:r>
              <a:rPr lang="en-US" sz="1800" dirty="0" smtClean="0">
                <a:solidFill>
                  <a:srgbClr val="000000"/>
                </a:solidFill>
              </a:rPr>
              <a:t>that is only allowed to </a:t>
            </a:r>
            <a:r>
              <a:rPr lang="en-US" sz="1800" dirty="0" smtClean="0"/>
              <a:t>move </a:t>
            </a:r>
            <a:r>
              <a:rPr lang="en-US" sz="1800" dirty="0"/>
              <a:t>either forward/backwards </a:t>
            </a:r>
            <a:r>
              <a:rPr lang="en-US" sz="1800" dirty="0" smtClean="0">
                <a:solidFill>
                  <a:srgbClr val="000000"/>
                </a:solidFill>
              </a:rPr>
              <a:t>or rotate (i.e., it is not allowed to slide sideways).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048" y="910179"/>
            <a:ext cx="2844800" cy="173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6207" y="2871435"/>
            <a:ext cx="3274914" cy="66383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66369" y="3756625"/>
            <a:ext cx="2817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Note that this </a:t>
            </a:r>
            <a:r>
              <a:rPr lang="en-US" sz="1800" dirty="0" smtClean="0">
                <a:solidFill>
                  <a:srgbClr val="C00000"/>
                </a:solidFill>
              </a:rPr>
              <a:t>constraint does not limit where the disk is allowed to move in configuration space</a:t>
            </a:r>
            <a:r>
              <a:rPr lang="en-US" sz="1800" dirty="0" smtClean="0">
                <a:solidFill>
                  <a:srgbClr val="000000"/>
                </a:solidFill>
              </a:rPr>
              <a:t>, but rather prevents lateral velocity.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800" y="3771051"/>
            <a:ext cx="2336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511649" y="4942352"/>
            <a:ext cx="2095502" cy="772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835750" y="3505199"/>
            <a:ext cx="1676402" cy="698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0" y="3505200"/>
            <a:ext cx="2901551" cy="698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9146343" cy="633088"/>
          </a:xfrm>
        </p:spPr>
        <p:txBody>
          <a:bodyPr/>
          <a:lstStyle/>
          <a:p>
            <a:pPr algn="l"/>
            <a:r>
              <a:rPr lang="en-US" dirty="0" smtClean="0"/>
              <a:t>Pfaffian Constraints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796" y="1013605"/>
            <a:ext cx="477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It is often useful to list all of the </a:t>
            </a:r>
            <a:r>
              <a:rPr lang="en-US" sz="1800" i="1" dirty="0" smtClean="0">
                <a:solidFill>
                  <a:srgbClr val="000000"/>
                </a:solidFill>
              </a:rPr>
              <a:t>linear </a:t>
            </a:r>
            <a:r>
              <a:rPr lang="en-US" sz="1800" dirty="0" smtClean="0">
                <a:solidFill>
                  <a:srgbClr val="C00000"/>
                </a:solidFill>
              </a:rPr>
              <a:t>nonholonomic constraints </a:t>
            </a:r>
            <a:r>
              <a:rPr lang="en-US" sz="1800" dirty="0" smtClean="0">
                <a:solidFill>
                  <a:srgbClr val="000000"/>
                </a:solidFill>
              </a:rPr>
              <a:t>of a system together as a </a:t>
            </a:r>
            <a:r>
              <a:rPr lang="en-US" sz="1800" dirty="0" smtClean="0">
                <a:solidFill>
                  <a:srgbClr val="C00000"/>
                </a:solidFill>
              </a:rPr>
              <a:t>matrix of Pfaffian constraints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930401"/>
            <a:ext cx="3448510" cy="429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3" y="2008118"/>
            <a:ext cx="1733764" cy="283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8619" y="2333296"/>
                <a:ext cx="477058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 smtClean="0">
                    <a:solidFill>
                      <a:srgbClr val="000000"/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𝜔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is a matrix with </a:t>
                </a:r>
                <a:r>
                  <a:rPr lang="en-US" sz="1800" dirty="0" smtClean="0"/>
                  <a:t>as many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rows </a:t>
                </a:r>
                <a:r>
                  <a:rPr lang="en-US" sz="1800" dirty="0" smtClean="0"/>
                  <a:t>as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individual constraints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and </a:t>
                </a:r>
                <a:r>
                  <a:rPr lang="en-US" sz="1800" dirty="0" smtClean="0"/>
                  <a:t>as many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columns </a:t>
                </a:r>
                <a:r>
                  <a:rPr lang="en-US" sz="1800" dirty="0" smtClean="0"/>
                  <a:t>as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dimensions </a:t>
                </a:r>
                <a:r>
                  <a:rPr lang="en-US" sz="1800" dirty="0" smtClean="0"/>
                  <a:t>in configuration space.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Therefore, the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null space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𝜔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forms a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vector space of all allowable velocities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at each configuration. The collection of these vector spaces is the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distribution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of the system’s allowable velocities. Each Pfaffian constraint will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reduce the dimension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of the distribution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by one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(a local DOF), much like each holonomic constraint reduces the global DOF by </a:t>
                </a:r>
                <a:r>
                  <a:rPr lang="en-US" sz="1800" dirty="0" smtClean="0"/>
                  <a:t>one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.  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9" y="2333296"/>
                <a:ext cx="4770582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022" t="-10357" r="-1022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179423" y="1013605"/>
                <a:ext cx="6730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 smtClean="0">
                    <a:solidFill>
                      <a:srgbClr val="000000"/>
                    </a:solidFill>
                  </a:rPr>
                  <a:t>A condition of Pfaffian (nonholonomic) constraints is that they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must be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nonintegratable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(i.e., they cannot be integrated into a holonomic function,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). 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423" y="1013605"/>
                <a:ext cx="673086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15" t="-3289" r="-72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179423" y="1936935"/>
                <a:ext cx="67308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 smtClean="0">
                    <a:solidFill>
                      <a:srgbClr val="000000"/>
                    </a:solidFill>
                  </a:rPr>
                  <a:t>In geometric mechanics,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the equations of motion for a symmetric, linear kinematic locomotor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are expressed as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kinematic reconstruction equations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where </a:t>
                </a:r>
                <a:r>
                  <a:rPr lang="en-US" sz="1800" i="1" dirty="0" smtClean="0">
                    <a:solidFill>
                      <a:srgbClr val="C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A</a:t>
                </a:r>
                <a:r>
                  <a:rPr lang="mr-IN" sz="1800" i="1" dirty="0" smtClean="0">
                    <a:solidFill>
                      <a:srgbClr val="C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(</a:t>
                </a:r>
                <a:r>
                  <a:rPr lang="mr-IN" sz="1800" i="1" dirty="0" err="1" smtClean="0">
                    <a:solidFill>
                      <a:srgbClr val="C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r</a:t>
                </a:r>
                <a:r>
                  <a:rPr lang="mr-IN" sz="1800" i="1" dirty="0" smtClean="0">
                    <a:solidFill>
                      <a:srgbClr val="C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)</a:t>
                </a:r>
                <a:r>
                  <a:rPr lang="en-US" sz="1800" i="1" dirty="0" smtClean="0">
                    <a:solidFill>
                      <a:srgbClr val="C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is the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local connection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 associated with the system’s constraints and can be derived from a Pfaffian constraint matrix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. In SE(2),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423" y="1936935"/>
                <a:ext cx="6730867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815" t="-2479" r="-725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105400" y="1065490"/>
            <a:ext cx="0" cy="4598925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551" y="3594108"/>
            <a:ext cx="2520552" cy="549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8151" y="3719818"/>
            <a:ext cx="1371600" cy="29817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768951" y="3868905"/>
            <a:ext cx="838200" cy="0"/>
          </a:xfrm>
          <a:prstGeom prst="straightConnector1">
            <a:avLst/>
          </a:prstGeom>
          <a:ln w="22225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9048" y="4977819"/>
            <a:ext cx="1651615" cy="7220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79423" y="4296021"/>
            <a:ext cx="673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where </a:t>
            </a:r>
            <a:r>
              <a:rPr lang="en-US" sz="1800" i="1" dirty="0" smtClean="0">
                <a:solidFill>
                  <a:srgbClr val="000000"/>
                </a:solidFill>
                <a:latin typeface="Latin Modern Roman 10" charset="0"/>
                <a:ea typeface="Latin Modern Roman 10" charset="0"/>
                <a:cs typeface="Latin Modern Roman 10" charset="0"/>
              </a:rPr>
              <a:t>m</a:t>
            </a:r>
            <a:r>
              <a:rPr lang="en-US" sz="1800" dirty="0" smtClean="0">
                <a:solidFill>
                  <a:srgbClr val="000000"/>
                </a:solidFill>
              </a:rPr>
              <a:t> is the number of individual Pfaffian constraints and </a:t>
            </a:r>
            <a:r>
              <a:rPr lang="en-US" sz="1800" i="1" dirty="0" smtClean="0">
                <a:solidFill>
                  <a:srgbClr val="000000"/>
                </a:solidFill>
                <a:latin typeface="Latin Modern Roman 10" charset="0"/>
                <a:ea typeface="Latin Modern Roman 10" charset="0"/>
                <a:cs typeface="Latin Modern Roman 10" charset="0"/>
              </a:rPr>
              <a:t>n</a:t>
            </a:r>
            <a:r>
              <a:rPr lang="en-US" sz="1800" dirty="0" smtClean="0">
                <a:solidFill>
                  <a:srgbClr val="000000"/>
                </a:solidFill>
              </a:rPr>
              <a:t> is the number of shape variables. In general, </a:t>
            </a:r>
            <a:r>
              <a:rPr lang="en-US" sz="1800" i="1" dirty="0" smtClean="0">
                <a:solidFill>
                  <a:srgbClr val="000000"/>
                </a:solidFill>
                <a:latin typeface="Latin Modern Roman 10" charset="0"/>
                <a:ea typeface="Latin Modern Roman 10" charset="0"/>
                <a:cs typeface="Latin Modern Roman 10" charset="0"/>
              </a:rPr>
              <a:t>A</a:t>
            </a:r>
            <a:r>
              <a:rPr lang="en-US" sz="1800" dirty="0" smtClean="0">
                <a:solidFill>
                  <a:srgbClr val="000000"/>
                </a:solidFill>
              </a:rPr>
              <a:t> can be found from: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8458200" y="3996179"/>
            <a:ext cx="2901551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91601" y="2819400"/>
            <a:ext cx="1828800" cy="10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9146343" cy="633088"/>
          </a:xfrm>
        </p:spPr>
        <p:txBody>
          <a:bodyPr/>
          <a:lstStyle/>
          <a:p>
            <a:pPr algn="l"/>
            <a:r>
              <a:rPr lang="en-US" dirty="0" smtClean="0"/>
              <a:t>Pfaffian Constraints (cont.)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796" y="1013605"/>
            <a:ext cx="706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/>
              <a:t>Some important notes on dimensionality: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9048" y="1013605"/>
            <a:ext cx="419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If we assume a system in SE(2) with 3 Pfaffian constraints: 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20208" y="1100957"/>
            <a:ext cx="0" cy="4598925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60795" y="1364457"/>
                <a:ext cx="7060574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AutoNum type="arabicParenBoth"/>
                </a:pPr>
                <a:r>
                  <a:rPr lang="en-US" sz="1800" dirty="0" smtClean="0"/>
                  <a:t>Each row of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 </m:t>
                    </m:r>
                    <m:r>
                      <a:rPr lang="en-US" sz="1800" i="1" dirty="0" smtClean="0">
                        <a:latin typeface="Cambria Math" charset="0"/>
                      </a:rPr>
                      <m:t>𝜔</m:t>
                    </m:r>
                    <m:r>
                      <a:rPr lang="en-US" sz="1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represents a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restriction on the motion </a:t>
                </a:r>
                <a:r>
                  <a:rPr lang="en-US" sz="1800" dirty="0" smtClean="0"/>
                  <a:t>of the system by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mapping the configuration space velocity to zero</a:t>
                </a:r>
                <a:r>
                  <a:rPr lang="en-US" sz="1800" dirty="0" smtClean="0"/>
                  <a:t>.</a:t>
                </a:r>
              </a:p>
              <a:p>
                <a:pPr marL="342900" indent="-342900" algn="just">
                  <a:spcAft>
                    <a:spcPts val="600"/>
                  </a:spcAft>
                  <a:buAutoNum type="arabicParenBoth"/>
                </a:pPr>
                <a:r>
                  <a:rPr lang="en-US" sz="1800" dirty="0" smtClean="0"/>
                  <a:t>If the number of Pfaffian constraints is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less than </a:t>
                </a:r>
                <a:r>
                  <a:rPr lang="en-US" sz="1800" dirty="0" smtClean="0"/>
                  <a:t>the number of DOF in position space (i.e., number of rows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𝜔</m:t>
                    </m:r>
                    <m:r>
                      <a:rPr lang="en-US" sz="1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is less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 smtClean="0">
                        <a:latin typeface="Cambria Math" charset="0"/>
                      </a:rPr>
                      <m:t>dim</m:t>
                    </m:r>
                    <m:r>
                      <a:rPr lang="en-US" sz="1800" i="1" dirty="0" smtClean="0">
                        <a:latin typeface="Cambria Math" charset="0"/>
                      </a:rPr>
                      <m:t>⁡(</m:t>
                    </m:r>
                    <m:r>
                      <a:rPr lang="en-US" sz="1800" i="1" dirty="0" smtClean="0">
                        <a:latin typeface="Cambria Math" charset="0"/>
                      </a:rPr>
                      <m:t>𝜉</m:t>
                    </m:r>
                    <m:r>
                      <a:rPr lang="en-US" sz="1800" i="1" dirty="0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the system may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drift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through position space without changing shape</a:t>
                </a:r>
                <a:r>
                  <a:rPr lang="en-US" sz="1800" dirty="0" smtClean="0"/>
                  <a:t>.</a:t>
                </a:r>
              </a:p>
              <a:p>
                <a:pPr marL="342900" indent="-342900" algn="just">
                  <a:spcAft>
                    <a:spcPts val="600"/>
                  </a:spcAft>
                  <a:buAutoNum type="arabicParenBoth"/>
                </a:pPr>
                <a:r>
                  <a:rPr lang="en-US" sz="1800" dirty="0" smtClean="0"/>
                  <a:t>If the number of Pfaffian constraints is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equal to</a:t>
                </a:r>
                <a:r>
                  <a:rPr lang="en-US" sz="1800" dirty="0" smtClean="0"/>
                  <a:t> the number of DOF in position space (</a:t>
                </a:r>
                <a:r>
                  <a:rPr lang="en-US" sz="1800" dirty="0"/>
                  <a:t>i.e., number of rows in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</a:rPr>
                      <m:t>𝜔</m:t>
                    </m:r>
                    <m:r>
                      <a:rPr lang="en-US" sz="18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is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>
                        <a:latin typeface="Cambria Math" charset="0"/>
                      </a:rPr>
                      <m:t>dim</m:t>
                    </m:r>
                    <m:r>
                      <a:rPr lang="en-US" sz="1800" i="1" dirty="0">
                        <a:latin typeface="Cambria Math" charset="0"/>
                      </a:rPr>
                      <m:t>⁡(</m:t>
                    </m:r>
                    <m:r>
                      <a:rPr lang="en-US" sz="1800" i="1" dirty="0">
                        <a:latin typeface="Cambria Math" charset="0"/>
                      </a:rPr>
                      <m:t>𝜉</m:t>
                    </m:r>
                    <m:r>
                      <a:rPr lang="en-US" sz="18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), the system shape velocity is said to “use up” all </a:t>
                </a:r>
                <a:r>
                  <a:rPr lang="en-US" sz="1800" i="1" dirty="0" smtClean="0"/>
                  <a:t>local</a:t>
                </a:r>
                <a:r>
                  <a:rPr lang="en-US" sz="1800" dirty="0" smtClean="0"/>
                  <a:t> DOF and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the body velocity becomes a linear function of shape velocity</a:t>
                </a:r>
                <a:r>
                  <a:rPr lang="en-US" sz="1800" dirty="0" smtClean="0"/>
                  <a:t> </a:t>
                </a:r>
                <a:r>
                  <a:rPr lang="mr-IN" sz="1800" dirty="0" smtClean="0"/>
                  <a:t>–</a:t>
                </a:r>
                <a:r>
                  <a:rPr lang="en-US" sz="1800" dirty="0" smtClean="0"/>
                  <a:t> in other words the system becomes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linear-kinematic</a:t>
                </a:r>
                <a:r>
                  <a:rPr lang="en-US" sz="1800" dirty="0" smtClean="0"/>
                  <a:t>!</a:t>
                </a:r>
              </a:p>
              <a:p>
                <a:pPr marL="342900" indent="-342900" algn="just">
                  <a:spcAft>
                    <a:spcPts val="600"/>
                  </a:spcAft>
                  <a:buAutoNum type="arabicParenBoth"/>
                </a:pPr>
                <a:r>
                  <a:rPr lang="en-US" sz="1800" dirty="0" smtClean="0"/>
                  <a:t>If the number of Pfaffian constraints is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greater than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the number of DOF in position space </a:t>
                </a:r>
                <a:r>
                  <a:rPr lang="en-US" sz="1800" dirty="0"/>
                  <a:t>(i.e., number of rows in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</a:rPr>
                      <m:t>𝜔</m:t>
                    </m:r>
                    <m:r>
                      <a:rPr lang="en-US" sz="18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is </a:t>
                </a:r>
                <a:r>
                  <a:rPr lang="en-US" sz="1800" dirty="0" smtClean="0"/>
                  <a:t>more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>
                        <a:latin typeface="Cambria Math" charset="0"/>
                      </a:rPr>
                      <m:t>dim</m:t>
                    </m:r>
                    <m:r>
                      <a:rPr lang="en-US" sz="1800" i="1" dirty="0">
                        <a:latin typeface="Cambria Math" charset="0"/>
                      </a:rPr>
                      <m:t>⁡(</m:t>
                    </m:r>
                    <m:r>
                      <a:rPr lang="en-US" sz="1800" i="1" dirty="0">
                        <a:latin typeface="Cambria Math" charset="0"/>
                      </a:rPr>
                      <m:t>𝜉</m:t>
                    </m:r>
                    <m:r>
                      <a:rPr lang="en-US" sz="1800" i="1" dirty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sz="1800" dirty="0" smtClean="0"/>
                  <a:t>, the system becomes </a:t>
                </a:r>
                <a:r>
                  <a:rPr lang="en-US" sz="1800" i="1" dirty="0" err="1" smtClean="0">
                    <a:solidFill>
                      <a:srgbClr val="C00000"/>
                    </a:solidFill>
                  </a:rPr>
                  <a:t>overconstrained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and therefore only certain trajectories may be executed.</a:t>
                </a:r>
                <a:endParaRPr lang="en-US" sz="1800" i="1" dirty="0" smtClean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5" y="1364457"/>
                <a:ext cx="7060574" cy="4478149"/>
              </a:xfrm>
              <a:prstGeom prst="rect">
                <a:avLst/>
              </a:prstGeom>
              <a:blipFill rotWithShape="0">
                <a:blip r:embed="rId2"/>
                <a:stretch>
                  <a:fillRect l="-604" t="-7902" r="-691" b="-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8458200" y="1659936"/>
            <a:ext cx="2901551" cy="10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54" y="1732888"/>
            <a:ext cx="2221703" cy="8962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246" y="2881701"/>
            <a:ext cx="1479458" cy="9186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54" y="4076675"/>
            <a:ext cx="2223796" cy="381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719048" y="4529579"/>
                <a:ext cx="4191242" cy="1224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 smtClean="0">
                    <a:solidFill>
                      <a:srgbClr val="000000"/>
                    </a:solidFill>
                  </a:rPr>
                  <a:t>Therefore, systems with the same number of Pfaffian constraints as position DOF allow for an easier calculation of </a:t>
                </a:r>
                <a:r>
                  <a:rPr lang="en-US" sz="1800" i="1" dirty="0" smtClean="0">
                    <a:solidFill>
                      <a:srgbClr val="0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A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+mn-lt"/>
                    <a:ea typeface="Latin Modern Roman 10" charset="0"/>
                    <a:cs typeface="Latin Modern Roman 10" charset="0"/>
                  </a:rPr>
                  <a:t>with an invertible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Latin Modern Roman 10" charset="0"/>
                            <a:cs typeface="Latin Modern Roman 10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Latin Modern Roman 10" charset="0"/>
                            <a:cs typeface="Latin Modern Roman 10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Latin Modern Roman 10" charset="0"/>
                            <a:cs typeface="Latin Modern Roman 10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.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048" y="4529579"/>
                <a:ext cx="4191242" cy="1224822"/>
              </a:xfrm>
              <a:prstGeom prst="rect">
                <a:avLst/>
              </a:prstGeom>
              <a:blipFill rotWithShape="0">
                <a:blip r:embed="rId6"/>
                <a:stretch>
                  <a:fillRect l="-1163" t="-2488" r="-1163" b="-4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34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7760483" y="4971866"/>
            <a:ext cx="4126716" cy="7934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60483" y="2862211"/>
            <a:ext cx="4126716" cy="7934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6250744" cy="633088"/>
          </a:xfrm>
        </p:spPr>
        <p:txBody>
          <a:bodyPr/>
          <a:lstStyle/>
          <a:p>
            <a:pPr algn="l"/>
            <a:r>
              <a:rPr lang="en-US" dirty="0" smtClean="0"/>
              <a:t>Connection Vector Fields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398" y="1003663"/>
            <a:ext cx="11811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Connection vector fields are tools used to better understand the effect of Pfaffian constraints on a system. In short, </a:t>
            </a:r>
            <a:r>
              <a:rPr lang="en-US" sz="1800" dirty="0" smtClean="0">
                <a:solidFill>
                  <a:srgbClr val="C00000"/>
                </a:solidFill>
              </a:rPr>
              <a:t>the rows of the Pfaffian matrix (i.e., the constraints) serve as vector field generators</a:t>
            </a:r>
            <a:r>
              <a:rPr lang="en-US" sz="1800" dirty="0" smtClean="0">
                <a:solidFill>
                  <a:srgbClr val="000000"/>
                </a:solidFill>
              </a:rPr>
              <a:t>. With any shape trajectory, the resulting </a:t>
            </a:r>
            <a:r>
              <a:rPr lang="en-US" sz="1800" dirty="0" smtClean="0">
                <a:solidFill>
                  <a:srgbClr val="C00000"/>
                </a:solidFill>
              </a:rPr>
              <a:t>body velocity will be the dot product of the connection vector and the shape velocity</a:t>
            </a:r>
            <a:r>
              <a:rPr lang="en-US" sz="1800" dirty="0" smtClean="0">
                <a:solidFill>
                  <a:srgbClr val="000000"/>
                </a:solidFill>
              </a:rPr>
              <a:t>. Derived here are the Pfaffian constraints and connection vector fields for </a:t>
            </a:r>
            <a:r>
              <a:rPr lang="en-US" sz="1800" dirty="0"/>
              <a:t>a “</a:t>
            </a:r>
            <a:r>
              <a:rPr lang="en-US" sz="1800" dirty="0" smtClean="0"/>
              <a:t>differential-drive </a:t>
            </a:r>
            <a:r>
              <a:rPr lang="en-US" sz="1800" dirty="0"/>
              <a:t>car</a:t>
            </a:r>
            <a:r>
              <a:rPr lang="en-US" sz="1800" dirty="0" smtClean="0">
                <a:solidFill>
                  <a:srgbClr val="000000"/>
                </a:solidFill>
              </a:rPr>
              <a:t>”. 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64" y="2374468"/>
            <a:ext cx="1219200" cy="1281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36" y="4305776"/>
            <a:ext cx="2152061" cy="146032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38393" y="2362200"/>
            <a:ext cx="11704781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124200" y="2412537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These constraints are expressed in frames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120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r>
                  <a:rPr lang="mr-IN" sz="1200" dirty="0" smtClean="0"/>
                  <a:t>–</a:t>
                </a:r>
                <a:r>
                  <a:rPr lang="en-US" sz="1200" dirty="0" smtClean="0"/>
                  <a:t> need to express constraints in overall body frame,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sz="1200" dirty="0" smtClean="0"/>
                  <a:t>.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12537"/>
                <a:ext cx="4267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43" t="-2667" r="-85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291" y="2945278"/>
            <a:ext cx="3992610" cy="102701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048000" y="2514600"/>
            <a:ext cx="0" cy="3149815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398" y="3695594"/>
            <a:ext cx="2819403" cy="5965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6325" y="3709204"/>
            <a:ext cx="278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solidFill>
                  <a:srgbClr val="C00000"/>
                </a:solidFill>
              </a:rPr>
              <a:t>Nonholonomic constraints at wheels:</a:t>
            </a:r>
          </a:p>
          <a:p>
            <a:endParaRPr lang="en-US" sz="12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b="55216"/>
          <a:stretch/>
        </p:blipFill>
        <p:spPr>
          <a:xfrm>
            <a:off x="270472" y="4009507"/>
            <a:ext cx="1459595" cy="1749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7880" y="4163754"/>
            <a:ext cx="3929239" cy="1372169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7543800" y="2514600"/>
            <a:ext cx="0" cy="3149815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96199" y="2412537"/>
            <a:ext cx="4267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/>
              <a:t>The (three) resulting constraints expressed in overall body frame velocities are: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             </a:t>
            </a:r>
            <a:r>
              <a:rPr lang="en-US" sz="1200" u="sng" dirty="0" smtClean="0">
                <a:solidFill>
                  <a:srgbClr val="C00000"/>
                </a:solidFill>
              </a:rPr>
              <a:t>Left Wheel</a:t>
            </a:r>
            <a:r>
              <a:rPr lang="en-US" sz="1200" dirty="0" smtClean="0">
                <a:solidFill>
                  <a:srgbClr val="C00000"/>
                </a:solidFill>
              </a:rPr>
              <a:t>		</a:t>
            </a:r>
            <a:r>
              <a:rPr lang="en-US" sz="1200" u="sng" dirty="0" smtClean="0">
                <a:solidFill>
                  <a:srgbClr val="11B030"/>
                </a:solidFill>
              </a:rPr>
              <a:t>Right Wheel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/>
          <a:srcRect t="46793"/>
          <a:stretch/>
        </p:blipFill>
        <p:spPr>
          <a:xfrm>
            <a:off x="1425267" y="3976597"/>
            <a:ext cx="1459595" cy="20788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292" y="3118425"/>
            <a:ext cx="1596827" cy="4925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5033" y="3098093"/>
            <a:ext cx="1596827" cy="4925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3292" y="3703859"/>
            <a:ext cx="4013907" cy="66692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8201" y="4467799"/>
            <a:ext cx="3050953" cy="41988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834022" y="5045424"/>
            <a:ext cx="162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/>
              <a:t>The </a:t>
            </a:r>
            <a:r>
              <a:rPr lang="en-US" sz="1200" dirty="0" smtClean="0">
                <a:solidFill>
                  <a:srgbClr val="C00000"/>
                </a:solidFill>
              </a:rPr>
              <a:t>local connection </a:t>
            </a:r>
            <a:r>
              <a:rPr lang="en-US" sz="1200" dirty="0" smtClean="0"/>
              <a:t>A can be viewed as </a:t>
            </a:r>
            <a:r>
              <a:rPr lang="en-US" sz="1200" dirty="0" smtClean="0">
                <a:solidFill>
                  <a:srgbClr val="C00000"/>
                </a:solidFill>
              </a:rPr>
              <a:t>three row vectors</a:t>
            </a:r>
            <a:r>
              <a:rPr lang="en-US" sz="1200" dirty="0" smtClean="0"/>
              <a:t>.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01200" y="5031070"/>
            <a:ext cx="2221718" cy="6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981123"/>
            <a:ext cx="2720342" cy="27069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5" y="981123"/>
            <a:ext cx="2720342" cy="27069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63" y="981123"/>
            <a:ext cx="2720342" cy="270694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8184145" y="2681645"/>
            <a:ext cx="1259808" cy="9395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358866" y="2680938"/>
            <a:ext cx="1011170" cy="9395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8380" y="2680937"/>
            <a:ext cx="1104961" cy="9395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6250744" cy="633088"/>
          </a:xfrm>
        </p:spPr>
        <p:txBody>
          <a:bodyPr/>
          <a:lstStyle/>
          <a:p>
            <a:pPr algn="l"/>
            <a:r>
              <a:rPr lang="en-US" dirty="0" smtClean="0"/>
              <a:t>Connection Vector Fields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924800" y="990600"/>
            <a:ext cx="0" cy="266700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22" y="2807499"/>
            <a:ext cx="1037481" cy="6273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4021" y="2807499"/>
            <a:ext cx="1224639" cy="6218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3410" y="2807499"/>
            <a:ext cx="974749" cy="627314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4038600" y="990600"/>
            <a:ext cx="0" cy="266700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8618" y="3739055"/>
            <a:ext cx="11628582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001814" y="3733800"/>
                <a:ext cx="8106208" cy="204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rgbClr val="33932D"/>
                    </a:solidFill>
                  </a:rPr>
                  <a:t>Purely “rotational” </a:t>
                </a:r>
                <a:r>
                  <a:rPr lang="mr-IN" dirty="0" smtClean="0">
                    <a:solidFill>
                      <a:srgbClr val="33932D"/>
                    </a:solidFill>
                  </a:rPr>
                  <a:t>–</a:t>
                </a:r>
                <a:r>
                  <a:rPr lang="en-US" dirty="0" smtClean="0">
                    <a:solidFill>
                      <a:srgbClr val="33932D"/>
                    </a:solidFill>
                  </a:rPr>
                  <a:t> shape trajectory is ||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932D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33932D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  <m:t>𝜃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>
                    <a:solidFill>
                      <a:srgbClr val="33932D"/>
                    </a:solidFill>
                  </a:rPr>
                  <a:t> and ⊥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932D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33932D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33932D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33932D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33932D"/>
                    </a:solidFill>
                  </a:rPr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Only moving “forward” </a:t>
                </a:r>
                <a:r>
                  <a:rPr lang="mr-IN" dirty="0" smtClean="0">
                    <a:solidFill>
                      <a:srgbClr val="C00000"/>
                    </a:solidFill>
                  </a:rPr>
                  <a:t>–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shape </a:t>
                </a:r>
                <a:r>
                  <a:rPr lang="en-US" dirty="0">
                    <a:solidFill>
                      <a:srgbClr val="C00000"/>
                    </a:solidFill>
                  </a:rPr>
                  <a:t>trajectory is ||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⊥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 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rgbClr val="113BAF"/>
                    </a:solidFill>
                  </a:rPr>
                  <a:t>Rotation and translation </a:t>
                </a:r>
                <a:r>
                  <a:rPr lang="mr-IN" dirty="0" smtClean="0">
                    <a:solidFill>
                      <a:srgbClr val="113BAF"/>
                    </a:solidFill>
                  </a:rPr>
                  <a:t>–</a:t>
                </a:r>
                <a:r>
                  <a:rPr lang="en-US" dirty="0" smtClean="0">
                    <a:solidFill>
                      <a:srgbClr val="113BAF"/>
                    </a:solidFill>
                  </a:rPr>
                  <a:t>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13BA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13BAF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13BA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113BAF"/>
                    </a:solidFill>
                  </a:rPr>
                  <a:t> is constant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13BA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13BAF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13BA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113BAF"/>
                    </a:solidFill>
                  </a:rPr>
                  <a:t> changes. As neither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113BAF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113BA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>
                    <a:solidFill>
                      <a:srgbClr val="113BAF"/>
                    </a:solidFill>
                  </a:rPr>
                  <a:t> nor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113BAF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13BA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113BAF"/>
                                </a:solidFill>
                                <a:latin typeface="Cambria Math" charset="0"/>
                              </a:rPr>
                              <m:t>𝜃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>
                    <a:solidFill>
                      <a:srgbClr val="113BAF"/>
                    </a:solidFill>
                  </a:rPr>
                  <a:t> are ⊥ to the shape trajectory, there will be some resulting body velocity by the dot product of the shape velocity and connection vectors. This causes a rotation about the second wheel (but in each snapshot, there are “forward” and “rotational” velocity components at the body frame).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Note that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/>
                  <a:t>, the dot product of any shape trajectory velocity will result in zero “lateral” velocity.</a:t>
                </a:r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14" y="3733800"/>
                <a:ext cx="8106208" cy="2041585"/>
              </a:xfrm>
              <a:prstGeom prst="rect">
                <a:avLst/>
              </a:prstGeom>
              <a:blipFill rotWithShape="0">
                <a:blip r:embed="rId9"/>
                <a:stretch>
                  <a:fillRect l="-226" t="-7485" r="-602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618" y="3810000"/>
            <a:ext cx="3568699" cy="18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4324"/>
      </p:ext>
    </p:extLst>
  </p:cSld>
  <p:clrMapOvr>
    <a:masterClrMapping/>
  </p:clrMapOvr>
</p:sld>
</file>

<file path=ppt/theme/theme1.xml><?xml version="1.0" encoding="utf-8"?>
<a:theme xmlns:a="http://schemas.openxmlformats.org/drawingml/2006/main" name="USCViterbi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CViterbiTheme" id="{6D962A1E-3AD1-47BA-A10F-DF1655E09564}" vid="{FCDD27AF-90E3-44BE-91BD-7C5BD8B6DB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USCViterbiTheme</Template>
  <TotalTime>4286</TotalTime>
  <Words>1638</Words>
  <Application>Microsoft Macintosh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Latin Modern Roman 10</vt:lpstr>
      <vt:lpstr>Times New Roman</vt:lpstr>
      <vt:lpstr>Arial</vt:lpstr>
      <vt:lpstr>USCViterbiTheme</vt:lpstr>
      <vt:lpstr>BME 790 Spring 2017 Weekly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Daniel Hagen</cp:lastModifiedBy>
  <cp:revision>118</cp:revision>
  <cp:lastPrinted>2017-02-17T00:27:51Z</cp:lastPrinted>
  <dcterms:created xsi:type="dcterms:W3CDTF">2017-01-20T20:53:49Z</dcterms:created>
  <dcterms:modified xsi:type="dcterms:W3CDTF">2017-02-17T00:42:11Z</dcterms:modified>
</cp:coreProperties>
</file>