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8" r:id="rId3"/>
    <p:sldId id="268" r:id="rId4"/>
    <p:sldId id="269" r:id="rId5"/>
    <p:sldId id="270" r:id="rId6"/>
    <p:sldId id="267" r:id="rId7"/>
    <p:sldId id="266"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7A91A"/>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p:restoredTop sz="94641"/>
  </p:normalViewPr>
  <p:slideViewPr>
    <p:cSldViewPr snapToObjects="1">
      <p:cViewPr varScale="1">
        <p:scale>
          <a:sx n="126" d="100"/>
          <a:sy n="126" d="100"/>
        </p:scale>
        <p:origin x="232" y="10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625D4-FB5C-B040-BF47-5145EF22A59C}" type="datetimeFigureOut">
              <a:rPr lang="en-US" smtClean="0"/>
              <a:t>3/3/17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95DB0-93CE-EC47-B86B-CD8C417588DA}" type="slidenum">
              <a:rPr lang="en-US" smtClean="0"/>
              <a:t>‹#›</a:t>
            </a:fld>
            <a:endParaRPr lang="en-US"/>
          </a:p>
        </p:txBody>
      </p:sp>
    </p:spTree>
    <p:extLst>
      <p:ext uri="{BB962C8B-B14F-4D97-AF65-F5344CB8AC3E}">
        <p14:creationId xmlns:p14="http://schemas.microsoft.com/office/powerpoint/2010/main" val="121715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415611" y="992767"/>
            <a:ext cx="11360799" cy="2736799"/>
          </a:xfrm>
          <a:prstGeom prst="rect">
            <a:avLst/>
          </a:prstGeom>
          <a:noFill/>
          <a:ln>
            <a:noFill/>
          </a:ln>
        </p:spPr>
        <p:txBody>
          <a:bodyPr lIns="91425" tIns="91425" rIns="91425" bIns="91425" anchor="b" anchorCtr="0"/>
          <a:lstStyle>
            <a:lvl1pPr algn="ctr" rtl="0">
              <a:spcBef>
                <a:spcPts val="0"/>
              </a:spcBef>
              <a:buSzPct val="100000"/>
              <a:defRPr sz="6933"/>
            </a:lvl1pPr>
            <a:lvl2pPr algn="ctr" rtl="0">
              <a:spcBef>
                <a:spcPts val="0"/>
              </a:spcBef>
              <a:buSzPct val="100000"/>
              <a:defRPr sz="6933"/>
            </a:lvl2pPr>
            <a:lvl3pPr algn="ctr" rtl="0">
              <a:spcBef>
                <a:spcPts val="0"/>
              </a:spcBef>
              <a:buSzPct val="100000"/>
              <a:defRPr sz="6933"/>
            </a:lvl3pPr>
            <a:lvl4pPr algn="ctr" rtl="0">
              <a:spcBef>
                <a:spcPts val="0"/>
              </a:spcBef>
              <a:buSzPct val="100000"/>
              <a:defRPr sz="6933"/>
            </a:lvl4pPr>
            <a:lvl5pPr algn="ctr" rtl="0">
              <a:spcBef>
                <a:spcPts val="0"/>
              </a:spcBef>
              <a:buSzPct val="100000"/>
              <a:defRPr sz="6933"/>
            </a:lvl5pPr>
            <a:lvl6pPr algn="ctr" rtl="0">
              <a:spcBef>
                <a:spcPts val="0"/>
              </a:spcBef>
              <a:buSzPct val="100000"/>
              <a:defRPr sz="6933"/>
            </a:lvl6pPr>
            <a:lvl7pPr algn="ctr" rtl="0">
              <a:spcBef>
                <a:spcPts val="0"/>
              </a:spcBef>
              <a:buSzPct val="100000"/>
              <a:defRPr sz="6933"/>
            </a:lvl7pPr>
            <a:lvl8pPr algn="ctr" rtl="0">
              <a:spcBef>
                <a:spcPts val="0"/>
              </a:spcBef>
              <a:buSzPct val="100000"/>
              <a:defRPr sz="6933"/>
            </a:lvl8pPr>
            <a:lvl9pPr algn="ctr" rtl="0">
              <a:spcBef>
                <a:spcPts val="0"/>
              </a:spcBef>
              <a:buSzPct val="100000"/>
              <a:defRPr sz="6933"/>
            </a:lvl9pPr>
          </a:lstStyle>
          <a:p>
            <a:r>
              <a:rPr lang="en-US"/>
              <a:t>Click to edit Master title style</a:t>
            </a:r>
            <a:endParaRPr/>
          </a:p>
        </p:txBody>
      </p:sp>
      <p:sp>
        <p:nvSpPr>
          <p:cNvPr id="13" name="Shape 13"/>
          <p:cNvSpPr txBox="1">
            <a:spLocks noGrp="1"/>
          </p:cNvSpPr>
          <p:nvPr>
            <p:ph type="subTitle" idx="1"/>
          </p:nvPr>
        </p:nvSpPr>
        <p:spPr>
          <a:xfrm>
            <a:off x="415601" y="3778833"/>
            <a:ext cx="11360799" cy="10568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3733"/>
            </a:lvl1pPr>
            <a:lvl2pPr algn="ctr" rtl="0">
              <a:lnSpc>
                <a:spcPct val="100000"/>
              </a:lnSpc>
              <a:spcBef>
                <a:spcPts val="0"/>
              </a:spcBef>
              <a:spcAft>
                <a:spcPts val="0"/>
              </a:spcAft>
              <a:buSzPct val="100000"/>
              <a:buNone/>
              <a:defRPr sz="3733"/>
            </a:lvl2pPr>
            <a:lvl3pPr algn="ctr" rtl="0">
              <a:lnSpc>
                <a:spcPct val="100000"/>
              </a:lnSpc>
              <a:spcBef>
                <a:spcPts val="0"/>
              </a:spcBef>
              <a:spcAft>
                <a:spcPts val="0"/>
              </a:spcAft>
              <a:buSzPct val="100000"/>
              <a:buNone/>
              <a:defRPr sz="3733"/>
            </a:lvl3pPr>
            <a:lvl4pPr algn="ctr" rtl="0">
              <a:lnSpc>
                <a:spcPct val="100000"/>
              </a:lnSpc>
              <a:spcBef>
                <a:spcPts val="0"/>
              </a:spcBef>
              <a:spcAft>
                <a:spcPts val="0"/>
              </a:spcAft>
              <a:buSzPct val="100000"/>
              <a:buNone/>
              <a:defRPr sz="3733"/>
            </a:lvl4pPr>
            <a:lvl5pPr algn="ctr" rtl="0">
              <a:lnSpc>
                <a:spcPct val="100000"/>
              </a:lnSpc>
              <a:spcBef>
                <a:spcPts val="0"/>
              </a:spcBef>
              <a:spcAft>
                <a:spcPts val="0"/>
              </a:spcAft>
              <a:buSzPct val="100000"/>
              <a:buNone/>
              <a:defRPr sz="3733"/>
            </a:lvl5pPr>
            <a:lvl6pPr algn="ctr" rtl="0">
              <a:lnSpc>
                <a:spcPct val="100000"/>
              </a:lnSpc>
              <a:spcBef>
                <a:spcPts val="0"/>
              </a:spcBef>
              <a:spcAft>
                <a:spcPts val="0"/>
              </a:spcAft>
              <a:buSzPct val="100000"/>
              <a:buNone/>
              <a:defRPr sz="3733"/>
            </a:lvl6pPr>
            <a:lvl7pPr algn="ctr" rtl="0">
              <a:lnSpc>
                <a:spcPct val="100000"/>
              </a:lnSpc>
              <a:spcBef>
                <a:spcPts val="0"/>
              </a:spcBef>
              <a:spcAft>
                <a:spcPts val="0"/>
              </a:spcAft>
              <a:buSzPct val="100000"/>
              <a:buNone/>
              <a:defRPr sz="3733"/>
            </a:lvl7pPr>
            <a:lvl8pPr algn="ctr" rtl="0">
              <a:lnSpc>
                <a:spcPct val="100000"/>
              </a:lnSpc>
              <a:spcBef>
                <a:spcPts val="0"/>
              </a:spcBef>
              <a:spcAft>
                <a:spcPts val="0"/>
              </a:spcAft>
              <a:buSzPct val="100000"/>
              <a:buNone/>
              <a:defRPr sz="3733"/>
            </a:lvl8pPr>
            <a:lvl9pPr algn="ctr" rtl="0">
              <a:lnSpc>
                <a:spcPct val="100000"/>
              </a:lnSpc>
              <a:spcBef>
                <a:spcPts val="0"/>
              </a:spcBef>
              <a:spcAft>
                <a:spcPts val="0"/>
              </a:spcAft>
              <a:buSzPct val="100000"/>
              <a:buNone/>
              <a:defRPr sz="3733"/>
            </a:lvl9pPr>
          </a:lstStyle>
          <a:p>
            <a:r>
              <a:rPr lang="en-US"/>
              <a:t>Click to edit Master subtitle style</a:t>
            </a:r>
            <a:endParaRPr/>
          </a:p>
        </p:txBody>
      </p:sp>
      <p:sp>
        <p:nvSpPr>
          <p:cNvPr id="14" name="Shape 14"/>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1" y="593367"/>
            <a:ext cx="11360799" cy="763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a:t>Click to edit Master title style</a:t>
            </a:r>
            <a:endParaRPr/>
          </a:p>
        </p:txBody>
      </p:sp>
      <p:sp>
        <p:nvSpPr>
          <p:cNvPr id="17" name="Shape 17"/>
          <p:cNvSpPr txBox="1">
            <a:spLocks noGrp="1"/>
          </p:cNvSpPr>
          <p:nvPr>
            <p:ph type="body" idx="1"/>
          </p:nvPr>
        </p:nvSpPr>
        <p:spPr>
          <a:xfrm>
            <a:off x="415601" y="1536633"/>
            <a:ext cx="11360799" cy="45552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a:t>Click to edit Master text styles</a:t>
            </a:r>
          </a:p>
        </p:txBody>
      </p:sp>
      <p:sp>
        <p:nvSpPr>
          <p:cNvPr id="18" name="Shape 18"/>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5803900"/>
            <a:ext cx="12192000" cy="1052800"/>
          </a:xfrm>
          <a:prstGeom prst="rect">
            <a:avLst/>
          </a:prstGeom>
          <a:solidFill>
            <a:schemeClr val="dk1"/>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p:txBody>
      </p:sp>
      <p:sp>
        <p:nvSpPr>
          <p:cNvPr id="6" name="Shape 6"/>
          <p:cNvSpPr/>
          <p:nvPr/>
        </p:nvSpPr>
        <p:spPr>
          <a:xfrm rot="10800000" flipH="1">
            <a:off x="0" y="5778501"/>
            <a:ext cx="12192000" cy="50799"/>
          </a:xfrm>
          <a:prstGeom prst="rect">
            <a:avLst/>
          </a:prstGeom>
          <a:solidFill>
            <a:srgbClr val="FFCC00"/>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p:txBody>
      </p:sp>
      <p:pic>
        <p:nvPicPr>
          <p:cNvPr id="7" name="Shape 7"/>
          <p:cNvPicPr preferRelativeResize="0"/>
          <p:nvPr/>
        </p:nvPicPr>
        <p:blipFill rotWithShape="1">
          <a:blip r:embed="rId5">
            <a:alphaModFix/>
          </a:blip>
          <a:srcRect/>
          <a:stretch/>
        </p:blipFill>
        <p:spPr>
          <a:xfrm>
            <a:off x="10934703" y="238127"/>
            <a:ext cx="748399" cy="748399"/>
          </a:xfrm>
          <a:prstGeom prst="rect">
            <a:avLst/>
          </a:prstGeom>
          <a:noFill/>
          <a:ln>
            <a:noFill/>
          </a:ln>
        </p:spPr>
      </p:pic>
      <p:pic>
        <p:nvPicPr>
          <p:cNvPr id="8" name="Shape 8"/>
          <p:cNvPicPr preferRelativeResize="0"/>
          <p:nvPr/>
        </p:nvPicPr>
        <p:blipFill rotWithShape="1">
          <a:blip r:embed="rId6">
            <a:alphaModFix/>
          </a:blip>
          <a:srcRect/>
          <a:stretch/>
        </p:blipFill>
        <p:spPr>
          <a:xfrm>
            <a:off x="9330267" y="6462029"/>
            <a:ext cx="2429600" cy="154799"/>
          </a:xfrm>
          <a:prstGeom prst="rect">
            <a:avLst/>
          </a:prstGeom>
          <a:noFill/>
          <a:ln>
            <a:noFill/>
          </a:ln>
        </p:spPr>
      </p:pic>
      <p:pic>
        <p:nvPicPr>
          <p:cNvPr id="9" name="Shape 9"/>
          <p:cNvPicPr preferRelativeResize="0"/>
          <p:nvPr/>
        </p:nvPicPr>
        <p:blipFill rotWithShape="1">
          <a:blip r:embed="rId7">
            <a:alphaModFix/>
          </a:blip>
          <a:srcRect/>
          <a:stretch/>
        </p:blipFill>
        <p:spPr>
          <a:xfrm>
            <a:off x="389469" y="6138309"/>
            <a:ext cx="2322400" cy="469999"/>
          </a:xfrm>
          <a:prstGeom prst="rect">
            <a:avLst/>
          </a:prstGeom>
          <a:noFill/>
          <a:ln>
            <a:noFill/>
          </a:ln>
        </p:spPr>
      </p:pic>
    </p:spTree>
    <p:extLst>
      <p:ext uri="{BB962C8B-B14F-4D97-AF65-F5344CB8AC3E}">
        <p14:creationId xmlns:p14="http://schemas.microsoft.com/office/powerpoint/2010/main" val="125417999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9.png"/><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13.emf"/><Relationship Id="rId8"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8" Type="http://schemas.openxmlformats.org/officeDocument/2006/relationships/image" Target="../media/image20.emf"/><Relationship Id="rId9"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jpeg"/><Relationship Id="rId5" Type="http://schemas.openxmlformats.org/officeDocument/2006/relationships/image" Target="../media/image25.emf"/><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048" y="1341901"/>
            <a:ext cx="11360799" cy="2736799"/>
          </a:xfrm>
        </p:spPr>
        <p:txBody>
          <a:bodyPr anchor="ctr"/>
          <a:lstStyle/>
          <a:p>
            <a:pPr>
              <a:spcBef>
                <a:spcPts val="1800"/>
              </a:spcBef>
            </a:pPr>
            <a:r>
              <a:rPr lang="en-US" sz="5400" dirty="0">
                <a:solidFill>
                  <a:srgbClr val="C00000"/>
                </a:solidFill>
              </a:rPr>
              <a:t>BME 790</a:t>
            </a:r>
            <a:r>
              <a:rPr lang="en-US" sz="4000" dirty="0"/>
              <a:t/>
            </a:r>
            <a:br>
              <a:rPr lang="en-US" sz="4000" dirty="0"/>
            </a:br>
            <a:r>
              <a:rPr lang="en-US" sz="3200" dirty="0">
                <a:solidFill>
                  <a:schemeClr val="bg1">
                    <a:lumMod val="65000"/>
                  </a:schemeClr>
                </a:solidFill>
              </a:rPr>
              <a:t>Spring 2017</a:t>
            </a:r>
            <a:br>
              <a:rPr lang="en-US" sz="3200" dirty="0">
                <a:solidFill>
                  <a:schemeClr val="bg1">
                    <a:lumMod val="65000"/>
                  </a:schemeClr>
                </a:solidFill>
              </a:rPr>
            </a:br>
            <a:r>
              <a:rPr lang="en-US" sz="3200" dirty="0">
                <a:solidFill>
                  <a:schemeClr val="bg1">
                    <a:lumMod val="65000"/>
                  </a:schemeClr>
                </a:solidFill>
              </a:rPr>
              <a:t>Weekly Summary</a:t>
            </a:r>
          </a:p>
        </p:txBody>
      </p:sp>
      <p:sp>
        <p:nvSpPr>
          <p:cNvPr id="3" name="Subtitle 2"/>
          <p:cNvSpPr>
            <a:spLocks noGrp="1"/>
          </p:cNvSpPr>
          <p:nvPr>
            <p:ph type="subTitle" idx="1"/>
          </p:nvPr>
        </p:nvSpPr>
        <p:spPr>
          <a:xfrm>
            <a:off x="199469" y="4427225"/>
            <a:ext cx="11360799" cy="1399996"/>
          </a:xfrm>
        </p:spPr>
        <p:txBody>
          <a:bodyPr/>
          <a:lstStyle/>
          <a:p>
            <a:pPr algn="l"/>
            <a:r>
              <a:rPr lang="en-US" sz="2000" dirty="0">
                <a:latin typeface="+mn-lt"/>
              </a:rPr>
              <a:t>Author: Daniel A Hagen</a:t>
            </a:r>
          </a:p>
          <a:p>
            <a:pPr algn="l"/>
            <a:r>
              <a:rPr lang="en-US" sz="2000" dirty="0">
                <a:latin typeface="+mn-lt"/>
              </a:rPr>
              <a:t>Week: </a:t>
            </a:r>
            <a:r>
              <a:rPr lang="en-US" sz="2000" dirty="0" smtClean="0">
                <a:latin typeface="+mn-lt"/>
              </a:rPr>
              <a:t>02/27/17-03/05/17</a:t>
            </a:r>
            <a:r>
              <a:rPr lang="en-US" sz="2000" dirty="0">
                <a:latin typeface="+mn-lt"/>
              </a:rPr>
              <a:t/>
            </a:r>
            <a:br>
              <a:rPr lang="en-US" sz="2000" dirty="0">
                <a:latin typeface="+mn-lt"/>
              </a:rPr>
            </a:br>
            <a:r>
              <a:rPr lang="en-US" sz="2000" dirty="0">
                <a:latin typeface="+mn-lt"/>
              </a:rPr>
              <a:t>Relevant Topics: Gaits, </a:t>
            </a:r>
            <a:r>
              <a:rPr lang="en-US" sz="2000" dirty="0" smtClean="0">
                <a:latin typeface="+mn-lt"/>
              </a:rPr>
              <a:t>non-communitive </a:t>
            </a:r>
            <a:r>
              <a:rPr lang="en-US" sz="2000" dirty="0">
                <a:latin typeface="+mn-lt"/>
              </a:rPr>
              <a:t>and </a:t>
            </a:r>
            <a:r>
              <a:rPr lang="en-US" sz="2000" dirty="0" smtClean="0">
                <a:latin typeface="+mn-lt"/>
              </a:rPr>
              <a:t>non-conservative </a:t>
            </a:r>
            <a:r>
              <a:rPr lang="en-US" sz="2000" dirty="0">
                <a:latin typeface="+mn-lt"/>
              </a:rPr>
              <a:t>effects, Lie bracket, curl and Stokes </a:t>
            </a:r>
            <a:r>
              <a:rPr lang="en-US" sz="2000" dirty="0" smtClean="0">
                <a:latin typeface="+mn-lt"/>
              </a:rPr>
              <a:t>Theorem</a:t>
            </a:r>
            <a:endParaRPr lang="en-US" sz="2000" dirty="0">
              <a:latin typeface="+mn-lt"/>
            </a:endParaRPr>
          </a:p>
        </p:txBody>
      </p:sp>
      <p:cxnSp>
        <p:nvCxnSpPr>
          <p:cNvPr id="5" name="Straight Connector 4"/>
          <p:cNvCxnSpPr/>
          <p:nvPr/>
        </p:nvCxnSpPr>
        <p:spPr>
          <a:xfrm>
            <a:off x="3149600" y="2609273"/>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9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29400" y="5562854"/>
            <a:ext cx="5549917" cy="230832"/>
          </a:xfrm>
          <a:prstGeom prst="rect">
            <a:avLst/>
          </a:prstGeom>
          <a:noFill/>
        </p:spPr>
        <p:txBody>
          <a:bodyPr wrap="none" rtlCol="0">
            <a:spAutoFit/>
          </a:bodyPr>
          <a:lstStyle/>
          <a:p>
            <a:r>
              <a:rPr lang="en-US" sz="900" baseline="30000" dirty="0" smtClean="0"/>
              <a:t>1</a:t>
            </a:r>
            <a:r>
              <a:rPr lang="en-US" sz="900" dirty="0" smtClean="0"/>
              <a:t> </a:t>
            </a:r>
            <a:r>
              <a:rPr lang="en-US" sz="900" i="1" dirty="0" smtClean="0"/>
              <a:t>An Introduction to Geometric Mechanics and Differential Geometry</a:t>
            </a:r>
            <a:r>
              <a:rPr lang="en-US" sz="900" dirty="0" smtClean="0"/>
              <a:t> by Ross L Hatton and Howie </a:t>
            </a:r>
            <a:r>
              <a:rPr lang="en-US" sz="900" dirty="0" err="1" smtClean="0"/>
              <a:t>Choset</a:t>
            </a:r>
            <a:endParaRPr lang="en-US" sz="900" dirty="0"/>
          </a:p>
        </p:txBody>
      </p:sp>
      <mc:AlternateContent xmlns:mc="http://schemas.openxmlformats.org/markup-compatibility/2006" xmlns:a14="http://schemas.microsoft.com/office/drawing/2010/main">
        <mc:Choice Requires="a14">
          <p:sp>
            <p:nvSpPr>
              <p:cNvPr id="32" name="TextBox 31"/>
              <p:cNvSpPr txBox="1"/>
              <p:nvPr/>
            </p:nvSpPr>
            <p:spPr>
              <a:xfrm>
                <a:off x="272829" y="1704781"/>
                <a:ext cx="11614371" cy="3973489"/>
              </a:xfrm>
              <a:prstGeom prst="rect">
                <a:avLst/>
              </a:prstGeom>
              <a:noFill/>
            </p:spPr>
            <p:txBody>
              <a:bodyPr wrap="square" lIns="0" rIns="0" numCol="2" spcCol="365760" rtlCol="0">
                <a:noAutofit/>
              </a:bodyPr>
              <a:lstStyle/>
              <a:p>
                <a:pPr algn="just">
                  <a:spcAft>
                    <a:spcPts val="600"/>
                  </a:spcAft>
                </a:pPr>
                <a:r>
                  <a:rPr lang="en-US" dirty="0" smtClean="0">
                    <a:solidFill>
                      <a:srgbClr val="000000"/>
                    </a:solidFill>
                    <a:cs typeface="Times New Roman" panose="02020603050405020304" pitchFamily="18" charset="0"/>
                  </a:rPr>
                  <a:t>A </a:t>
                </a:r>
                <a:r>
                  <a:rPr lang="en-US" dirty="0" smtClean="0">
                    <a:solidFill>
                      <a:srgbClr val="C00000"/>
                    </a:solidFill>
                    <a:cs typeface="Times New Roman" panose="02020603050405020304" pitchFamily="18" charset="0"/>
                  </a:rPr>
                  <a:t>finite ratio </a:t>
                </a:r>
                <a:r>
                  <a:rPr lang="en-US" dirty="0" smtClean="0">
                    <a:solidFill>
                      <a:srgbClr val="000000"/>
                    </a:solidFill>
                    <a:cs typeface="Times New Roman" panose="02020603050405020304" pitchFamily="18" charset="0"/>
                  </a:rPr>
                  <a:t>generally exists between the </a:t>
                </a:r>
                <a:r>
                  <a:rPr lang="en-US" dirty="0" smtClean="0">
                    <a:solidFill>
                      <a:srgbClr val="C00000"/>
                    </a:solidFill>
                    <a:cs typeface="Times New Roman" panose="02020603050405020304" pitchFamily="18" charset="0"/>
                  </a:rPr>
                  <a:t>amount the system’s shape can change</a:t>
                </a:r>
                <a:r>
                  <a:rPr lang="en-US" dirty="0" smtClean="0">
                    <a:solidFill>
                      <a:srgbClr val="000000"/>
                    </a:solidFill>
                    <a:cs typeface="Times New Roman" panose="02020603050405020304" pitchFamily="18" charset="0"/>
                  </a:rPr>
                  <a:t> and the </a:t>
                </a:r>
                <a:r>
                  <a:rPr lang="en-US" dirty="0" smtClean="0">
                    <a:solidFill>
                      <a:srgbClr val="C00000"/>
                    </a:solidFill>
                    <a:cs typeface="Times New Roman" panose="02020603050405020304" pitchFamily="18" charset="0"/>
                  </a:rPr>
                  <a:t>distance the system’s position will traverse</a:t>
                </a:r>
                <a:r>
                  <a:rPr lang="en-US" dirty="0">
                    <a:solidFill>
                      <a:srgbClr val="000000"/>
                    </a:solidFill>
                    <a:cs typeface="Times New Roman" panose="02020603050405020304" pitchFamily="18" charset="0"/>
                  </a:rPr>
                  <a:t> </a:t>
                </a:r>
                <a:r>
                  <a:rPr lang="mr-IN" dirty="0" smtClean="0">
                    <a:solidFill>
                      <a:srgbClr val="000000"/>
                    </a:solidFill>
                    <a:cs typeface="Times New Roman" panose="02020603050405020304" pitchFamily="18" charset="0"/>
                  </a:rPr>
                  <a:t>–</a:t>
                </a:r>
                <a:r>
                  <a:rPr lang="en-US" dirty="0" smtClean="0">
                    <a:solidFill>
                      <a:srgbClr val="000000"/>
                    </a:solidFill>
                    <a:cs typeface="Times New Roman" panose="02020603050405020304" pitchFamily="18" charset="0"/>
                  </a:rPr>
                  <a:t> which is explicitly </a:t>
                </a:r>
                <a:r>
                  <a:rPr lang="en-US" dirty="0" smtClean="0">
                    <a:solidFill>
                      <a:srgbClr val="C00000"/>
                    </a:solidFill>
                    <a:cs typeface="Times New Roman" panose="02020603050405020304" pitchFamily="18" charset="0"/>
                  </a:rPr>
                  <a:t>encoded in the local connection</a:t>
                </a:r>
                <a:r>
                  <a:rPr lang="en-US" dirty="0" smtClean="0">
                    <a:solidFill>
                      <a:srgbClr val="000000"/>
                    </a:solidFill>
                    <a:cs typeface="Times New Roman" panose="02020603050405020304" pitchFamily="18" charset="0"/>
                  </a:rPr>
                  <a:t>.</a:t>
                </a:r>
              </a:p>
              <a:p>
                <a:pPr algn="just">
                  <a:spcAft>
                    <a:spcPts val="600"/>
                  </a:spcAft>
                </a:pPr>
                <a:r>
                  <a:rPr lang="en-US" dirty="0">
                    <a:solidFill>
                      <a:srgbClr val="000000"/>
                    </a:solidFill>
                    <a:cs typeface="Times New Roman" panose="02020603050405020304" pitchFamily="18" charset="0"/>
                  </a:rPr>
                  <a:t>Recall that </a:t>
                </a:r>
                <a:r>
                  <a:rPr lang="en-US" dirty="0">
                    <a:solidFill>
                      <a:srgbClr val="C00000"/>
                    </a:solidFill>
                    <a:cs typeface="Times New Roman" panose="02020603050405020304" pitchFamily="18" charset="0"/>
                  </a:rPr>
                  <a:t>connection vector fields </a:t>
                </a:r>
                <a:r>
                  <a:rPr lang="en-US" dirty="0">
                    <a:solidFill>
                      <a:srgbClr val="000000"/>
                    </a:solidFill>
                    <a:cs typeface="Times New Roman" panose="02020603050405020304" pitchFamily="18" charset="0"/>
                  </a:rPr>
                  <a:t>illustrate the structure of the local connection over the shape space. This is </a:t>
                </a:r>
                <a:r>
                  <a:rPr lang="en-US" dirty="0">
                    <a:solidFill>
                      <a:srgbClr val="C00000"/>
                    </a:solidFill>
                    <a:cs typeface="Times New Roman" panose="02020603050405020304" pitchFamily="18" charset="0"/>
                  </a:rPr>
                  <a:t>useful for gaining insight</a:t>
                </a:r>
                <a:r>
                  <a:rPr lang="en-US" dirty="0">
                    <a:solidFill>
                      <a:srgbClr val="000000"/>
                    </a:solidFill>
                    <a:cs typeface="Times New Roman" panose="02020603050405020304" pitchFamily="18" charset="0"/>
                  </a:rPr>
                  <a:t> into how </a:t>
                </a:r>
                <a:r>
                  <a:rPr lang="en-US" dirty="0">
                    <a:solidFill>
                      <a:srgbClr val="C00000"/>
                    </a:solidFill>
                    <a:cs typeface="Times New Roman" panose="02020603050405020304" pitchFamily="18" charset="0"/>
                  </a:rPr>
                  <a:t>shape changes move a system differentially</a:t>
                </a:r>
                <a:r>
                  <a:rPr lang="en-US" dirty="0">
                    <a:solidFill>
                      <a:srgbClr val="000000"/>
                    </a:solidFill>
                    <a:cs typeface="Times New Roman" panose="02020603050405020304" pitchFamily="18" charset="0"/>
                  </a:rPr>
                  <a:t> by some amount, but </a:t>
                </a:r>
                <a:r>
                  <a:rPr lang="en-US" dirty="0">
                    <a:solidFill>
                      <a:srgbClr val="C00000"/>
                    </a:solidFill>
                    <a:cs typeface="Times New Roman" panose="02020603050405020304" pitchFamily="18" charset="0"/>
                  </a:rPr>
                  <a:t>does not address the net displacement</a:t>
                </a:r>
                <a:r>
                  <a:rPr lang="en-US" dirty="0">
                    <a:solidFill>
                      <a:srgbClr val="000000"/>
                    </a:solidFill>
                    <a:cs typeface="Times New Roman" panose="02020603050405020304" pitchFamily="18" charset="0"/>
                  </a:rPr>
                  <a:t> of the system (over a period T</a:t>
                </a:r>
                <a:r>
                  <a:rPr lang="en-US" dirty="0" smtClean="0">
                    <a:solidFill>
                      <a:srgbClr val="000000"/>
                    </a:solidFill>
                    <a:cs typeface="Times New Roman" panose="02020603050405020304" pitchFamily="18" charset="0"/>
                  </a:rPr>
                  <a:t>).</a:t>
                </a: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r>
                  <a:rPr lang="en-US" dirty="0">
                    <a:solidFill>
                      <a:srgbClr val="000000"/>
                    </a:solidFill>
                    <a:cs typeface="Times New Roman" panose="02020603050405020304" pitchFamily="18" charset="0"/>
                  </a:rPr>
                  <a:t>Recall that the body frame can be chosen to be any frame (attached or otherwise). </a:t>
                </a:r>
                <a:r>
                  <a:rPr lang="en-US" dirty="0">
                    <a:solidFill>
                      <a:srgbClr val="C00000"/>
                    </a:solidFill>
                    <a:cs typeface="Times New Roman" panose="02020603050405020304" pitchFamily="18" charset="0"/>
                  </a:rPr>
                  <a:t>This equation</a:t>
                </a:r>
                <a:r>
                  <a:rPr lang="en-US" dirty="0">
                    <a:solidFill>
                      <a:srgbClr val="000000"/>
                    </a:solidFill>
                    <a:cs typeface="Times New Roman" panose="02020603050405020304" pitchFamily="18" charset="0"/>
                  </a:rPr>
                  <a:t>, therefore, </a:t>
                </a:r>
                <a:r>
                  <a:rPr lang="en-US" dirty="0">
                    <a:solidFill>
                      <a:srgbClr val="C00000"/>
                    </a:solidFill>
                    <a:cs typeface="Times New Roman" panose="02020603050405020304" pitchFamily="18" charset="0"/>
                  </a:rPr>
                  <a:t>“rotates” the </a:t>
                </a:r>
                <a:r>
                  <a:rPr lang="en-US" i="1" dirty="0">
                    <a:solidFill>
                      <a:srgbClr val="C00000"/>
                    </a:solidFill>
                    <a:cs typeface="Times New Roman" panose="02020603050405020304" pitchFamily="18" charset="0"/>
                  </a:rPr>
                  <a:t>body</a:t>
                </a:r>
                <a:r>
                  <a:rPr lang="en-US" dirty="0">
                    <a:solidFill>
                      <a:srgbClr val="C00000"/>
                    </a:solidFill>
                    <a:cs typeface="Times New Roman" panose="02020603050405020304" pitchFamily="18" charset="0"/>
                  </a:rPr>
                  <a:t> velocity back into the </a:t>
                </a:r>
                <a:r>
                  <a:rPr lang="en-US" i="1" dirty="0">
                    <a:solidFill>
                      <a:srgbClr val="C00000"/>
                    </a:solidFill>
                    <a:cs typeface="Times New Roman" panose="02020603050405020304" pitchFamily="18" charset="0"/>
                  </a:rPr>
                  <a:t>global</a:t>
                </a:r>
                <a:r>
                  <a:rPr lang="en-US" dirty="0">
                    <a:solidFill>
                      <a:srgbClr val="C00000"/>
                    </a:solidFill>
                    <a:cs typeface="Times New Roman" panose="02020603050405020304" pitchFamily="18" charset="0"/>
                  </a:rPr>
                  <a:t> frame </a:t>
                </a:r>
                <a:r>
                  <a:rPr lang="en-US" dirty="0">
                    <a:solidFill>
                      <a:srgbClr val="000000"/>
                    </a:solidFill>
                    <a:cs typeface="Times New Roman" panose="02020603050405020304" pitchFamily="18" charset="0"/>
                  </a:rPr>
                  <a:t>for integration </a:t>
                </a:r>
                <a:r>
                  <a:rPr lang="en-US" i="1" dirty="0">
                    <a:solidFill>
                      <a:srgbClr val="000000"/>
                    </a:solidFill>
                    <a:cs typeface="Times New Roman" panose="02020603050405020304" pitchFamily="18" charset="0"/>
                  </a:rPr>
                  <a:t>and </a:t>
                </a:r>
                <a:r>
                  <a:rPr lang="en-US" dirty="0">
                    <a:solidFill>
                      <a:srgbClr val="000000"/>
                    </a:solidFill>
                    <a:cs typeface="Times New Roman" panose="02020603050405020304" pitchFamily="18" charset="0"/>
                  </a:rPr>
                  <a:t>is </a:t>
                </a:r>
                <a:r>
                  <a:rPr lang="en-US" dirty="0">
                    <a:solidFill>
                      <a:srgbClr val="C00000"/>
                    </a:solidFill>
                    <a:cs typeface="Times New Roman" panose="02020603050405020304" pitchFamily="18" charset="0"/>
                  </a:rPr>
                  <a:t>specific to the chosen body frame</a:t>
                </a:r>
                <a:r>
                  <a:rPr lang="en-US" dirty="0">
                    <a:solidFill>
                      <a:srgbClr val="000000"/>
                    </a:solidFill>
                    <a:cs typeface="Times New Roman" panose="02020603050405020304" pitchFamily="18" charset="0"/>
                  </a:rPr>
                  <a:t>. </a:t>
                </a:r>
                <a:endParaRPr lang="en-US" dirty="0" smtClean="0">
                  <a:solidFill>
                    <a:srgbClr val="000000"/>
                  </a:solidFill>
                  <a:ea typeface="Times New Roman" charset="0"/>
                  <a:cs typeface="Times New Roman" charset="0"/>
                </a:endParaRPr>
              </a:p>
              <a:p>
                <a:pPr algn="just">
                  <a:spcAft>
                    <a:spcPts val="600"/>
                  </a:spcAft>
                </a:pPr>
                <a:r>
                  <a:rPr lang="en-US" sz="1200" dirty="0" smtClean="0">
                    <a:solidFill>
                      <a:srgbClr val="000000"/>
                    </a:solidFill>
                    <a:ea typeface="Times New Roman" charset="0"/>
                    <a:cs typeface="Times New Roman" charset="0"/>
                  </a:rPr>
                  <a:t> </a:t>
                </a:r>
              </a:p>
              <a:p>
                <a:pPr algn="just">
                  <a:spcAft>
                    <a:spcPts val="600"/>
                  </a:spcAft>
                </a:pPr>
                <a:endParaRPr lang="en-US" dirty="0" smtClean="0">
                  <a:solidFill>
                    <a:srgbClr val="000000"/>
                  </a:solidFill>
                  <a:ea typeface="Times New Roman" charset="0"/>
                  <a:cs typeface="Times New Roman" charset="0"/>
                </a:endParaRPr>
              </a:p>
              <a:p>
                <a:pPr algn="just">
                  <a:spcAft>
                    <a:spcPts val="600"/>
                  </a:spcAft>
                </a:pPr>
                <a:endParaRPr lang="en-US" dirty="0">
                  <a:solidFill>
                    <a:srgbClr val="000000"/>
                  </a:solidFill>
                  <a:ea typeface="Times New Roman" charset="0"/>
                  <a:cs typeface="Times New Roman" charset="0"/>
                </a:endParaRPr>
              </a:p>
              <a:p>
                <a:pPr algn="just">
                  <a:spcAft>
                    <a:spcPts val="600"/>
                  </a:spcAft>
                </a:pPr>
                <a:r>
                  <a:rPr lang="en-US" dirty="0" smtClean="0">
                    <a:solidFill>
                      <a:srgbClr val="000000"/>
                    </a:solidFill>
                    <a:ea typeface="Times New Roman" charset="0"/>
                    <a:cs typeface="Times New Roman" charset="0"/>
                  </a:rPr>
                  <a:t>Incorporating the </a:t>
                </a:r>
                <a:r>
                  <a:rPr lang="en-US" i="1" dirty="0" smtClean="0">
                    <a:solidFill>
                      <a:srgbClr val="C00000"/>
                    </a:solidFill>
                    <a:ea typeface="Times New Roman" charset="0"/>
                    <a:cs typeface="Times New Roman" charset="0"/>
                  </a:rPr>
                  <a:t>constraint </a:t>
                </a:r>
                <a:r>
                  <a:rPr lang="en-US" dirty="0" smtClean="0">
                    <a:solidFill>
                      <a:srgbClr val="C00000"/>
                    </a:solidFill>
                    <a:ea typeface="Times New Roman" charset="0"/>
                    <a:cs typeface="Times New Roman" charset="0"/>
                  </a:rPr>
                  <a:t>relationships, </a:t>
                </a:r>
                <a14:m>
                  <m:oMath xmlns:m="http://schemas.openxmlformats.org/officeDocument/2006/math">
                    <m:r>
                      <a:rPr lang="en-US" i="1" dirty="0" smtClean="0">
                        <a:solidFill>
                          <a:srgbClr val="000000"/>
                        </a:solidFill>
                        <a:latin typeface="Cambria Math" charset="0"/>
                        <a:ea typeface="Times New Roman" charset="0"/>
                        <a:cs typeface="Times New Roman" charset="0"/>
                      </a:rPr>
                      <m:t>−</m:t>
                    </m:r>
                    <m:r>
                      <a:rPr lang="en-US" i="1" dirty="0" smtClean="0">
                        <a:solidFill>
                          <a:srgbClr val="000000"/>
                        </a:solidFill>
                        <a:latin typeface="Cambria Math" charset="0"/>
                        <a:ea typeface="Times New Roman" charset="0"/>
                        <a:cs typeface="Times New Roman" charset="0"/>
                      </a:rPr>
                      <m:t>𝐴</m:t>
                    </m:r>
                    <m:d>
                      <m:dPr>
                        <m:ctrlPr>
                          <a:rPr lang="mr-IN" i="1" dirty="0" smtClean="0">
                            <a:solidFill>
                              <a:srgbClr val="000000"/>
                            </a:solidFill>
                            <a:latin typeface="Cambria Math" charset="0"/>
                            <a:ea typeface="Times New Roman" charset="0"/>
                            <a:cs typeface="Times New Roman" charset="0"/>
                          </a:rPr>
                        </m:ctrlPr>
                      </m:dPr>
                      <m:e>
                        <m:r>
                          <a:rPr lang="mr-IN" i="1" dirty="0" err="1" smtClean="0">
                            <a:solidFill>
                              <a:srgbClr val="000000"/>
                            </a:solidFill>
                            <a:latin typeface="Cambria Math" charset="0"/>
                            <a:ea typeface="Times New Roman" charset="0"/>
                            <a:cs typeface="Times New Roman" charset="0"/>
                          </a:rPr>
                          <m:t>𝑟</m:t>
                        </m:r>
                      </m:e>
                    </m:d>
                    <m:r>
                      <a:rPr lang="en-US" b="0" i="0" dirty="0" smtClean="0">
                        <a:solidFill>
                          <a:srgbClr val="000000"/>
                        </a:solidFill>
                        <a:latin typeface="Cambria Math" charset="0"/>
                        <a:ea typeface="Times New Roman" charset="0"/>
                        <a:cs typeface="Times New Roman" charset="0"/>
                      </a:rPr>
                      <m:t>,</m:t>
                    </m:r>
                  </m:oMath>
                </a14:m>
                <a:r>
                  <a:rPr lang="en-US" dirty="0" smtClean="0">
                    <a:solidFill>
                      <a:srgbClr val="000000"/>
                    </a:solidFill>
                    <a:ea typeface="Times New Roman" charset="0"/>
                    <a:cs typeface="Times New Roman" charset="0"/>
                  </a:rPr>
                  <a:t> between body velocities and the shape velocities, it can be seen that the </a:t>
                </a:r>
                <a:r>
                  <a:rPr lang="en-US" dirty="0" smtClean="0">
                    <a:solidFill>
                      <a:srgbClr val="C00000"/>
                    </a:solidFill>
                    <a:ea typeface="Times New Roman" charset="0"/>
                    <a:cs typeface="Times New Roman" charset="0"/>
                  </a:rPr>
                  <a:t>local dynamics are linear in shape velocity</a:t>
                </a:r>
                <a:r>
                  <a:rPr lang="en-US" dirty="0" smtClean="0">
                    <a:solidFill>
                      <a:srgbClr val="000000"/>
                    </a:solidFill>
                    <a:ea typeface="Times New Roman" charset="0"/>
                    <a:cs typeface="Times New Roman" charset="0"/>
                  </a:rPr>
                  <a:t> (i.e., the rate at which </a:t>
                </a:r>
                <a14:m>
                  <m:oMath xmlns:m="http://schemas.openxmlformats.org/officeDocument/2006/math">
                    <m:r>
                      <a:rPr lang="en-US" i="1" dirty="0" smtClean="0">
                        <a:solidFill>
                          <a:srgbClr val="000000"/>
                        </a:solidFill>
                        <a:latin typeface="Cambria Math" charset="0"/>
                        <a:ea typeface="Times New Roman" charset="0"/>
                        <a:cs typeface="Times New Roman" charset="0"/>
                      </a:rPr>
                      <m:t>𝑟</m:t>
                    </m:r>
                    <m:r>
                      <a:rPr lang="en-US" i="1" dirty="0" smtClean="0">
                        <a:solidFill>
                          <a:srgbClr val="000000"/>
                        </a:solidFill>
                        <a:latin typeface="Cambria Math" charset="0"/>
                        <a:ea typeface="Times New Roman" charset="0"/>
                        <a:cs typeface="Times New Roman" charset="0"/>
                      </a:rPr>
                      <m:t>(</m:t>
                    </m:r>
                    <m:r>
                      <a:rPr lang="en-US" i="1" dirty="0" smtClean="0">
                        <a:solidFill>
                          <a:srgbClr val="000000"/>
                        </a:solidFill>
                        <a:latin typeface="Cambria Math" charset="0"/>
                        <a:ea typeface="Times New Roman" charset="0"/>
                        <a:cs typeface="Times New Roman" charset="0"/>
                      </a:rPr>
                      <m:t>𝑡</m:t>
                    </m:r>
                    <m:r>
                      <a:rPr lang="en-US" i="1" dirty="0" smtClean="0">
                        <a:solidFill>
                          <a:srgbClr val="000000"/>
                        </a:solidFill>
                        <a:latin typeface="Cambria Math" charset="0"/>
                        <a:ea typeface="Times New Roman" charset="0"/>
                        <a:cs typeface="Times New Roman" charset="0"/>
                      </a:rPr>
                      <m:t>)</m:t>
                    </m:r>
                  </m:oMath>
                </a14:m>
                <a:r>
                  <a:rPr lang="en-US" dirty="0" smtClean="0">
                    <a:solidFill>
                      <a:srgbClr val="000000"/>
                    </a:solidFill>
                    <a:ea typeface="Times New Roman" charset="0"/>
                    <a:cs typeface="Times New Roman" charset="0"/>
                  </a:rPr>
                  <a:t> is followed proportionally increases the rate at which a given position trajectory (</a:t>
                </a:r>
                <a14:m>
                  <m:oMath xmlns:m="http://schemas.openxmlformats.org/officeDocument/2006/math">
                    <m:r>
                      <a:rPr lang="en-US" i="1" dirty="0" smtClean="0">
                        <a:solidFill>
                          <a:srgbClr val="000000"/>
                        </a:solidFill>
                        <a:latin typeface="Cambria Math" charset="0"/>
                        <a:ea typeface="Times New Roman" charset="0"/>
                        <a:cs typeface="Times New Roman" charset="0"/>
                      </a:rPr>
                      <m:t>𝑔</m:t>
                    </m:r>
                    <m:r>
                      <a:rPr lang="en-US" i="1" dirty="0" smtClean="0">
                        <a:solidFill>
                          <a:srgbClr val="000000"/>
                        </a:solidFill>
                        <a:latin typeface="Cambria Math" charset="0"/>
                        <a:ea typeface="Times New Roman" charset="0"/>
                        <a:cs typeface="Times New Roman" charset="0"/>
                      </a:rPr>
                      <m:t>(</m:t>
                    </m:r>
                    <m:r>
                      <a:rPr lang="en-US" i="1" dirty="0" smtClean="0">
                        <a:solidFill>
                          <a:srgbClr val="000000"/>
                        </a:solidFill>
                        <a:latin typeface="Cambria Math" charset="0"/>
                        <a:ea typeface="Times New Roman" charset="0"/>
                        <a:cs typeface="Times New Roman" charset="0"/>
                      </a:rPr>
                      <m:t>𝑇</m:t>
                    </m:r>
                    <m:r>
                      <a:rPr lang="en-US" i="1" dirty="0" smtClean="0">
                        <a:solidFill>
                          <a:srgbClr val="000000"/>
                        </a:solidFill>
                        <a:latin typeface="Cambria Math" charset="0"/>
                        <a:ea typeface="Times New Roman" charset="0"/>
                        <a:cs typeface="Times New Roman" charset="0"/>
                      </a:rPr>
                      <m:t>)</m:t>
                    </m:r>
                  </m:oMath>
                </a14:m>
                <a:r>
                  <a:rPr lang="en-US" dirty="0" smtClean="0">
                    <a:solidFill>
                      <a:srgbClr val="000000"/>
                    </a:solidFill>
                    <a:ea typeface="Times New Roman" charset="0"/>
                    <a:cs typeface="Times New Roman" charset="0"/>
                  </a:rPr>
                  <a:t>) is followed) </a:t>
                </a:r>
                <a:endParaRPr lang="en-US" i="1" dirty="0">
                  <a:solidFill>
                    <a:srgbClr val="000000"/>
                  </a:solidFill>
                  <a:ea typeface="Times New Roman" charset="0"/>
                  <a:cs typeface="Times New Roman" charset="0"/>
                </a:endParaRPr>
              </a:p>
              <a:p>
                <a:pPr algn="just">
                  <a:spcAft>
                    <a:spcPts val="600"/>
                  </a:spcAft>
                </a:pPr>
                <a:endParaRPr lang="en-US" dirty="0">
                  <a:solidFill>
                    <a:srgbClr val="000000"/>
                  </a:solidFill>
                  <a:ea typeface="Times New Roman" charset="0"/>
                  <a:cs typeface="Times New Roman" charset="0"/>
                </a:endParaRPr>
              </a:p>
              <a:p>
                <a:pPr algn="just">
                  <a:spcAft>
                    <a:spcPts val="600"/>
                  </a:spcAft>
                </a:pPr>
                <a:endParaRPr lang="en-US" dirty="0">
                  <a:solidFill>
                    <a:srgbClr val="000000"/>
                  </a:solidFill>
                  <a:ea typeface="Times New Roman" charset="0"/>
                  <a:cs typeface="Times New Roman"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72829" y="1704781"/>
                <a:ext cx="11614371" cy="3973489"/>
              </a:xfrm>
              <a:prstGeom prst="rect">
                <a:avLst/>
              </a:prstGeom>
              <a:blipFill rotWithShape="0">
                <a:blip r:embed="rId2"/>
                <a:stretch>
                  <a:fillRect l="-1260" t="-922" r="-1260"/>
                </a:stretch>
              </a:blipFill>
            </p:spPr>
            <p:txBody>
              <a:bodyPr/>
              <a:lstStyle/>
              <a:p>
                <a:r>
                  <a:rPr lang="en-US">
                    <a:noFill/>
                  </a:rPr>
                  <a:t> </a:t>
                </a:r>
              </a:p>
            </p:txBody>
          </p:sp>
        </mc:Fallback>
      </mc:AlternateContent>
      <p:cxnSp>
        <p:nvCxnSpPr>
          <p:cNvPr id="14" name="Straight Connector 13"/>
          <p:cNvCxnSpPr>
            <a:cxnSpLocks/>
            <a:stCxn id="32" idx="0"/>
          </p:cNvCxnSpPr>
          <p:nvPr/>
        </p:nvCxnSpPr>
        <p:spPr>
          <a:xfrm flipH="1">
            <a:off x="6076552" y="1704781"/>
            <a:ext cx="3463" cy="3973489"/>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15370" y="4724400"/>
            <a:ext cx="5608782" cy="713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66560" y="2935224"/>
            <a:ext cx="46482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3"/>
          <a:stretch>
            <a:fillRect/>
          </a:stretch>
        </p:blipFill>
        <p:spPr>
          <a:xfrm>
            <a:off x="372050" y="4805230"/>
            <a:ext cx="5527970" cy="592934"/>
          </a:xfrm>
          <a:prstGeom prst="rect">
            <a:avLst/>
          </a:prstGeom>
        </p:spPr>
      </p:pic>
      <p:sp>
        <p:nvSpPr>
          <p:cNvPr id="3" name="Subtitle 2"/>
          <p:cNvSpPr>
            <a:spLocks noGrp="1"/>
          </p:cNvSpPr>
          <p:nvPr>
            <p:ph type="subTitle" idx="1"/>
          </p:nvPr>
        </p:nvSpPr>
        <p:spPr>
          <a:xfrm>
            <a:off x="378656" y="277091"/>
            <a:ext cx="7241344" cy="633088"/>
          </a:xfrm>
        </p:spPr>
        <p:txBody>
          <a:bodyPr/>
          <a:lstStyle/>
          <a:p>
            <a:pPr algn="l"/>
            <a:r>
              <a:rPr lang="en-US" dirty="0" smtClean="0"/>
              <a:t>Gaits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3891" y="1018982"/>
            <a:ext cx="10985322" cy="646331"/>
          </a:xfrm>
          <a:prstGeom prst="rect">
            <a:avLst/>
          </a:prstGeom>
          <a:solidFill>
            <a:schemeClr val="bg1">
              <a:lumMod val="85000"/>
            </a:schemeClr>
          </a:solidFill>
        </p:spPr>
        <p:txBody>
          <a:bodyPr wrap="square" rtlCol="0">
            <a:spAutoFit/>
          </a:bodyPr>
          <a:lstStyle/>
          <a:p>
            <a:pPr algn="just"/>
            <a:r>
              <a:rPr lang="en-US" dirty="0" smtClean="0">
                <a:solidFill>
                  <a:srgbClr val="000000"/>
                </a:solidFill>
                <a:latin typeface="+mj-lt"/>
                <a:cs typeface="Times New Roman" panose="02020603050405020304" pitchFamily="18" charset="0"/>
              </a:rPr>
              <a:t>“[The] </a:t>
            </a:r>
            <a:r>
              <a:rPr lang="en-US" dirty="0" smtClean="0">
                <a:solidFill>
                  <a:srgbClr val="C00000"/>
                </a:solidFill>
                <a:latin typeface="+mj-lt"/>
                <a:cs typeface="Times New Roman" panose="02020603050405020304" pitchFamily="18" charset="0"/>
              </a:rPr>
              <a:t>ability to effectively locomote </a:t>
            </a:r>
            <a:r>
              <a:rPr lang="en-US" dirty="0" smtClean="0">
                <a:solidFill>
                  <a:srgbClr val="000000"/>
                </a:solidFill>
                <a:latin typeface="+mj-lt"/>
                <a:cs typeface="Times New Roman" panose="02020603050405020304" pitchFamily="18" charset="0"/>
              </a:rPr>
              <a:t>over long distances [is] rooted in </a:t>
            </a:r>
            <a:r>
              <a:rPr lang="en-US" dirty="0" smtClean="0">
                <a:solidFill>
                  <a:srgbClr val="C00000"/>
                </a:solidFill>
                <a:latin typeface="+mj-lt"/>
                <a:cs typeface="Times New Roman" panose="02020603050405020304" pitchFamily="18" charset="0"/>
              </a:rPr>
              <a:t>local dynamics </a:t>
            </a:r>
            <a:r>
              <a:rPr lang="mr-IN" dirty="0" smtClean="0">
                <a:solidFill>
                  <a:srgbClr val="000000"/>
                </a:solidFill>
                <a:latin typeface="+mj-lt"/>
                <a:cs typeface="Times New Roman" panose="02020603050405020304" pitchFamily="18" charset="0"/>
              </a:rPr>
              <a:t>–</a:t>
            </a:r>
            <a:r>
              <a:rPr lang="en-US" dirty="0" smtClean="0">
                <a:solidFill>
                  <a:srgbClr val="000000"/>
                </a:solidFill>
                <a:latin typeface="+mj-lt"/>
                <a:cs typeface="Times New Roman" panose="02020603050405020304" pitchFamily="18" charset="0"/>
              </a:rPr>
              <a:t> if you can’t move over short distances, you can’t move over long distances.”</a:t>
            </a:r>
            <a:r>
              <a:rPr lang="en-US" baseline="30000" dirty="0" smtClean="0">
                <a:solidFill>
                  <a:srgbClr val="000000"/>
                </a:solidFill>
                <a:latin typeface="+mj-lt"/>
                <a:cs typeface="Times New Roman" panose="02020603050405020304" pitchFamily="18" charset="0"/>
              </a:rPr>
              <a:t>1</a:t>
            </a:r>
            <a:endParaRPr lang="en-US" baseline="30000" dirty="0">
              <a:solidFill>
                <a:srgbClr val="000000"/>
              </a:solidFill>
              <a:latin typeface="Times New Roman" charset="0"/>
              <a:ea typeface="Times New Roman" charset="0"/>
              <a:cs typeface="Times New Roman" charset="0"/>
            </a:endParaRPr>
          </a:p>
        </p:txBody>
      </p:sp>
      <p:pic>
        <p:nvPicPr>
          <p:cNvPr id="37" name="Picture 36"/>
          <p:cNvPicPr>
            <a:picLocks noChangeAspect="1"/>
          </p:cNvPicPr>
          <p:nvPr/>
        </p:nvPicPr>
        <p:blipFill>
          <a:blip r:embed="rId4"/>
          <a:stretch>
            <a:fillRect/>
          </a:stretch>
        </p:blipFill>
        <p:spPr>
          <a:xfrm>
            <a:off x="6872217" y="3023157"/>
            <a:ext cx="4436885" cy="738534"/>
          </a:xfrm>
          <a:prstGeom prst="rect">
            <a:avLst/>
          </a:prstGeom>
        </p:spPr>
      </p:pic>
    </p:spTree>
    <p:extLst>
      <p:ext uri="{BB962C8B-B14F-4D97-AF65-F5344CB8AC3E}">
        <p14:creationId xmlns:p14="http://schemas.microsoft.com/office/powerpoint/2010/main" val="199451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066800" y="4276491"/>
            <a:ext cx="3962400" cy="12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272829" y="1066801"/>
                <a:ext cx="11614371" cy="4611470"/>
              </a:xfrm>
              <a:prstGeom prst="rect">
                <a:avLst/>
              </a:prstGeom>
              <a:noFill/>
            </p:spPr>
            <p:txBody>
              <a:bodyPr wrap="square" lIns="0" rIns="0" numCol="2" spcCol="365760" rtlCol="0">
                <a:noAutofit/>
              </a:bodyPr>
              <a:lstStyle/>
              <a:p>
                <a:pPr algn="just">
                  <a:spcAft>
                    <a:spcPts val="600"/>
                  </a:spcAft>
                </a:pPr>
                <a:r>
                  <a:rPr lang="en-US" dirty="0" smtClean="0">
                    <a:solidFill>
                      <a:srgbClr val="000000"/>
                    </a:solidFill>
                    <a:cs typeface="Times New Roman" panose="02020603050405020304" pitchFamily="18" charset="0"/>
                  </a:rPr>
                  <a:t>This </a:t>
                </a:r>
                <a:r>
                  <a:rPr lang="en-US" dirty="0" smtClean="0">
                    <a:solidFill>
                      <a:srgbClr val="C00000"/>
                    </a:solidFill>
                    <a:cs typeface="Times New Roman" panose="02020603050405020304" pitchFamily="18" charset="0"/>
                  </a:rPr>
                  <a:t>time integral</a:t>
                </a:r>
                <a:r>
                  <a:rPr lang="en-US" dirty="0" smtClean="0">
                    <a:solidFill>
                      <a:srgbClr val="000000"/>
                    </a:solidFill>
                    <a:cs typeface="Times New Roman" panose="02020603050405020304" pitchFamily="18" charset="0"/>
                  </a:rPr>
                  <a:t> can be </a:t>
                </a:r>
                <a:r>
                  <a:rPr lang="en-US" dirty="0" smtClean="0">
                    <a:solidFill>
                      <a:srgbClr val="C00000"/>
                    </a:solidFill>
                    <a:cs typeface="Times New Roman" panose="02020603050405020304" pitchFamily="18" charset="0"/>
                  </a:rPr>
                  <a:t>rewritten</a:t>
                </a:r>
                <a:r>
                  <a:rPr lang="en-US" dirty="0" smtClean="0">
                    <a:solidFill>
                      <a:srgbClr val="000000"/>
                    </a:solidFill>
                    <a:cs typeface="Times New Roman" panose="02020603050405020304" pitchFamily="18" charset="0"/>
                  </a:rPr>
                  <a:t> as a </a:t>
                </a:r>
                <a:r>
                  <a:rPr lang="en-US" dirty="0" smtClean="0">
                    <a:solidFill>
                      <a:srgbClr val="C00000"/>
                    </a:solidFill>
                    <a:cs typeface="Times New Roman" panose="02020603050405020304" pitchFamily="18" charset="0"/>
                  </a:rPr>
                  <a:t>line integral </a:t>
                </a:r>
                <a:r>
                  <a:rPr lang="en-US" dirty="0" smtClean="0">
                    <a:solidFill>
                      <a:srgbClr val="000000"/>
                    </a:solidFill>
                    <a:cs typeface="Times New Roman" panose="02020603050405020304" pitchFamily="18" charset="0"/>
                  </a:rPr>
                  <a:t>over the shape space where the time scaling of the motion drops out.</a:t>
                </a: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sz="500"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r>
                  <a:rPr lang="en-US" dirty="0" smtClean="0">
                    <a:solidFill>
                      <a:srgbClr val="000000"/>
                    </a:solidFill>
                    <a:ea typeface="Times New Roman" charset="0"/>
                    <a:cs typeface="Times New Roman" panose="02020603050405020304" pitchFamily="18" charset="0"/>
                  </a:rPr>
                  <a:t>Thus, the </a:t>
                </a:r>
                <a:r>
                  <a:rPr lang="en-US" dirty="0" smtClean="0">
                    <a:solidFill>
                      <a:srgbClr val="C00000"/>
                    </a:solidFill>
                    <a:ea typeface="Times New Roman" charset="0"/>
                    <a:cs typeface="Times New Roman" panose="02020603050405020304" pitchFamily="18" charset="0"/>
                  </a:rPr>
                  <a:t>displacement is solely a function of the path a system takes through shape space </a:t>
                </a:r>
                <a:r>
                  <a:rPr lang="en-US" dirty="0" smtClean="0">
                    <a:solidFill>
                      <a:srgbClr val="000000"/>
                    </a:solidFill>
                    <a:ea typeface="Times New Roman" charset="0"/>
                    <a:cs typeface="Times New Roman" panose="02020603050405020304" pitchFamily="18" charset="0"/>
                  </a:rPr>
                  <a:t>and is </a:t>
                </a:r>
                <a:r>
                  <a:rPr lang="en-US" dirty="0" smtClean="0">
                    <a:solidFill>
                      <a:srgbClr val="C00000"/>
                    </a:solidFill>
                    <a:ea typeface="Times New Roman" charset="0"/>
                    <a:cs typeface="Times New Roman" panose="02020603050405020304" pitchFamily="18" charset="0"/>
                  </a:rPr>
                  <a:t>independent of the pacing  </a:t>
                </a:r>
                <a:r>
                  <a:rPr lang="en-US" dirty="0" smtClean="0">
                    <a:solidFill>
                      <a:srgbClr val="000000"/>
                    </a:solidFill>
                    <a:ea typeface="Times New Roman" charset="0"/>
                    <a:cs typeface="Times New Roman" panose="02020603050405020304" pitchFamily="18" charset="0"/>
                  </a:rPr>
                  <a:t>with which it is followed. </a:t>
                </a: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r>
                  <a:rPr lang="en-US" sz="900" dirty="0" smtClean="0">
                    <a:solidFill>
                      <a:srgbClr val="000000"/>
                    </a:solidFill>
                    <a:ea typeface="Times New Roman" charset="0"/>
                    <a:cs typeface="Times New Roman" panose="02020603050405020304" pitchFamily="18" charset="0"/>
                  </a:rPr>
                  <a:t> </a:t>
                </a: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dirty="0">
                  <a:solidFill>
                    <a:srgbClr val="000000"/>
                  </a:solidFill>
                  <a:ea typeface="Times New Roman" charset="0"/>
                  <a:cs typeface="Times New Roman" panose="02020603050405020304" pitchFamily="18" charset="0"/>
                </a:endParaRPr>
              </a:p>
              <a:p>
                <a:pPr algn="just">
                  <a:spcAft>
                    <a:spcPts val="600"/>
                  </a:spcAft>
                </a:pPr>
                <a:endParaRPr lang="en-US" dirty="0" smtClean="0">
                  <a:solidFill>
                    <a:srgbClr val="000000"/>
                  </a:solidFill>
                  <a:ea typeface="Times New Roman" charset="0"/>
                  <a:cs typeface="Times New Roman" panose="02020603050405020304" pitchFamily="18" charset="0"/>
                </a:endParaRPr>
              </a:p>
              <a:p>
                <a:pPr algn="just">
                  <a:spcAft>
                    <a:spcPts val="600"/>
                  </a:spcAft>
                </a:pPr>
                <a:endParaRPr lang="en-US" sz="1050" dirty="0">
                  <a:solidFill>
                    <a:srgbClr val="000000"/>
                  </a:solidFill>
                  <a:ea typeface="Times New Roman" charset="0"/>
                  <a:cs typeface="Times New Roman" panose="02020603050405020304" pitchFamily="18" charset="0"/>
                </a:endParaRPr>
              </a:p>
              <a:p>
                <a:pPr algn="just">
                  <a:spcAft>
                    <a:spcPts val="600"/>
                  </a:spcAft>
                </a:pPr>
                <a:r>
                  <a:rPr lang="en-US" dirty="0" smtClean="0">
                    <a:solidFill>
                      <a:srgbClr val="000000"/>
                    </a:solidFill>
                    <a:ea typeface="Times New Roman" charset="0"/>
                    <a:cs typeface="Times New Roman" panose="02020603050405020304" pitchFamily="18" charset="0"/>
                  </a:rPr>
                  <a:t>Consider “</a:t>
                </a:r>
                <a:r>
                  <a:rPr lang="en-US" dirty="0" smtClean="0">
                    <a:solidFill>
                      <a:srgbClr val="C00000"/>
                    </a:solidFill>
                    <a:ea typeface="Times New Roman" charset="0"/>
                    <a:cs typeface="Times New Roman" panose="02020603050405020304" pitchFamily="18" charset="0"/>
                  </a:rPr>
                  <a:t>Elroy’s Extensible Beanie</a:t>
                </a:r>
                <a:r>
                  <a:rPr lang="en-US" dirty="0" smtClean="0">
                    <a:solidFill>
                      <a:srgbClr val="000000"/>
                    </a:solidFill>
                    <a:ea typeface="Times New Roman" charset="0"/>
                    <a:cs typeface="Times New Roman" panose="02020603050405020304" pitchFamily="18" charset="0"/>
                  </a:rPr>
                  <a:t>” with the local connection listen above. The </a:t>
                </a:r>
                <a:r>
                  <a:rPr lang="en-US" dirty="0" smtClean="0">
                    <a:solidFill>
                      <a:srgbClr val="C00000"/>
                    </a:solidFill>
                    <a:ea typeface="Times New Roman" charset="0"/>
                    <a:cs typeface="Times New Roman" panose="02020603050405020304" pitchFamily="18" charset="0"/>
                  </a:rPr>
                  <a:t>position variable</a:t>
                </a:r>
                <a:r>
                  <a:rPr lang="en-US" dirty="0" smtClean="0">
                    <a:solidFill>
                      <a:srgbClr val="000000"/>
                    </a:solidFill>
                    <a:ea typeface="Times New Roman" charset="0"/>
                    <a:cs typeface="Times New Roman" panose="02020603050405020304" pitchFamily="18" charset="0"/>
                  </a:rPr>
                  <a:t> is the </a:t>
                </a:r>
                <a:r>
                  <a:rPr lang="en-US" dirty="0" smtClean="0">
                    <a:solidFill>
                      <a:srgbClr val="C00000"/>
                    </a:solidFill>
                    <a:ea typeface="Times New Roman" charset="0"/>
                    <a:cs typeface="Times New Roman" panose="02020603050405020304" pitchFamily="18" charset="0"/>
                  </a:rPr>
                  <a:t>overall orientation of the bottom disc </a:t>
                </a:r>
                <a:r>
                  <a:rPr lang="en-US" dirty="0" smtClean="0">
                    <a:solidFill>
                      <a:srgbClr val="000000"/>
                    </a:solidFill>
                    <a:ea typeface="Times New Roman" charset="0"/>
                    <a:cs typeface="Times New Roman" panose="02020603050405020304" pitchFamily="18" charset="0"/>
                  </a:rPr>
                  <a:t>(</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𝜃</m:t>
                    </m:r>
                  </m:oMath>
                </a14:m>
                <a:r>
                  <a:rPr lang="en-US" dirty="0" smtClean="0">
                    <a:solidFill>
                      <a:srgbClr val="000000"/>
                    </a:solidFill>
                    <a:ea typeface="Times New Roman" charset="0"/>
                    <a:cs typeface="Times New Roman" panose="02020603050405020304" pitchFamily="18" charset="0"/>
                  </a:rPr>
                  <a:t>) while the </a:t>
                </a:r>
                <a:r>
                  <a:rPr lang="en-US" dirty="0" smtClean="0">
                    <a:solidFill>
                      <a:srgbClr val="C00000"/>
                    </a:solidFill>
                    <a:ea typeface="Times New Roman" charset="0"/>
                    <a:cs typeface="Times New Roman" panose="02020603050405020304" pitchFamily="18" charset="0"/>
                  </a:rPr>
                  <a:t>angle with which the top bar is rotated</a:t>
                </a:r>
                <a:r>
                  <a:rPr lang="en-US" dirty="0" smtClean="0">
                    <a:solidFill>
                      <a:srgbClr val="000000"/>
                    </a:solidFill>
                    <a:ea typeface="Times New Roman" charset="0"/>
                    <a:cs typeface="Times New Roman" panose="02020603050405020304" pitchFamily="18" charset="0"/>
                  </a:rPr>
                  <a:t> (</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𝛼</m:t>
                    </m:r>
                  </m:oMath>
                </a14:m>
                <a:r>
                  <a:rPr lang="en-US" dirty="0" smtClean="0">
                    <a:solidFill>
                      <a:srgbClr val="000000"/>
                    </a:solidFill>
                    <a:ea typeface="Times New Roman" charset="0"/>
                    <a:cs typeface="Times New Roman" panose="02020603050405020304" pitchFamily="18" charset="0"/>
                  </a:rPr>
                  <a:t>) and </a:t>
                </a:r>
                <a:r>
                  <a:rPr lang="en-US" dirty="0" smtClean="0">
                    <a:solidFill>
                      <a:srgbClr val="C00000"/>
                    </a:solidFill>
                    <a:ea typeface="Times New Roman" charset="0"/>
                    <a:cs typeface="Times New Roman" panose="02020603050405020304" pitchFamily="18" charset="0"/>
                  </a:rPr>
                  <a:t>the length of the extensible arms </a:t>
                </a:r>
                <a:r>
                  <a:rPr lang="en-US" dirty="0" smtClean="0">
                    <a:solidFill>
                      <a:srgbClr val="000000"/>
                    </a:solidFill>
                    <a:ea typeface="Times New Roman" charset="0"/>
                    <a:cs typeface="Times New Roman" panose="02020603050405020304" pitchFamily="18" charset="0"/>
                  </a:rPr>
                  <a:t>(</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𝛿</m:t>
                    </m:r>
                  </m:oMath>
                </a14:m>
                <a:r>
                  <a:rPr lang="en-US" dirty="0" smtClean="0">
                    <a:solidFill>
                      <a:srgbClr val="000000"/>
                    </a:solidFill>
                    <a:ea typeface="Times New Roman" charset="0"/>
                    <a:cs typeface="Times New Roman" panose="02020603050405020304" pitchFamily="18" charset="0"/>
                  </a:rPr>
                  <a:t>) are the </a:t>
                </a:r>
                <a:r>
                  <a:rPr lang="en-US" dirty="0" smtClean="0">
                    <a:solidFill>
                      <a:srgbClr val="C00000"/>
                    </a:solidFill>
                    <a:ea typeface="Times New Roman" charset="0"/>
                    <a:cs typeface="Times New Roman" panose="02020603050405020304" pitchFamily="18" charset="0"/>
                  </a:rPr>
                  <a:t>shape parameters</a:t>
                </a:r>
                <a:r>
                  <a:rPr lang="en-US" dirty="0" smtClean="0">
                    <a:solidFill>
                      <a:srgbClr val="000000"/>
                    </a:solidFill>
                    <a:ea typeface="Times New Roman" charset="0"/>
                    <a:cs typeface="Times New Roman" panose="02020603050405020304" pitchFamily="18" charset="0"/>
                  </a:rPr>
                  <a:t>. This model will be referenced in future slides to discuss displacement. </a:t>
                </a:r>
              </a:p>
              <a:p>
                <a:pPr algn="just">
                  <a:spcAft>
                    <a:spcPts val="600"/>
                  </a:spcAft>
                </a:pPr>
                <a:endParaRPr lang="en-US" dirty="0">
                  <a:solidFill>
                    <a:srgbClr val="000000"/>
                  </a:solidFill>
                  <a:ea typeface="Times New Roman" charset="0"/>
                  <a:cs typeface="Times New Roman" charset="0"/>
                </a:endParaRPr>
              </a:p>
              <a:p>
                <a:pPr algn="just">
                  <a:spcAft>
                    <a:spcPts val="600"/>
                  </a:spcAft>
                </a:pPr>
                <a:endParaRPr lang="en-US" dirty="0">
                  <a:solidFill>
                    <a:srgbClr val="000000"/>
                  </a:solidFill>
                  <a:ea typeface="Times New Roman" charset="0"/>
                  <a:cs typeface="Times New Roman"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72829" y="1066801"/>
                <a:ext cx="11614371" cy="4611470"/>
              </a:xfrm>
              <a:prstGeom prst="rect">
                <a:avLst/>
              </a:prstGeom>
              <a:blipFill rotWithShape="0">
                <a:blip r:embed="rId2"/>
                <a:stretch>
                  <a:fillRect l="-1260" t="-661" r="-1260" b="-4233"/>
                </a:stretch>
              </a:blipFill>
            </p:spPr>
            <p:txBody>
              <a:bodyPr/>
              <a:lstStyle/>
              <a:p>
                <a:r>
                  <a:rPr lang="en-US">
                    <a:noFill/>
                  </a:rPr>
                  <a:t> </a:t>
                </a:r>
              </a:p>
            </p:txBody>
          </p:sp>
        </mc:Fallback>
      </mc:AlternateContent>
      <p:cxnSp>
        <p:nvCxnSpPr>
          <p:cNvPr id="14" name="Straight Connector 13"/>
          <p:cNvCxnSpPr>
            <a:cxnSpLocks/>
            <a:stCxn id="32" idx="0"/>
          </p:cNvCxnSpPr>
          <p:nvPr/>
        </p:nvCxnSpPr>
        <p:spPr>
          <a:xfrm flipH="1">
            <a:off x="6076553" y="1066801"/>
            <a:ext cx="3462" cy="4611469"/>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57200" y="2148840"/>
            <a:ext cx="5257800" cy="822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8656" y="277091"/>
            <a:ext cx="7241344" cy="633088"/>
          </a:xfrm>
        </p:spPr>
        <p:txBody>
          <a:bodyPr/>
          <a:lstStyle/>
          <a:p>
            <a:pPr algn="l"/>
            <a:r>
              <a:rPr lang="en-US" dirty="0" smtClean="0"/>
              <a:t>Gaits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598081" y="2190388"/>
            <a:ext cx="5043359" cy="74929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176231" y="4265682"/>
                <a:ext cx="3950538" cy="1477328"/>
              </a:xfrm>
              <a:prstGeom prst="rect">
                <a:avLst/>
              </a:prstGeom>
              <a:noFill/>
            </p:spPr>
            <p:txBody>
              <a:bodyPr wrap="square" rtlCol="0">
                <a:spAutoFit/>
              </a:bodyPr>
              <a:lstStyle/>
              <a:p>
                <a:r>
                  <a:rPr lang="en-US" i="1" dirty="0">
                    <a:solidFill>
                      <a:srgbClr val="000000"/>
                    </a:solidFill>
                    <a:ea typeface="Times New Roman" charset="0"/>
                    <a:cs typeface="Times New Roman" panose="02020603050405020304" pitchFamily="18" charset="0"/>
                  </a:rPr>
                  <a:t>But then how do we find a shape space trajectory (</a:t>
                </a:r>
                <a14:m>
                  <m:oMath xmlns:m="http://schemas.openxmlformats.org/officeDocument/2006/math">
                    <m:r>
                      <a:rPr lang="en-US" i="1" dirty="0">
                        <a:solidFill>
                          <a:srgbClr val="000000"/>
                        </a:solidFill>
                        <a:latin typeface="Cambria Math" charset="0"/>
                        <a:ea typeface="Times New Roman" charset="0"/>
                        <a:cs typeface="Times New Roman" panose="02020603050405020304" pitchFamily="18" charset="0"/>
                      </a:rPr>
                      <m:t>𝑟</m:t>
                    </m:r>
                    <m:r>
                      <a:rPr lang="en-US" i="1" dirty="0">
                        <a:solidFill>
                          <a:srgbClr val="000000"/>
                        </a:solidFill>
                        <a:latin typeface="Cambria Math" charset="0"/>
                        <a:ea typeface="Times New Roman" charset="0"/>
                        <a:cs typeface="Times New Roman" panose="02020603050405020304" pitchFamily="18" charset="0"/>
                      </a:rPr>
                      <m:t>(</m:t>
                    </m:r>
                    <m:r>
                      <a:rPr lang="en-US" i="1" dirty="0">
                        <a:solidFill>
                          <a:srgbClr val="000000"/>
                        </a:solidFill>
                        <a:latin typeface="Cambria Math" charset="0"/>
                        <a:ea typeface="Times New Roman" charset="0"/>
                        <a:cs typeface="Times New Roman" panose="02020603050405020304" pitchFamily="18" charset="0"/>
                      </a:rPr>
                      <m:t>𝑡</m:t>
                    </m:r>
                    <m:r>
                      <a:rPr lang="en-US" i="1" dirty="0">
                        <a:solidFill>
                          <a:srgbClr val="000000"/>
                        </a:solidFill>
                        <a:latin typeface="Cambria Math" charset="0"/>
                        <a:ea typeface="Times New Roman" charset="0"/>
                        <a:cs typeface="Times New Roman" panose="02020603050405020304" pitchFamily="18" charset="0"/>
                      </a:rPr>
                      <m:t>)</m:t>
                    </m:r>
                  </m:oMath>
                </a14:m>
                <a:r>
                  <a:rPr lang="en-US" i="1" dirty="0">
                    <a:solidFill>
                      <a:srgbClr val="000000"/>
                    </a:solidFill>
                    <a:ea typeface="Times New Roman" charset="0"/>
                    <a:cs typeface="Times New Roman" panose="02020603050405020304" pitchFamily="18" charset="0"/>
                  </a:rPr>
                  <a:t>) that results in a desired system position trajectory (</a:t>
                </a:r>
                <a14:m>
                  <m:oMath xmlns:m="http://schemas.openxmlformats.org/officeDocument/2006/math">
                    <m:r>
                      <a:rPr lang="en-US" i="1" dirty="0">
                        <a:solidFill>
                          <a:srgbClr val="000000"/>
                        </a:solidFill>
                        <a:latin typeface="Cambria Math" charset="0"/>
                        <a:ea typeface="Times New Roman" charset="0"/>
                        <a:cs typeface="Times New Roman" panose="02020603050405020304" pitchFamily="18" charset="0"/>
                      </a:rPr>
                      <m:t>𝑔</m:t>
                    </m:r>
                    <m:r>
                      <a:rPr lang="en-US" i="1" dirty="0">
                        <a:solidFill>
                          <a:srgbClr val="000000"/>
                        </a:solidFill>
                        <a:latin typeface="Cambria Math" charset="0"/>
                        <a:ea typeface="Times New Roman" charset="0"/>
                        <a:cs typeface="Times New Roman" panose="02020603050405020304" pitchFamily="18" charset="0"/>
                      </a:rPr>
                      <m:t>(</m:t>
                    </m:r>
                    <m:r>
                      <a:rPr lang="en-US" i="1" dirty="0">
                        <a:solidFill>
                          <a:srgbClr val="000000"/>
                        </a:solidFill>
                        <a:latin typeface="Cambria Math" charset="0"/>
                        <a:ea typeface="Times New Roman" charset="0"/>
                        <a:cs typeface="Times New Roman" panose="02020603050405020304" pitchFamily="18" charset="0"/>
                      </a:rPr>
                      <m:t>𝑡</m:t>
                    </m:r>
                    <m:r>
                      <a:rPr lang="en-US" i="1" dirty="0">
                        <a:solidFill>
                          <a:srgbClr val="000000"/>
                        </a:solidFill>
                        <a:latin typeface="Cambria Math" charset="0"/>
                        <a:ea typeface="Times New Roman" charset="0"/>
                        <a:cs typeface="Times New Roman" panose="02020603050405020304" pitchFamily="18" charset="0"/>
                      </a:rPr>
                      <m:t>)</m:t>
                    </m:r>
                  </m:oMath>
                </a14:m>
                <a:r>
                  <a:rPr lang="en-US" i="1" dirty="0">
                    <a:solidFill>
                      <a:srgbClr val="000000"/>
                    </a:solidFill>
                    <a:ea typeface="Times New Roman" charset="0"/>
                    <a:cs typeface="Times New Roman" panose="02020603050405020304" pitchFamily="18" charset="0"/>
                  </a:rPr>
                  <a:t>)?</a:t>
                </a:r>
                <a:endParaRPr lang="en-US" dirty="0">
                  <a:solidFill>
                    <a:srgbClr val="000000"/>
                  </a:solidFill>
                  <a:ea typeface="Times New Roman" charset="0"/>
                  <a:cs typeface="Times New Roman"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176231" y="4265682"/>
                <a:ext cx="3950538" cy="1477328"/>
              </a:xfrm>
              <a:prstGeom prst="rect">
                <a:avLst/>
              </a:prstGeom>
              <a:blipFill rotWithShape="0">
                <a:blip r:embed="rId4"/>
                <a:stretch>
                  <a:fillRect l="-1389" t="-2479"/>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6179126" y="685800"/>
            <a:ext cx="5885397" cy="3068162"/>
          </a:xfrm>
          <a:prstGeom prst="rect">
            <a:avLst/>
          </a:prstGeom>
        </p:spPr>
      </p:pic>
      <p:pic>
        <p:nvPicPr>
          <p:cNvPr id="10" name="Picture 9"/>
          <p:cNvPicPr>
            <a:picLocks noChangeAspect="1"/>
          </p:cNvPicPr>
          <p:nvPr/>
        </p:nvPicPr>
        <p:blipFill>
          <a:blip r:embed="rId6"/>
          <a:stretch>
            <a:fillRect/>
          </a:stretch>
        </p:blipFill>
        <p:spPr>
          <a:xfrm>
            <a:off x="9372600" y="2482487"/>
            <a:ext cx="2440477" cy="870691"/>
          </a:xfrm>
          <a:prstGeom prst="rect">
            <a:avLst/>
          </a:prstGeom>
        </p:spPr>
      </p:pic>
    </p:spTree>
    <p:extLst>
      <p:ext uri="{BB962C8B-B14F-4D97-AF65-F5344CB8AC3E}">
        <p14:creationId xmlns:p14="http://schemas.microsoft.com/office/powerpoint/2010/main" val="147324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179127" y="2872266"/>
            <a:ext cx="5776494" cy="269033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272829" y="1066800"/>
                <a:ext cx="11614371" cy="4648199"/>
              </a:xfrm>
              <a:prstGeom prst="rect">
                <a:avLst/>
              </a:prstGeom>
              <a:noFill/>
            </p:spPr>
            <p:txBody>
              <a:bodyPr wrap="square" lIns="0" rIns="0" numCol="2" spcCol="365760" rtlCol="0">
                <a:noAutofit/>
              </a:bodyPr>
              <a:lstStyle/>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r>
                  <a:rPr lang="en-US" dirty="0" smtClean="0">
                    <a:solidFill>
                      <a:srgbClr val="000000"/>
                    </a:solidFill>
                    <a:cs typeface="Times New Roman" panose="02020603050405020304" pitchFamily="18" charset="0"/>
                  </a:rPr>
                  <a:t>To find the </a:t>
                </a:r>
                <a:r>
                  <a:rPr lang="en-US" dirty="0" smtClean="0">
                    <a:solidFill>
                      <a:srgbClr val="C00000"/>
                    </a:solidFill>
                    <a:cs typeface="Times New Roman" panose="02020603050405020304" pitchFamily="18" charset="0"/>
                  </a:rPr>
                  <a:t>net displacement over a cycle </a:t>
                </a:r>
                <a:r>
                  <a:rPr lang="en-US" dirty="0" smtClean="0">
                    <a:solidFill>
                      <a:srgbClr val="000000"/>
                    </a:solidFill>
                    <a:cs typeface="Times New Roman" panose="02020603050405020304" pitchFamily="18" charset="0"/>
                  </a:rPr>
                  <a:t>(steps 1-5), it is </a:t>
                </a:r>
                <a:r>
                  <a:rPr lang="en-US" dirty="0" smtClean="0">
                    <a:solidFill>
                      <a:srgbClr val="C00000"/>
                    </a:solidFill>
                    <a:cs typeface="Times New Roman" panose="02020603050405020304" pitchFamily="18" charset="0"/>
                  </a:rPr>
                  <a:t>not necessary </a:t>
                </a:r>
                <a:r>
                  <a:rPr lang="en-US" dirty="0" smtClean="0">
                    <a:solidFill>
                      <a:srgbClr val="000000"/>
                    </a:solidFill>
                    <a:cs typeface="Times New Roman" panose="02020603050405020304" pitchFamily="18" charset="0"/>
                  </a:rPr>
                  <a:t>to explicitly calculate the </a:t>
                </a:r>
                <a:r>
                  <a:rPr lang="en-US" dirty="0" smtClean="0">
                    <a:solidFill>
                      <a:srgbClr val="C00000"/>
                    </a:solidFill>
                    <a:cs typeface="Times New Roman" panose="02020603050405020304" pitchFamily="18" charset="0"/>
                  </a:rPr>
                  <a:t>intermediate displacements</a:t>
                </a:r>
                <a:r>
                  <a:rPr lang="en-US" dirty="0" smtClean="0">
                    <a:solidFill>
                      <a:srgbClr val="000000"/>
                    </a:solidFill>
                    <a:cs typeface="Times New Roman" panose="02020603050405020304" pitchFamily="18" charset="0"/>
                  </a:rPr>
                  <a:t> (e.g., 1 to 2, 2 to 3, etc.) but instead measure the </a:t>
                </a:r>
                <a:r>
                  <a:rPr lang="en-US" dirty="0" smtClean="0">
                    <a:solidFill>
                      <a:srgbClr val="C00000"/>
                    </a:solidFill>
                    <a:cs typeface="Times New Roman" panose="02020603050405020304" pitchFamily="18" charset="0"/>
                  </a:rPr>
                  <a:t>“failure” to cancel each displacement out</a:t>
                </a:r>
                <a:r>
                  <a:rPr lang="en-US" dirty="0">
                    <a:solidFill>
                      <a:srgbClr val="000000"/>
                    </a:solidFill>
                    <a:cs typeface="Times New Roman" panose="02020603050405020304" pitchFamily="18" charset="0"/>
                  </a:rPr>
                  <a:t> </a:t>
                </a:r>
                <a:r>
                  <a:rPr lang="en-US" dirty="0" smtClean="0">
                    <a:solidFill>
                      <a:srgbClr val="000000"/>
                    </a:solidFill>
                    <a:cs typeface="Times New Roman" panose="02020603050405020304" pitchFamily="18" charset="0"/>
                  </a:rPr>
                  <a:t>corresponding to a </a:t>
                </a:r>
                <a:r>
                  <a:rPr lang="en-US" dirty="0" smtClean="0">
                    <a:solidFill>
                      <a:srgbClr val="C00000"/>
                    </a:solidFill>
                    <a:cs typeface="Times New Roman" panose="02020603050405020304" pitchFamily="18" charset="0"/>
                  </a:rPr>
                  <a:t>change in the system dynamics</a:t>
                </a:r>
                <a:r>
                  <a:rPr lang="en-US" dirty="0" smtClean="0">
                    <a:solidFill>
                      <a:srgbClr val="000000"/>
                    </a:solidFill>
                    <a:cs typeface="Times New Roman" panose="02020603050405020304" pitchFamily="18" charset="0"/>
                  </a:rPr>
                  <a:t>.</a:t>
                </a:r>
              </a:p>
              <a:p>
                <a:pPr algn="just">
                  <a:spcAft>
                    <a:spcPts val="600"/>
                  </a:spcAft>
                </a:pPr>
                <a:r>
                  <a:rPr lang="en-US" dirty="0" smtClean="0">
                    <a:solidFill>
                      <a:srgbClr val="000000"/>
                    </a:solidFill>
                    <a:cs typeface="Times New Roman" panose="02020603050405020304" pitchFamily="18" charset="0"/>
                  </a:rPr>
                  <a:t>The </a:t>
                </a:r>
                <a:r>
                  <a:rPr lang="en-US" dirty="0" smtClean="0">
                    <a:solidFill>
                      <a:srgbClr val="C00000"/>
                    </a:solidFill>
                    <a:cs typeface="Times New Roman" panose="02020603050405020304" pitchFamily="18" charset="0"/>
                  </a:rPr>
                  <a:t>change in the system dynamics </a:t>
                </a:r>
                <a:r>
                  <a:rPr lang="en-US" dirty="0" smtClean="0">
                    <a:solidFill>
                      <a:srgbClr val="000000"/>
                    </a:solidFill>
                    <a:cs typeface="Times New Roman" panose="02020603050405020304" pitchFamily="18" charset="0"/>
                  </a:rPr>
                  <a:t>is measured by the </a:t>
                </a:r>
                <a:r>
                  <a:rPr lang="en-US" dirty="0" smtClean="0">
                    <a:solidFill>
                      <a:srgbClr val="C00000"/>
                    </a:solidFill>
                    <a:cs typeface="Times New Roman" panose="02020603050405020304" pitchFamily="18" charset="0"/>
                  </a:rPr>
                  <a:t>curvature of the system encoded in the local connection</a:t>
                </a:r>
                <a:r>
                  <a:rPr lang="en-US" dirty="0" smtClean="0">
                    <a:solidFill>
                      <a:srgbClr val="000000"/>
                    </a:solidFill>
                    <a:cs typeface="Times New Roman" panose="02020603050405020304" pitchFamily="18" charset="0"/>
                  </a:rPr>
                  <a:t>. This curvature is </a:t>
                </a:r>
                <a:r>
                  <a:rPr lang="en-US" dirty="0" smtClean="0">
                    <a:solidFill>
                      <a:srgbClr val="C00000"/>
                    </a:solidFill>
                    <a:cs typeface="Times New Roman" panose="02020603050405020304" pitchFamily="18" charset="0"/>
                  </a:rPr>
                  <a:t>referred to as the constraint curvature</a:t>
                </a:r>
                <a:r>
                  <a:rPr lang="en-US" dirty="0" smtClean="0">
                    <a:solidFill>
                      <a:srgbClr val="000000"/>
                    </a:solidFill>
                    <a:cs typeface="Times New Roman" panose="02020603050405020304" pitchFamily="18" charset="0"/>
                  </a:rPr>
                  <a:t> as it is the derivative of the local connection (which was derived from constraints </a:t>
                </a:r>
                <a14:m>
                  <m:oMath xmlns:m="http://schemas.openxmlformats.org/officeDocument/2006/math">
                    <m:r>
                      <a:rPr lang="en-US" i="1" dirty="0" smtClean="0">
                        <a:solidFill>
                          <a:srgbClr val="000000"/>
                        </a:solidFill>
                        <a:latin typeface="Cambria Math" charset="0"/>
                        <a:cs typeface="Times New Roman" panose="02020603050405020304" pitchFamily="18" charset="0"/>
                      </a:rPr>
                      <m:t>𝜔</m:t>
                    </m:r>
                    <m:d>
                      <m:dPr>
                        <m:ctrlPr>
                          <a:rPr lang="en-US" i="1" dirty="0" smtClean="0">
                            <a:solidFill>
                              <a:srgbClr val="000000"/>
                            </a:solidFill>
                            <a:latin typeface="Cambria Math" charset="0"/>
                            <a:cs typeface="Times New Roman" panose="02020603050405020304" pitchFamily="18" charset="0"/>
                          </a:rPr>
                        </m:ctrlPr>
                      </m:dPr>
                      <m:e>
                        <m:r>
                          <a:rPr lang="en-US" i="1" dirty="0" smtClean="0">
                            <a:solidFill>
                              <a:srgbClr val="000000"/>
                            </a:solidFill>
                            <a:latin typeface="Cambria Math" charset="0"/>
                            <a:cs typeface="Times New Roman" panose="02020603050405020304" pitchFamily="18" charset="0"/>
                          </a:rPr>
                          <m:t>𝑞</m:t>
                        </m:r>
                      </m:e>
                    </m:d>
                  </m:oMath>
                </a14:m>
                <a:r>
                  <a:rPr lang="en-US" dirty="0" smtClean="0">
                    <a:solidFill>
                      <a:srgbClr val="000000"/>
                    </a:solidFill>
                    <a:cs typeface="Times New Roman" panose="02020603050405020304" pitchFamily="18" charset="0"/>
                  </a:rPr>
                  <a:t>). </a:t>
                </a:r>
              </a:p>
              <a:p>
                <a:pPr algn="just">
                  <a:spcAft>
                    <a:spcPts val="600"/>
                  </a:spcAft>
                </a:pPr>
                <a:endParaRPr lang="en-US" dirty="0">
                  <a:solidFill>
                    <a:srgbClr val="000000"/>
                  </a:solidFill>
                  <a:cs typeface="Times New Roman" panose="02020603050405020304" pitchFamily="18" charset="0"/>
                </a:endParaRPr>
              </a:p>
              <a:p>
                <a:pPr algn="just">
                  <a:spcAft>
                    <a:spcPts val="600"/>
                  </a:spcAft>
                </a:pPr>
                <a:r>
                  <a:rPr lang="en-US" dirty="0" smtClean="0">
                    <a:solidFill>
                      <a:srgbClr val="000000"/>
                    </a:solidFill>
                    <a:cs typeface="Times New Roman" panose="02020603050405020304" pitchFamily="18" charset="0"/>
                  </a:rPr>
                  <a:t>The curvature has two components:</a:t>
                </a:r>
              </a:p>
              <a:p>
                <a:pPr marL="285750" indent="-285750" algn="just">
                  <a:spcAft>
                    <a:spcPts val="600"/>
                  </a:spcAft>
                  <a:buFont typeface="Arial" charset="0"/>
                  <a:buChar char="•"/>
                </a:pPr>
                <a:r>
                  <a:rPr lang="en-US" dirty="0" smtClean="0">
                    <a:solidFill>
                      <a:srgbClr val="C00000"/>
                    </a:solidFill>
                    <a:cs typeface="Times New Roman" panose="02020603050405020304" pitchFamily="18" charset="0"/>
                  </a:rPr>
                  <a:t>Non-conservative</a:t>
                </a:r>
                <a:r>
                  <a:rPr lang="en-US" dirty="0" smtClean="0">
                    <a:solidFill>
                      <a:srgbClr val="000000"/>
                    </a:solidFill>
                    <a:cs typeface="Times New Roman" panose="02020603050405020304" pitchFamily="18" charset="0"/>
                  </a:rPr>
                  <a:t> part</a:t>
                </a:r>
              </a:p>
              <a:p>
                <a:pPr marL="742950" lvl="1" indent="-285750" algn="just">
                  <a:spcAft>
                    <a:spcPts val="600"/>
                  </a:spcAft>
                  <a:buFont typeface="Arial" charset="0"/>
                  <a:buChar char="•"/>
                </a:pPr>
                <a:r>
                  <a:rPr lang="en-US" dirty="0" smtClean="0">
                    <a:solidFill>
                      <a:srgbClr val="000000"/>
                    </a:solidFill>
                    <a:cs typeface="Times New Roman" panose="02020603050405020304" pitchFamily="18" charset="0"/>
                  </a:rPr>
                  <a:t>Contains the </a:t>
                </a:r>
                <a:r>
                  <a:rPr lang="en-US" dirty="0" smtClean="0">
                    <a:solidFill>
                      <a:srgbClr val="C00000"/>
                    </a:solidFill>
                    <a:cs typeface="Times New Roman" panose="02020603050405020304" pitchFamily="18" charset="0"/>
                  </a:rPr>
                  <a:t>change in the local connection</a:t>
                </a:r>
                <a:r>
                  <a:rPr lang="en-US" dirty="0" smtClean="0">
                    <a:solidFill>
                      <a:srgbClr val="000000"/>
                    </a:solidFill>
                    <a:cs typeface="Times New Roman" panose="02020603050405020304" pitchFamily="18" charset="0"/>
                  </a:rPr>
                  <a:t> across the shape space</a:t>
                </a:r>
              </a:p>
              <a:p>
                <a:pPr marL="285750" indent="-285750" algn="just">
                  <a:spcAft>
                    <a:spcPts val="600"/>
                  </a:spcAft>
                  <a:buFont typeface="Arial" charset="0"/>
                  <a:buChar char="•"/>
                </a:pPr>
                <a:r>
                  <a:rPr lang="en-US" dirty="0" smtClean="0">
                    <a:solidFill>
                      <a:srgbClr val="C00000"/>
                    </a:solidFill>
                    <a:cs typeface="Times New Roman" panose="02020603050405020304" pitchFamily="18" charset="0"/>
                  </a:rPr>
                  <a:t>Non-commutative</a:t>
                </a:r>
                <a:r>
                  <a:rPr lang="en-US" dirty="0" smtClean="0">
                    <a:solidFill>
                      <a:srgbClr val="000000"/>
                    </a:solidFill>
                    <a:cs typeface="Times New Roman" panose="02020603050405020304" pitchFamily="18" charset="0"/>
                  </a:rPr>
                  <a:t> part</a:t>
                </a:r>
              </a:p>
              <a:p>
                <a:pPr marL="742950" lvl="1" indent="-285750" algn="just">
                  <a:spcAft>
                    <a:spcPts val="600"/>
                  </a:spcAft>
                  <a:buFont typeface="Arial" charset="0"/>
                  <a:buChar char="•"/>
                </a:pPr>
                <a:r>
                  <a:rPr lang="en-US" dirty="0" smtClean="0">
                    <a:solidFill>
                      <a:srgbClr val="000000"/>
                    </a:solidFill>
                    <a:cs typeface="Times New Roman" panose="02020603050405020304" pitchFamily="18" charset="0"/>
                  </a:rPr>
                  <a:t>Contains the </a:t>
                </a:r>
                <a:r>
                  <a:rPr lang="en-US" dirty="0" smtClean="0">
                    <a:solidFill>
                      <a:srgbClr val="C00000"/>
                    </a:solidFill>
                    <a:cs typeface="Times New Roman" panose="02020603050405020304" pitchFamily="18" charset="0"/>
                  </a:rPr>
                  <a:t>effects of A </a:t>
                </a:r>
                <a:r>
                  <a:rPr lang="en-US" dirty="0" smtClean="0">
                    <a:solidFill>
                      <a:srgbClr val="000000"/>
                    </a:solidFill>
                    <a:cs typeface="Times New Roman" panose="02020603050405020304" pitchFamily="18" charset="0"/>
                  </a:rPr>
                  <a:t>(and therefore the entire system) being </a:t>
                </a:r>
                <a:r>
                  <a:rPr lang="en-US" dirty="0" smtClean="0">
                    <a:solidFill>
                      <a:srgbClr val="C00000"/>
                    </a:solidFill>
                    <a:cs typeface="Times New Roman" panose="02020603050405020304" pitchFamily="18" charset="0"/>
                  </a:rPr>
                  <a:t>defined </a:t>
                </a:r>
                <a:r>
                  <a:rPr lang="en-US" dirty="0" err="1" smtClean="0">
                    <a:solidFill>
                      <a:srgbClr val="C00000"/>
                    </a:solidFill>
                    <a:cs typeface="Times New Roman" panose="02020603050405020304" pitchFamily="18" charset="0"/>
                  </a:rPr>
                  <a:t>w.r.t</a:t>
                </a:r>
                <a:r>
                  <a:rPr lang="en-US" dirty="0" smtClean="0">
                    <a:solidFill>
                      <a:srgbClr val="C00000"/>
                    </a:solidFill>
                    <a:cs typeface="Times New Roman" panose="02020603050405020304" pitchFamily="18" charset="0"/>
                  </a:rPr>
                  <a:t>. a moving body frame</a:t>
                </a:r>
                <a:r>
                  <a:rPr lang="en-US" dirty="0" smtClean="0">
                    <a:solidFill>
                      <a:srgbClr val="000000"/>
                    </a:solidFill>
                    <a:cs typeface="Times New Roman" panose="02020603050405020304" pitchFamily="18" charset="0"/>
                  </a:rPr>
                  <a:t>. </a:t>
                </a: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72829" y="1066800"/>
                <a:ext cx="11614371" cy="4648199"/>
              </a:xfrm>
              <a:prstGeom prst="rect">
                <a:avLst/>
              </a:prstGeom>
              <a:blipFill rotWithShape="0">
                <a:blip r:embed="rId2"/>
                <a:stretch>
                  <a:fillRect l="-1260" t="-656" r="-1260" b="-1575"/>
                </a:stretch>
              </a:blipFill>
            </p:spPr>
            <p:txBody>
              <a:bodyPr/>
              <a:lstStyle/>
              <a:p>
                <a:r>
                  <a:rPr lang="en-US">
                    <a:noFill/>
                  </a:rPr>
                  <a:t> </a:t>
                </a:r>
              </a:p>
            </p:txBody>
          </p:sp>
        </mc:Fallback>
      </mc:AlternateContent>
      <p:cxnSp>
        <p:nvCxnSpPr>
          <p:cNvPr id="14" name="Straight Connector 13"/>
          <p:cNvCxnSpPr>
            <a:cxnSpLocks/>
            <a:stCxn id="32" idx="0"/>
          </p:cNvCxnSpPr>
          <p:nvPr/>
        </p:nvCxnSpPr>
        <p:spPr>
          <a:xfrm flipH="1">
            <a:off x="6076553" y="1066800"/>
            <a:ext cx="3462" cy="461147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8656" y="277091"/>
            <a:ext cx="7241344" cy="633088"/>
          </a:xfrm>
        </p:spPr>
        <p:txBody>
          <a:bodyPr/>
          <a:lstStyle/>
          <a:p>
            <a:pPr algn="l"/>
            <a:r>
              <a:rPr lang="en-US" dirty="0" smtClean="0"/>
              <a:t>Constraint Curvature</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204408" y="1092658"/>
            <a:ext cx="5885397" cy="3068162"/>
          </a:xfrm>
          <a:prstGeom prst="rect">
            <a:avLst/>
          </a:prstGeom>
        </p:spPr>
      </p:pic>
      <p:pic>
        <p:nvPicPr>
          <p:cNvPr id="10" name="Picture 9"/>
          <p:cNvPicPr>
            <a:picLocks noChangeAspect="1"/>
          </p:cNvPicPr>
          <p:nvPr/>
        </p:nvPicPr>
        <p:blipFill>
          <a:blip r:embed="rId4"/>
          <a:stretch>
            <a:fillRect/>
          </a:stretch>
        </p:blipFill>
        <p:spPr>
          <a:xfrm>
            <a:off x="3352800" y="2872266"/>
            <a:ext cx="2440477" cy="870691"/>
          </a:xfrm>
          <a:prstGeom prst="rect">
            <a:avLst/>
          </a:prstGeom>
        </p:spPr>
      </p:pic>
    </p:spTree>
    <p:extLst>
      <p:ext uri="{BB962C8B-B14F-4D97-AF65-F5344CB8AC3E}">
        <p14:creationId xmlns:p14="http://schemas.microsoft.com/office/powerpoint/2010/main" val="135569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72829" y="1066800"/>
            <a:ext cx="11614371" cy="4648199"/>
          </a:xfrm>
          <a:prstGeom prst="rect">
            <a:avLst/>
          </a:prstGeom>
          <a:noFill/>
        </p:spPr>
        <p:txBody>
          <a:bodyPr wrap="square" lIns="0" rIns="0" numCol="2" spcCol="365760" rtlCol="0">
            <a:noAutofit/>
          </a:bodyPr>
          <a:lstStyle/>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endParaRPr lang="en-US" dirty="0">
              <a:solidFill>
                <a:srgbClr val="000000"/>
              </a:solidFill>
              <a:cs typeface="Times New Roman" panose="02020603050405020304" pitchFamily="18" charset="0"/>
            </a:endParaRPr>
          </a:p>
          <a:p>
            <a:pPr algn="just">
              <a:spcAft>
                <a:spcPts val="600"/>
              </a:spcAft>
            </a:pPr>
            <a:endParaRPr lang="en-US" dirty="0" smtClean="0">
              <a:solidFill>
                <a:srgbClr val="000000"/>
              </a:solidFill>
              <a:cs typeface="Times New Roman" panose="02020603050405020304" pitchFamily="18" charset="0"/>
            </a:endParaRPr>
          </a:p>
          <a:p>
            <a:pPr algn="just">
              <a:spcAft>
                <a:spcPts val="600"/>
              </a:spcAft>
            </a:pPr>
            <a:r>
              <a:rPr lang="en-US" dirty="0" smtClean="0">
                <a:solidFill>
                  <a:srgbClr val="000000"/>
                </a:solidFill>
                <a:cs typeface="Times New Roman" panose="02020603050405020304" pitchFamily="18" charset="0"/>
              </a:rPr>
              <a:t>From the shape trajectory above (green), it can </a:t>
            </a:r>
            <a:r>
              <a:rPr lang="en-US" dirty="0">
                <a:solidFill>
                  <a:srgbClr val="000000"/>
                </a:solidFill>
                <a:cs typeface="Times New Roman" panose="02020603050405020304" pitchFamily="18" charset="0"/>
              </a:rPr>
              <a:t>be seen that the </a:t>
            </a:r>
            <a:r>
              <a:rPr lang="en-US" dirty="0">
                <a:solidFill>
                  <a:srgbClr val="C00000"/>
                </a:solidFill>
                <a:cs typeface="Times New Roman" panose="02020603050405020304" pitchFamily="18" charset="0"/>
              </a:rPr>
              <a:t>displacement from 1 to 2 is not canceled out by the displacement from 3 to 4</a:t>
            </a:r>
            <a:r>
              <a:rPr lang="en-US" dirty="0">
                <a:solidFill>
                  <a:srgbClr val="000000"/>
                </a:solidFill>
                <a:cs typeface="Times New Roman" panose="02020603050405020304" pitchFamily="18" charset="0"/>
              </a:rPr>
              <a:t>, which causes an overall displacement. This is brought on by fact that</a:t>
            </a:r>
            <a:r>
              <a:rPr lang="en-US" dirty="0">
                <a:solidFill>
                  <a:srgbClr val="C00000"/>
                </a:solidFill>
                <a:cs typeface="Times New Roman" panose="02020603050405020304" pitchFamily="18" charset="0"/>
              </a:rPr>
              <a:t> the connection vector field is </a:t>
            </a:r>
            <a:r>
              <a:rPr lang="en-US" i="1" dirty="0">
                <a:solidFill>
                  <a:srgbClr val="C00000"/>
                </a:solidFill>
                <a:cs typeface="Times New Roman" panose="02020603050405020304" pitchFamily="18" charset="0"/>
              </a:rPr>
              <a:t>not </a:t>
            </a:r>
            <a:r>
              <a:rPr lang="en-US" dirty="0">
                <a:solidFill>
                  <a:srgbClr val="C00000"/>
                </a:solidFill>
                <a:cs typeface="Times New Roman" panose="02020603050405020304" pitchFamily="18" charset="0"/>
              </a:rPr>
              <a:t>conservative</a:t>
            </a:r>
            <a:r>
              <a:rPr lang="en-US" dirty="0">
                <a:solidFill>
                  <a:srgbClr val="000000"/>
                </a:solidFill>
                <a:cs typeface="Times New Roman" panose="02020603050405020304" pitchFamily="18" charset="0"/>
              </a:rPr>
              <a:t>. </a:t>
            </a:r>
          </a:p>
          <a:p>
            <a:pPr algn="just">
              <a:spcAft>
                <a:spcPts val="600"/>
              </a:spcAft>
            </a:pPr>
            <a:r>
              <a:rPr lang="en-US" dirty="0">
                <a:solidFill>
                  <a:srgbClr val="000000"/>
                </a:solidFill>
                <a:cs typeface="Times New Roman" panose="02020603050405020304" pitchFamily="18" charset="0"/>
              </a:rPr>
              <a:t>Recall that </a:t>
            </a:r>
            <a:r>
              <a:rPr lang="en-US" dirty="0" smtClean="0">
                <a:solidFill>
                  <a:srgbClr val="000000"/>
                </a:solidFill>
                <a:cs typeface="Times New Roman" panose="02020603050405020304" pitchFamily="18" charset="0"/>
              </a:rPr>
              <a:t>if a </a:t>
            </a:r>
            <a:r>
              <a:rPr lang="en-US" dirty="0">
                <a:solidFill>
                  <a:srgbClr val="C00000"/>
                </a:solidFill>
                <a:cs typeface="Times New Roman" panose="02020603050405020304" pitchFamily="18" charset="0"/>
              </a:rPr>
              <a:t>vector field is conservative</a:t>
            </a:r>
            <a:r>
              <a:rPr lang="en-US" dirty="0">
                <a:solidFill>
                  <a:srgbClr val="000000"/>
                </a:solidFill>
                <a:cs typeface="Times New Roman" panose="02020603050405020304" pitchFamily="18" charset="0"/>
              </a:rPr>
              <a:t>, the </a:t>
            </a:r>
            <a:r>
              <a:rPr lang="en-US" dirty="0">
                <a:solidFill>
                  <a:srgbClr val="C00000"/>
                </a:solidFill>
                <a:cs typeface="Times New Roman" panose="02020603050405020304" pitchFamily="18" charset="0"/>
              </a:rPr>
              <a:t>curl</a:t>
            </a:r>
            <a:r>
              <a:rPr lang="en-US" dirty="0">
                <a:solidFill>
                  <a:srgbClr val="000000"/>
                </a:solidFill>
                <a:cs typeface="Times New Roman" panose="02020603050405020304" pitchFamily="18" charset="0"/>
              </a:rPr>
              <a:t> of that vector field is </a:t>
            </a:r>
            <a:r>
              <a:rPr lang="en-US" dirty="0">
                <a:solidFill>
                  <a:srgbClr val="C00000"/>
                </a:solidFill>
                <a:cs typeface="Times New Roman" panose="02020603050405020304" pitchFamily="18" charset="0"/>
              </a:rPr>
              <a:t>equal to zero</a:t>
            </a:r>
            <a:r>
              <a:rPr lang="en-US" dirty="0">
                <a:solidFill>
                  <a:srgbClr val="000000"/>
                </a:solidFill>
                <a:cs typeface="Times New Roman" panose="02020603050405020304" pitchFamily="18" charset="0"/>
              </a:rPr>
              <a:t>. Additionally, the </a:t>
            </a:r>
            <a:r>
              <a:rPr lang="en-US" dirty="0">
                <a:solidFill>
                  <a:srgbClr val="C00000"/>
                </a:solidFill>
                <a:cs typeface="Times New Roman" panose="02020603050405020304" pitchFamily="18" charset="0"/>
              </a:rPr>
              <a:t>work</a:t>
            </a:r>
            <a:r>
              <a:rPr lang="en-US" dirty="0">
                <a:solidFill>
                  <a:srgbClr val="000000"/>
                </a:solidFill>
                <a:cs typeface="Times New Roman" panose="02020603050405020304" pitchFamily="18" charset="0"/>
              </a:rPr>
              <a:t> done by a system that travels </a:t>
            </a:r>
            <a:r>
              <a:rPr lang="en-US" dirty="0">
                <a:solidFill>
                  <a:srgbClr val="C00000"/>
                </a:solidFill>
                <a:cs typeface="Times New Roman" panose="02020603050405020304" pitchFamily="18" charset="0"/>
              </a:rPr>
              <a:t>around a </a:t>
            </a:r>
            <a:r>
              <a:rPr lang="en-US" i="1" dirty="0">
                <a:solidFill>
                  <a:srgbClr val="C00000"/>
                </a:solidFill>
                <a:cs typeface="Times New Roman" panose="02020603050405020304" pitchFamily="18" charset="0"/>
              </a:rPr>
              <a:t>closed</a:t>
            </a:r>
            <a:r>
              <a:rPr lang="en-US" dirty="0">
                <a:solidFill>
                  <a:srgbClr val="C00000"/>
                </a:solidFill>
                <a:cs typeface="Times New Roman" panose="02020603050405020304" pitchFamily="18" charset="0"/>
              </a:rPr>
              <a:t> </a:t>
            </a:r>
            <a:r>
              <a:rPr lang="en-US" i="1" dirty="0">
                <a:solidFill>
                  <a:srgbClr val="C00000"/>
                </a:solidFill>
                <a:cs typeface="Times New Roman" panose="02020603050405020304" pitchFamily="18" charset="0"/>
              </a:rPr>
              <a:t>path </a:t>
            </a:r>
            <a:r>
              <a:rPr lang="en-US" dirty="0">
                <a:solidFill>
                  <a:srgbClr val="C00000"/>
                </a:solidFill>
                <a:cs typeface="Times New Roman" panose="02020603050405020304" pitchFamily="18" charset="0"/>
              </a:rPr>
              <a:t>is also zero</a:t>
            </a:r>
            <a:r>
              <a:rPr lang="en-US" dirty="0">
                <a:solidFill>
                  <a:srgbClr val="000000"/>
                </a:solidFill>
                <a:cs typeface="Times New Roman" panose="02020603050405020304" pitchFamily="18" charset="0"/>
              </a:rPr>
              <a:t>.</a:t>
            </a:r>
          </a:p>
          <a:p>
            <a:pPr algn="just">
              <a:spcAft>
                <a:spcPts val="600"/>
              </a:spcAft>
            </a:pPr>
            <a:r>
              <a:rPr lang="en-US" dirty="0">
                <a:solidFill>
                  <a:srgbClr val="000000"/>
                </a:solidFill>
                <a:cs typeface="Times New Roman" panose="02020603050405020304" pitchFamily="18" charset="0"/>
              </a:rPr>
              <a:t>Therefore, when </a:t>
            </a:r>
            <a:r>
              <a:rPr lang="en-US" dirty="0" smtClean="0">
                <a:solidFill>
                  <a:srgbClr val="C00000"/>
                </a:solidFill>
                <a:cs typeface="Times New Roman" panose="02020603050405020304" pitchFamily="18" charset="0"/>
              </a:rPr>
              <a:t>a connection vector field is not conservative</a:t>
            </a:r>
            <a:r>
              <a:rPr lang="en-US" dirty="0" smtClean="0">
                <a:solidFill>
                  <a:srgbClr val="000000"/>
                </a:solidFill>
                <a:cs typeface="Times New Roman" panose="02020603050405020304" pitchFamily="18" charset="0"/>
              </a:rPr>
              <a:t>, </a:t>
            </a:r>
            <a:r>
              <a:rPr lang="en-US" dirty="0">
                <a:solidFill>
                  <a:srgbClr val="000000"/>
                </a:solidFill>
                <a:cs typeface="Times New Roman" panose="02020603050405020304" pitchFamily="18" charset="0"/>
              </a:rPr>
              <a:t>the </a:t>
            </a:r>
            <a:r>
              <a:rPr lang="en-US" dirty="0">
                <a:solidFill>
                  <a:srgbClr val="C00000"/>
                </a:solidFill>
                <a:cs typeface="Times New Roman" panose="02020603050405020304" pitchFamily="18" charset="0"/>
              </a:rPr>
              <a:t>net work on the system and the curl </a:t>
            </a:r>
            <a:r>
              <a:rPr lang="en-US" dirty="0" smtClean="0">
                <a:solidFill>
                  <a:srgbClr val="C00000"/>
                </a:solidFill>
                <a:cs typeface="Times New Roman" panose="02020603050405020304" pitchFamily="18" charset="0"/>
              </a:rPr>
              <a:t>will be non-zero</a:t>
            </a:r>
            <a:r>
              <a:rPr lang="en-US" dirty="0" smtClean="0">
                <a:solidFill>
                  <a:srgbClr val="000000"/>
                </a:solidFill>
                <a:cs typeface="Times New Roman" panose="02020603050405020304" pitchFamily="18" charset="0"/>
              </a:rPr>
              <a:t> brought on by a </a:t>
            </a:r>
            <a:r>
              <a:rPr lang="en-US" dirty="0">
                <a:solidFill>
                  <a:srgbClr val="000000"/>
                </a:solidFill>
                <a:cs typeface="Times New Roman" panose="02020603050405020304" pitchFamily="18" charset="0"/>
              </a:rPr>
              <a:t>change in the system dynamics over a </a:t>
            </a:r>
            <a:r>
              <a:rPr lang="en-US" dirty="0" smtClean="0">
                <a:solidFill>
                  <a:srgbClr val="000000"/>
                </a:solidFill>
                <a:cs typeface="Times New Roman" panose="02020603050405020304" pitchFamily="18" charset="0"/>
              </a:rPr>
              <a:t>(closed) gait cycle. </a:t>
            </a:r>
          </a:p>
          <a:p>
            <a:pPr algn="just">
              <a:spcAft>
                <a:spcPts val="600"/>
              </a:spcAft>
            </a:pPr>
            <a:r>
              <a:rPr lang="en-US" dirty="0" smtClean="0">
                <a:solidFill>
                  <a:srgbClr val="000000"/>
                </a:solidFill>
                <a:cs typeface="Times New Roman" panose="02020603050405020304" pitchFamily="18" charset="0"/>
              </a:rPr>
              <a:t>Note that </a:t>
            </a:r>
            <a:r>
              <a:rPr lang="en-US" dirty="0" smtClean="0">
                <a:solidFill>
                  <a:srgbClr val="C00000"/>
                </a:solidFill>
                <a:cs typeface="Times New Roman" panose="02020603050405020304" pitchFamily="18" charset="0"/>
              </a:rPr>
              <a:t>only some changes </a:t>
            </a:r>
            <a:r>
              <a:rPr lang="en-US" dirty="0" smtClean="0">
                <a:solidFill>
                  <a:srgbClr val="000000"/>
                </a:solidFill>
                <a:cs typeface="Times New Roman" panose="02020603050405020304" pitchFamily="18" charset="0"/>
              </a:rPr>
              <a:t>in the connection vector field</a:t>
            </a:r>
            <a:r>
              <a:rPr lang="en-US" dirty="0" smtClean="0">
                <a:solidFill>
                  <a:srgbClr val="C00000"/>
                </a:solidFill>
                <a:cs typeface="Times New Roman" panose="02020603050405020304" pitchFamily="18" charset="0"/>
              </a:rPr>
              <a:t> result in changes in the system dynamics</a:t>
            </a:r>
            <a:r>
              <a:rPr lang="en-US" dirty="0" smtClean="0">
                <a:solidFill>
                  <a:srgbClr val="000000"/>
                </a:solidFill>
                <a:cs typeface="Times New Roman" panose="02020603050405020304" pitchFamily="18" charset="0"/>
              </a:rPr>
              <a:t>. Only </a:t>
            </a:r>
            <a:r>
              <a:rPr lang="en-US" dirty="0" smtClean="0">
                <a:solidFill>
                  <a:srgbClr val="C00000"/>
                </a:solidFill>
                <a:cs typeface="Times New Roman" panose="02020603050405020304" pitchFamily="18" charset="0"/>
              </a:rPr>
              <a:t>changes in the vector fields </a:t>
            </a:r>
            <a:r>
              <a:rPr lang="en-US" dirty="0" smtClean="0">
                <a:solidFill>
                  <a:srgbClr val="000000"/>
                </a:solidFill>
                <a:cs typeface="Times New Roman" panose="02020603050405020304" pitchFamily="18" charset="0"/>
              </a:rPr>
              <a:t>along directions </a:t>
            </a:r>
            <a:r>
              <a:rPr lang="en-US" dirty="0" smtClean="0">
                <a:solidFill>
                  <a:srgbClr val="C00000"/>
                </a:solidFill>
                <a:cs typeface="Times New Roman" panose="02020603050405020304" pitchFamily="18" charset="0"/>
              </a:rPr>
              <a:t>orthogonal to that component</a:t>
            </a:r>
            <a:r>
              <a:rPr lang="en-US" dirty="0" smtClean="0">
                <a:solidFill>
                  <a:srgbClr val="000000"/>
                </a:solidFill>
                <a:cs typeface="Times New Roman" panose="02020603050405020304" pitchFamily="18" charset="0"/>
              </a:rPr>
              <a:t> produce these changes. Additionally, it is </a:t>
            </a:r>
            <a:r>
              <a:rPr lang="en-US" dirty="0" smtClean="0">
                <a:solidFill>
                  <a:srgbClr val="C00000"/>
                </a:solidFill>
                <a:cs typeface="Times New Roman" panose="02020603050405020304" pitchFamily="18" charset="0"/>
              </a:rPr>
              <a:t>possible for changes</a:t>
            </a:r>
            <a:r>
              <a:rPr lang="en-US" dirty="0" smtClean="0">
                <a:solidFill>
                  <a:srgbClr val="000000"/>
                </a:solidFill>
                <a:cs typeface="Times New Roman" panose="02020603050405020304" pitchFamily="18" charset="0"/>
              </a:rPr>
              <a:t> in one component </a:t>
            </a:r>
            <a:r>
              <a:rPr lang="en-US" dirty="0" smtClean="0">
                <a:solidFill>
                  <a:srgbClr val="C00000"/>
                </a:solidFill>
                <a:cs typeface="Times New Roman" panose="02020603050405020304" pitchFamily="18" charset="0"/>
              </a:rPr>
              <a:t>to cancel out </a:t>
            </a:r>
            <a:r>
              <a:rPr lang="en-US" dirty="0" smtClean="0">
                <a:solidFill>
                  <a:srgbClr val="000000"/>
                </a:solidFill>
                <a:cs typeface="Times New Roman" panose="02020603050405020304" pitchFamily="18" charset="0"/>
              </a:rPr>
              <a:t>the changes in another. But generally, the change in the local connection vector field over the shape space allows for net displacement across gaits. </a:t>
            </a:r>
          </a:p>
        </p:txBody>
      </p:sp>
      <p:cxnSp>
        <p:nvCxnSpPr>
          <p:cNvPr id="14" name="Straight Connector 13"/>
          <p:cNvCxnSpPr>
            <a:cxnSpLocks/>
            <a:stCxn id="32" idx="0"/>
          </p:cNvCxnSpPr>
          <p:nvPr/>
        </p:nvCxnSpPr>
        <p:spPr>
          <a:xfrm flipH="1">
            <a:off x="6076553" y="1066800"/>
            <a:ext cx="3462" cy="461147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378656" y="277091"/>
            <a:ext cx="7241344" cy="633088"/>
          </a:xfrm>
        </p:spPr>
        <p:txBody>
          <a:bodyPr/>
          <a:lstStyle/>
          <a:p>
            <a:pPr algn="l"/>
            <a:r>
              <a:rPr lang="en-US" dirty="0" smtClean="0"/>
              <a:t>Non-Conservative Effects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204408" y="1092658"/>
            <a:ext cx="5885397" cy="3068162"/>
          </a:xfrm>
          <a:prstGeom prst="rect">
            <a:avLst/>
          </a:prstGeom>
        </p:spPr>
      </p:pic>
      <p:pic>
        <p:nvPicPr>
          <p:cNvPr id="10" name="Picture 9"/>
          <p:cNvPicPr>
            <a:picLocks noChangeAspect="1"/>
          </p:cNvPicPr>
          <p:nvPr/>
        </p:nvPicPr>
        <p:blipFill>
          <a:blip r:embed="rId3"/>
          <a:stretch>
            <a:fillRect/>
          </a:stretch>
        </p:blipFill>
        <p:spPr>
          <a:xfrm>
            <a:off x="3352800" y="2872266"/>
            <a:ext cx="2440477" cy="870691"/>
          </a:xfrm>
          <a:prstGeom prst="rect">
            <a:avLst/>
          </a:prstGeom>
        </p:spPr>
      </p:pic>
    </p:spTree>
    <p:extLst>
      <p:ext uri="{BB962C8B-B14F-4D97-AF65-F5344CB8AC3E}">
        <p14:creationId xmlns:p14="http://schemas.microsoft.com/office/powerpoint/2010/main" val="79300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800300" y="3446211"/>
            <a:ext cx="7163099" cy="2211315"/>
          </a:xfrm>
          <a:prstGeom prst="rect">
            <a:avLst/>
          </a:prstGeom>
          <a:noFill/>
        </p:spPr>
        <p:txBody>
          <a:bodyPr wrap="square" rtlCol="0">
            <a:noAutofit/>
          </a:bodyPr>
          <a:lstStyle/>
          <a:p>
            <a:pPr algn="just">
              <a:spcAft>
                <a:spcPts val="600"/>
              </a:spcAft>
            </a:pPr>
            <a:r>
              <a:rPr lang="en-US" dirty="0" smtClean="0">
                <a:solidFill>
                  <a:srgbClr val="000000"/>
                </a:solidFill>
                <a:latin typeface="+mj-lt"/>
                <a:cs typeface="Times New Roman" panose="02020603050405020304" pitchFamily="18" charset="0"/>
              </a:rPr>
              <a:t>Recall, that for the differential drive example, that velocity in the y-direction was restricted by the Pfaffian. The </a:t>
            </a:r>
            <a:r>
              <a:rPr lang="en-US" dirty="0" smtClean="0">
                <a:solidFill>
                  <a:srgbClr val="C00000"/>
                </a:solidFill>
                <a:latin typeface="+mj-lt"/>
                <a:cs typeface="Times New Roman" panose="02020603050405020304" pitchFamily="18" charset="0"/>
              </a:rPr>
              <a:t>distribution</a:t>
            </a:r>
            <a:r>
              <a:rPr lang="en-US" dirty="0" smtClean="0">
                <a:solidFill>
                  <a:srgbClr val="000000"/>
                </a:solidFill>
                <a:latin typeface="+mj-lt"/>
                <a:cs typeface="Times New Roman" panose="02020603050405020304" pitchFamily="18" charset="0"/>
              </a:rPr>
              <a:t> of allowable vectors (i.e., the </a:t>
            </a:r>
            <a:r>
              <a:rPr lang="en-US" dirty="0" smtClean="0">
                <a:solidFill>
                  <a:srgbClr val="C00000"/>
                </a:solidFill>
                <a:latin typeface="+mj-lt"/>
                <a:cs typeface="Times New Roman" panose="02020603050405020304" pitchFamily="18" charset="0"/>
              </a:rPr>
              <a:t>null space of the Pfaffian</a:t>
            </a:r>
            <a:r>
              <a:rPr lang="en-US" dirty="0" smtClean="0">
                <a:solidFill>
                  <a:srgbClr val="000000"/>
                </a:solidFill>
                <a:latin typeface="+mj-lt"/>
                <a:cs typeface="Times New Roman" panose="02020603050405020304" pitchFamily="18" charset="0"/>
              </a:rPr>
              <a:t>) is spanned by:</a:t>
            </a:r>
            <a:endParaRPr lang="en-US" dirty="0">
              <a:solidFill>
                <a:srgbClr val="000000"/>
              </a:solidFill>
              <a:latin typeface="Times New Roman" charset="0"/>
              <a:ea typeface="Times New Roman" charset="0"/>
              <a:cs typeface="Times New Roman" charset="0"/>
            </a:endParaRPr>
          </a:p>
        </p:txBody>
      </p:sp>
      <p:sp>
        <p:nvSpPr>
          <p:cNvPr id="41" name="Rectangle 40"/>
          <p:cNvSpPr/>
          <p:nvPr/>
        </p:nvSpPr>
        <p:spPr>
          <a:xfrm>
            <a:off x="4876501" y="4409660"/>
            <a:ext cx="7086898" cy="1316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5245566" y="4448979"/>
            <a:ext cx="6464725" cy="1237926"/>
          </a:xfrm>
          <a:prstGeom prst="rect">
            <a:avLst/>
          </a:prstGeom>
        </p:spPr>
      </p:pic>
      <p:sp>
        <p:nvSpPr>
          <p:cNvPr id="28" name="Rectangle 27"/>
          <p:cNvSpPr/>
          <p:nvPr/>
        </p:nvSpPr>
        <p:spPr>
          <a:xfrm>
            <a:off x="292278" y="5105400"/>
            <a:ext cx="4051122" cy="55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8656" y="277091"/>
            <a:ext cx="7241344" cy="633088"/>
          </a:xfrm>
        </p:spPr>
        <p:txBody>
          <a:bodyPr/>
          <a:lstStyle/>
          <a:p>
            <a:pPr algn="l"/>
            <a:r>
              <a:rPr lang="en-US" dirty="0" smtClean="0"/>
              <a:t>Non-Commutative Effects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16078" y="979800"/>
                <a:ext cx="4432122" cy="4549187"/>
              </a:xfrm>
              <a:prstGeom prst="rect">
                <a:avLst/>
              </a:prstGeom>
              <a:noFill/>
            </p:spPr>
            <p:txBody>
              <a:bodyPr wrap="square" rtlCol="0">
                <a:noAutofit/>
              </a:bodyPr>
              <a:lstStyle/>
              <a:p>
                <a:pPr algn="just">
                  <a:spcAft>
                    <a:spcPts val="600"/>
                  </a:spcAft>
                </a:pPr>
                <a:r>
                  <a:rPr lang="en-US" dirty="0" smtClean="0">
                    <a:solidFill>
                      <a:srgbClr val="000000"/>
                    </a:solidFill>
                    <a:latin typeface="+mj-lt"/>
                    <a:cs typeface="Times New Roman" panose="02020603050405020304" pitchFamily="18" charset="0"/>
                  </a:rPr>
                  <a:t>Even if the local connection is constant over the </a:t>
                </a:r>
                <a:r>
                  <a:rPr lang="en-US" dirty="0" smtClean="0">
                    <a:solidFill>
                      <a:srgbClr val="C00000"/>
                    </a:solidFill>
                    <a:latin typeface="+mj-lt"/>
                    <a:cs typeface="Times New Roman" panose="02020603050405020304" pitchFamily="18" charset="0"/>
                  </a:rPr>
                  <a:t>connection vector field </a:t>
                </a:r>
                <a:r>
                  <a:rPr lang="en-US" dirty="0" err="1" smtClean="0">
                    <a:solidFill>
                      <a:srgbClr val="000000"/>
                    </a:solidFill>
                    <a:latin typeface="+mj-lt"/>
                    <a:cs typeface="Times New Roman" panose="02020603050405020304" pitchFamily="18" charset="0"/>
                  </a:rPr>
                  <a:t>w.r.t</a:t>
                </a:r>
                <a:r>
                  <a:rPr lang="en-US" dirty="0" smtClean="0">
                    <a:solidFill>
                      <a:srgbClr val="000000"/>
                    </a:solidFill>
                    <a:latin typeface="+mj-lt"/>
                    <a:cs typeface="Times New Roman" panose="02020603050405020304" pitchFamily="18" charset="0"/>
                  </a:rPr>
                  <a:t>. the shape space, it is still </a:t>
                </a:r>
                <a:r>
                  <a:rPr lang="en-US" dirty="0" smtClean="0">
                    <a:solidFill>
                      <a:srgbClr val="C00000"/>
                    </a:solidFill>
                    <a:latin typeface="+mj-lt"/>
                    <a:cs typeface="Times New Roman" panose="02020603050405020304" pitchFamily="18" charset="0"/>
                  </a:rPr>
                  <a:t>defined by a moving body frame</a:t>
                </a:r>
                <a:r>
                  <a:rPr lang="en-US" dirty="0" smtClean="0">
                    <a:solidFill>
                      <a:srgbClr val="000000"/>
                    </a:solidFill>
                    <a:latin typeface="+mj-lt"/>
                    <a:cs typeface="Times New Roman" panose="02020603050405020304" pitchFamily="18" charset="0"/>
                  </a:rPr>
                  <a:t>!</a:t>
                </a:r>
              </a:p>
              <a:p>
                <a:pPr algn="just">
                  <a:spcAft>
                    <a:spcPts val="600"/>
                  </a:spcAft>
                </a:pPr>
                <a:r>
                  <a:rPr lang="en-US" dirty="0" smtClean="0">
                    <a:solidFill>
                      <a:srgbClr val="000000"/>
                    </a:solidFill>
                    <a:latin typeface="+mj-lt"/>
                    <a:ea typeface="Times New Roman" charset="0"/>
                    <a:cs typeface="Times New Roman" panose="02020603050405020304" pitchFamily="18" charset="0"/>
                  </a:rPr>
                  <a:t>Therefore, </a:t>
                </a:r>
                <a:r>
                  <a:rPr lang="en-US" dirty="0" smtClean="0">
                    <a:solidFill>
                      <a:srgbClr val="C00000"/>
                    </a:solidFill>
                    <a:latin typeface="+mj-lt"/>
                    <a:ea typeface="Times New Roman" charset="0"/>
                    <a:cs typeface="Times New Roman" panose="02020603050405020304" pitchFamily="18" charset="0"/>
                  </a:rPr>
                  <a:t>if a system rotates </a:t>
                </a:r>
                <a:r>
                  <a:rPr lang="en-US" dirty="0" smtClean="0">
                    <a:solidFill>
                      <a:srgbClr val="000000"/>
                    </a:solidFill>
                    <a:latin typeface="+mj-lt"/>
                    <a:ea typeface="Times New Roman" charset="0"/>
                    <a:cs typeface="Times New Roman" panose="02020603050405020304" pitchFamily="18" charset="0"/>
                  </a:rPr>
                  <a:t>during the course of a gait cycle, </a:t>
                </a:r>
                <a:r>
                  <a:rPr lang="en-US" dirty="0" smtClean="0">
                    <a:solidFill>
                      <a:srgbClr val="C00000"/>
                    </a:solidFill>
                    <a:latin typeface="+mj-lt"/>
                    <a:ea typeface="Times New Roman" charset="0"/>
                    <a:cs typeface="Times New Roman" panose="02020603050405020304" pitchFamily="18" charset="0"/>
                  </a:rPr>
                  <a:t>then forward and backward displacements may not directly cancel each other out</a:t>
                </a:r>
                <a:r>
                  <a:rPr lang="en-US" dirty="0" smtClean="0">
                    <a:solidFill>
                      <a:srgbClr val="000000"/>
                    </a:solidFill>
                    <a:latin typeface="+mj-lt"/>
                    <a:ea typeface="Times New Roman" charset="0"/>
                    <a:cs typeface="Times New Roman" panose="02020603050405020304" pitchFamily="18" charset="0"/>
                  </a:rPr>
                  <a:t>. In order to measure the effect of these alternating differential controls, we must introduce the </a:t>
                </a:r>
                <a:r>
                  <a:rPr lang="en-US" dirty="0" smtClean="0">
                    <a:solidFill>
                      <a:srgbClr val="C00000"/>
                    </a:solidFill>
                    <a:latin typeface="+mj-lt"/>
                    <a:ea typeface="Times New Roman" charset="0"/>
                    <a:cs typeface="Times New Roman" panose="02020603050405020304" pitchFamily="18" charset="0"/>
                  </a:rPr>
                  <a:t>Lie bracket</a:t>
                </a:r>
                <a:r>
                  <a:rPr lang="en-US" dirty="0" smtClean="0">
                    <a:solidFill>
                      <a:srgbClr val="000000"/>
                    </a:solidFill>
                    <a:latin typeface="+mj-lt"/>
                    <a:ea typeface="Times New Roman" charset="0"/>
                    <a:cs typeface="Times New Roman" panose="02020603050405020304" pitchFamily="18" charset="0"/>
                  </a:rPr>
                  <a:t>. </a:t>
                </a:r>
              </a:p>
              <a:p>
                <a:pPr algn="just">
                  <a:spcAft>
                    <a:spcPts val="600"/>
                  </a:spcAft>
                </a:pPr>
                <a:r>
                  <a:rPr lang="en-US" dirty="0" smtClean="0">
                    <a:solidFill>
                      <a:srgbClr val="000000"/>
                    </a:solidFill>
                    <a:latin typeface="+mj-lt"/>
                    <a:ea typeface="Times New Roman" charset="0"/>
                    <a:cs typeface="Times New Roman" panose="02020603050405020304" pitchFamily="18" charset="0"/>
                  </a:rPr>
                  <a:t>Lie brackets measure </a:t>
                </a:r>
                <a:r>
                  <a:rPr lang="en-US" dirty="0" smtClean="0">
                    <a:solidFill>
                      <a:srgbClr val="C00000"/>
                    </a:solidFill>
                    <a:latin typeface="+mj-lt"/>
                    <a:ea typeface="Times New Roman" charset="0"/>
                    <a:cs typeface="Times New Roman" panose="02020603050405020304" pitchFamily="18" charset="0"/>
                  </a:rPr>
                  <a:t>how vector fields change along each other</a:t>
                </a:r>
                <a:r>
                  <a:rPr lang="en-US" dirty="0" smtClean="0">
                    <a:solidFill>
                      <a:srgbClr val="000000"/>
                    </a:solidFill>
                    <a:latin typeface="+mj-lt"/>
                    <a:ea typeface="Times New Roman" charset="0"/>
                    <a:cs typeface="Times New Roman" panose="02020603050405020304" pitchFamily="18" charset="0"/>
                  </a:rPr>
                  <a:t>. Specifically, if </a:t>
                </a:r>
                <a14:m>
                  <m:oMath xmlns:m="http://schemas.openxmlformats.org/officeDocument/2006/math">
                    <m:r>
                      <a:rPr lang="en-US" i="1" dirty="0" smtClean="0">
                        <a:solidFill>
                          <a:srgbClr val="000000"/>
                        </a:solidFill>
                        <a:latin typeface="Cambria Math" charset="0"/>
                        <a:ea typeface="Times New Roman" charset="0"/>
                        <a:cs typeface="Times New Roman" panose="02020603050405020304" pitchFamily="18" charset="0"/>
                      </a:rPr>
                      <m:t>𝑋</m:t>
                    </m:r>
                    <m:r>
                      <a:rPr lang="en-US" i="1" dirty="0" smtClean="0">
                        <a:solidFill>
                          <a:srgbClr val="000000"/>
                        </a:solidFill>
                        <a:latin typeface="Cambria Math" charset="0"/>
                        <a:ea typeface="Times New Roman" charset="0"/>
                        <a:cs typeface="Times New Roman" panose="02020603050405020304" pitchFamily="18" charset="0"/>
                      </a:rPr>
                      <m:t>,</m:t>
                    </m:r>
                    <m:r>
                      <a:rPr lang="en-US" i="1" dirty="0" smtClean="0">
                        <a:solidFill>
                          <a:srgbClr val="000000"/>
                        </a:solidFill>
                        <a:latin typeface="Cambria Math" charset="0"/>
                        <a:ea typeface="Times New Roman" charset="0"/>
                        <a:cs typeface="Times New Roman" panose="02020603050405020304" pitchFamily="18" charset="0"/>
                      </a:rPr>
                      <m:t>𝑌</m:t>
                    </m:r>
                  </m:oMath>
                </a14:m>
                <a:r>
                  <a:rPr lang="en-US" dirty="0" smtClean="0">
                    <a:solidFill>
                      <a:srgbClr val="000000"/>
                    </a:solidFill>
                    <a:latin typeface="+mj-lt"/>
                    <a:ea typeface="Times New Roman" charset="0"/>
                    <a:cs typeface="Times New Roman" panose="02020603050405020304" pitchFamily="18" charset="0"/>
                  </a:rPr>
                  <a:t> are vector fields:</a:t>
                </a:r>
                <a:endParaRPr lang="en-US" dirty="0">
                  <a:solidFill>
                    <a:srgbClr val="000000"/>
                  </a:solidFill>
                  <a:latin typeface="Times New Roman" charset="0"/>
                  <a:ea typeface="Times New Roman" charset="0"/>
                  <a:cs typeface="Times New Roman"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6078" y="979800"/>
                <a:ext cx="4432122" cy="4549187"/>
              </a:xfrm>
              <a:prstGeom prst="rect">
                <a:avLst/>
              </a:prstGeom>
              <a:blipFill rotWithShape="0">
                <a:blip r:embed="rId3"/>
                <a:stretch>
                  <a:fillRect l="-1099" t="-804" r="-1099"/>
                </a:stretch>
              </a:blipFill>
            </p:spPr>
            <p:txBody>
              <a:bodyPr/>
              <a:lstStyle/>
              <a:p>
                <a:r>
                  <a:rPr lang="en-US">
                    <a:noFill/>
                  </a:rPr>
                  <a:t> </a:t>
                </a:r>
              </a:p>
            </p:txBody>
          </p:sp>
        </mc:Fallback>
      </mc:AlternateContent>
      <p:cxnSp>
        <p:nvCxnSpPr>
          <p:cNvPr id="14" name="Straight Connector 13"/>
          <p:cNvCxnSpPr>
            <a:cxnSpLocks/>
          </p:cNvCxnSpPr>
          <p:nvPr/>
        </p:nvCxnSpPr>
        <p:spPr>
          <a:xfrm>
            <a:off x="4724400" y="1025467"/>
            <a:ext cx="0" cy="44958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411018" y="5206345"/>
            <a:ext cx="3779982" cy="392262"/>
          </a:xfrm>
          <a:prstGeom prst="rect">
            <a:avLst/>
          </a:prstGeom>
        </p:spPr>
      </p:pic>
      <p:pic>
        <p:nvPicPr>
          <p:cNvPr id="12" name="Picture 11"/>
          <p:cNvPicPr>
            <a:picLocks noChangeAspect="1"/>
          </p:cNvPicPr>
          <p:nvPr/>
        </p:nvPicPr>
        <p:blipFill>
          <a:blip r:embed="rId5"/>
          <a:stretch>
            <a:fillRect/>
          </a:stretch>
        </p:blipFill>
        <p:spPr>
          <a:xfrm>
            <a:off x="4800301" y="965838"/>
            <a:ext cx="7355256" cy="2331301"/>
          </a:xfrm>
          <a:prstGeom prst="rect">
            <a:avLst/>
          </a:prstGeom>
        </p:spPr>
      </p:pic>
      <p:sp>
        <p:nvSpPr>
          <p:cNvPr id="34" name="Rectangle 33"/>
          <p:cNvSpPr/>
          <p:nvPr/>
        </p:nvSpPr>
        <p:spPr>
          <a:xfrm>
            <a:off x="9648624" y="2723367"/>
            <a:ext cx="878345" cy="573772"/>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63507" y="2722660"/>
            <a:ext cx="697841" cy="574479"/>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0301" y="2722659"/>
            <a:ext cx="755315" cy="57448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6"/>
          <a:stretch>
            <a:fillRect/>
          </a:stretch>
        </p:blipFill>
        <p:spPr>
          <a:xfrm>
            <a:off x="4828344" y="2755876"/>
            <a:ext cx="727272" cy="439746"/>
          </a:xfrm>
          <a:prstGeom prst="rect">
            <a:avLst/>
          </a:prstGeom>
        </p:spPr>
      </p:pic>
      <p:pic>
        <p:nvPicPr>
          <p:cNvPr id="38" name="Picture 37"/>
          <p:cNvPicPr>
            <a:picLocks noChangeAspect="1"/>
          </p:cNvPicPr>
          <p:nvPr/>
        </p:nvPicPr>
        <p:blipFill>
          <a:blip r:embed="rId7"/>
          <a:stretch>
            <a:fillRect/>
          </a:stretch>
        </p:blipFill>
        <p:spPr>
          <a:xfrm>
            <a:off x="9668501" y="2754254"/>
            <a:ext cx="858468" cy="435941"/>
          </a:xfrm>
          <a:prstGeom prst="rect">
            <a:avLst/>
          </a:prstGeom>
        </p:spPr>
      </p:pic>
      <p:pic>
        <p:nvPicPr>
          <p:cNvPr id="39" name="Picture 38"/>
          <p:cNvPicPr>
            <a:picLocks noChangeAspect="1"/>
          </p:cNvPicPr>
          <p:nvPr/>
        </p:nvPicPr>
        <p:blipFill>
          <a:blip r:embed="rId8"/>
          <a:stretch>
            <a:fillRect/>
          </a:stretch>
        </p:blipFill>
        <p:spPr>
          <a:xfrm>
            <a:off x="7278051" y="2755876"/>
            <a:ext cx="683297" cy="439746"/>
          </a:xfrm>
          <a:prstGeom prst="rect">
            <a:avLst/>
          </a:prstGeom>
        </p:spPr>
      </p:pic>
    </p:spTree>
    <p:extLst>
      <p:ext uri="{BB962C8B-B14F-4D97-AF65-F5344CB8AC3E}">
        <p14:creationId xmlns:p14="http://schemas.microsoft.com/office/powerpoint/2010/main" val="3729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7664" y="4191000"/>
            <a:ext cx="5809735" cy="14477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8656" y="277091"/>
            <a:ext cx="7241344" cy="633088"/>
          </a:xfrm>
        </p:spPr>
        <p:txBody>
          <a:bodyPr/>
          <a:lstStyle/>
          <a:p>
            <a:pPr algn="l"/>
            <a:r>
              <a:rPr lang="en-US" dirty="0"/>
              <a:t>Non-Commutative </a:t>
            </a:r>
            <a:r>
              <a:rPr lang="en-US" dirty="0" smtClean="0"/>
              <a:t>Effects (Cont.)</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16078" y="979800"/>
                <a:ext cx="5651322" cy="4735200"/>
              </a:xfrm>
              <a:prstGeom prst="rect">
                <a:avLst/>
              </a:prstGeom>
              <a:noFill/>
            </p:spPr>
            <p:txBody>
              <a:bodyPr wrap="square" rtlCol="0">
                <a:noAutofit/>
              </a:bodyPr>
              <a:lstStyle/>
              <a:p>
                <a:pPr algn="just"/>
                <a:r>
                  <a:rPr lang="en-US" dirty="0" smtClean="0">
                    <a:solidFill>
                      <a:srgbClr val="000000"/>
                    </a:solidFill>
                    <a:latin typeface="+mj-lt"/>
                    <a:cs typeface="Times New Roman" panose="02020603050405020304" pitchFamily="18" charset="0"/>
                  </a:rPr>
                  <a:t>When dealing with Lie groups, the Lie bracket takes on an additional feature. </a:t>
                </a:r>
              </a:p>
              <a:p>
                <a:pPr algn="just"/>
                <a:endParaRPr lang="en-US" dirty="0">
                  <a:solidFill>
                    <a:srgbClr val="000000"/>
                  </a:solidFill>
                  <a:latin typeface="+mj-lt"/>
                  <a:ea typeface="Times New Roman" charset="0"/>
                  <a:cs typeface="Times New Roman" panose="02020603050405020304" pitchFamily="18" charset="0"/>
                </a:endParaRPr>
              </a:p>
              <a:p>
                <a:pPr algn="just"/>
                <a:endParaRPr lang="en-US" dirty="0" smtClean="0">
                  <a:solidFill>
                    <a:srgbClr val="000000"/>
                  </a:solidFill>
                  <a:latin typeface="+mj-lt"/>
                  <a:ea typeface="Times New Roman" charset="0"/>
                  <a:cs typeface="Times New Roman" panose="02020603050405020304" pitchFamily="18" charset="0"/>
                </a:endParaRPr>
              </a:p>
              <a:p>
                <a:pPr algn="just"/>
                <a:endParaRPr lang="en-US" dirty="0">
                  <a:solidFill>
                    <a:srgbClr val="000000"/>
                  </a:solidFill>
                  <a:latin typeface="+mj-lt"/>
                  <a:ea typeface="Times New Roman" charset="0"/>
                  <a:cs typeface="Times New Roman" panose="02020603050405020304" pitchFamily="18" charset="0"/>
                </a:endParaRPr>
              </a:p>
              <a:p>
                <a:pPr algn="just"/>
                <a:r>
                  <a:rPr lang="en-US" dirty="0" smtClean="0">
                    <a:solidFill>
                      <a:srgbClr val="000000"/>
                    </a:solidFill>
                    <a:latin typeface="+mj-lt"/>
                    <a:ea typeface="Times New Roman" charset="0"/>
                    <a:cs typeface="Times New Roman" panose="02020603050405020304" pitchFamily="18" charset="0"/>
                  </a:rPr>
                  <a:t>Specifically, this means that any </a:t>
                </a:r>
                <a:r>
                  <a:rPr lang="en-US" dirty="0" smtClean="0">
                    <a:solidFill>
                      <a:srgbClr val="C00000"/>
                    </a:solidFill>
                    <a:latin typeface="+mj-lt"/>
                    <a:ea typeface="Times New Roman" charset="0"/>
                    <a:cs typeface="Times New Roman" panose="02020603050405020304" pitchFamily="18" charset="0"/>
                  </a:rPr>
                  <a:t>two vectors in the tangent space at the origin</a:t>
                </a:r>
                <a:r>
                  <a:rPr lang="en-US" dirty="0" smtClean="0">
                    <a:solidFill>
                      <a:srgbClr val="000000"/>
                    </a:solidFill>
                    <a:latin typeface="+mj-lt"/>
                    <a:ea typeface="Times New Roman" charset="0"/>
                    <a:cs typeface="Times New Roman" panose="02020603050405020304" pitchFamily="18" charset="0"/>
                  </a:rPr>
                  <a:t> </a:t>
                </a:r>
                <a:r>
                  <a:rPr lang="mr-IN" dirty="0" smtClean="0">
                    <a:solidFill>
                      <a:srgbClr val="000000"/>
                    </a:solidFill>
                    <a:latin typeface="+mj-lt"/>
                    <a:ea typeface="Times New Roman" charset="0"/>
                    <a:cs typeface="Times New Roman" panose="02020603050405020304" pitchFamily="18" charset="0"/>
                  </a:rPr>
                  <a:t>–</a:t>
                </a:r>
                <a:r>
                  <a:rPr lang="en-US" dirty="0" smtClean="0">
                    <a:solidFill>
                      <a:srgbClr val="000000"/>
                    </a:solidFill>
                    <a:latin typeface="+mj-lt"/>
                    <a:ea typeface="Times New Roman" charset="0"/>
                    <a:cs typeface="Times New Roman" panose="02020603050405020304" pitchFamily="18" charset="0"/>
                  </a:rPr>
                  <a:t> which by definition, all body velocities are </a:t>
                </a:r>
                <a:r>
                  <a:rPr lang="mr-IN" dirty="0" smtClean="0">
                    <a:solidFill>
                      <a:srgbClr val="000000"/>
                    </a:solidFill>
                    <a:latin typeface="+mj-lt"/>
                    <a:ea typeface="Times New Roman" charset="0"/>
                    <a:cs typeface="Times New Roman" panose="02020603050405020304" pitchFamily="18" charset="0"/>
                  </a:rPr>
                  <a:t>–</a:t>
                </a:r>
                <a:r>
                  <a:rPr lang="en-US" dirty="0" smtClean="0">
                    <a:solidFill>
                      <a:srgbClr val="000000"/>
                    </a:solidFill>
                    <a:latin typeface="+mj-lt"/>
                    <a:ea typeface="Times New Roman" charset="0"/>
                    <a:cs typeface="Times New Roman" panose="02020603050405020304" pitchFamily="18" charset="0"/>
                  </a:rPr>
                  <a:t> </a:t>
                </a:r>
                <a:r>
                  <a:rPr lang="en-US" dirty="0" smtClean="0">
                    <a:solidFill>
                      <a:srgbClr val="C00000"/>
                    </a:solidFill>
                    <a:latin typeface="+mj-lt"/>
                    <a:ea typeface="Times New Roman" charset="0"/>
                    <a:cs typeface="Times New Roman" panose="02020603050405020304" pitchFamily="18" charset="0"/>
                  </a:rPr>
                  <a:t>have a Lie bracket equal to that of the corresponding position velocities </a:t>
                </a:r>
                <a:r>
                  <a:rPr lang="en-US" dirty="0" smtClean="0">
                    <a:solidFill>
                      <a:srgbClr val="000000"/>
                    </a:solidFill>
                    <a:latin typeface="+mj-lt"/>
                    <a:ea typeface="Times New Roman" charset="0"/>
                    <a:cs typeface="Times New Roman" panose="02020603050405020304" pitchFamily="18" charset="0"/>
                  </a:rPr>
                  <a:t>evaluated at the identity element (recall, </a:t>
                </a:r>
                <a14:m>
                  <m:oMath xmlns:m="http://schemas.openxmlformats.org/officeDocument/2006/math">
                    <m:sSub>
                      <m:sSubPr>
                        <m:ctrlPr>
                          <a:rPr lang="en-US" b="0" i="1" smtClean="0">
                            <a:solidFill>
                              <a:srgbClr val="000000"/>
                            </a:solidFill>
                            <a:latin typeface="Cambria Math" charset="0"/>
                            <a:ea typeface="Times New Roman" charset="0"/>
                            <a:cs typeface="Times New Roman" panose="02020603050405020304" pitchFamily="18" charset="0"/>
                          </a:rPr>
                        </m:ctrlPr>
                      </m:sSubPr>
                      <m:e>
                        <m:r>
                          <a:rPr lang="en-US" b="0" i="1" smtClean="0">
                            <a:solidFill>
                              <a:srgbClr val="000000"/>
                            </a:solidFill>
                            <a:latin typeface="Cambria Math" charset="0"/>
                            <a:ea typeface="Times New Roman" charset="0"/>
                            <a:cs typeface="Times New Roman" panose="02020603050405020304" pitchFamily="18" charset="0"/>
                          </a:rPr>
                          <m:t>𝑇</m:t>
                        </m:r>
                      </m:e>
                      <m:sub>
                        <m:r>
                          <a:rPr lang="en-US" b="0" i="1" smtClean="0">
                            <a:solidFill>
                              <a:srgbClr val="000000"/>
                            </a:solidFill>
                            <a:latin typeface="Cambria Math" charset="0"/>
                            <a:ea typeface="Times New Roman" charset="0"/>
                            <a:cs typeface="Times New Roman" panose="02020603050405020304" pitchFamily="18" charset="0"/>
                          </a:rPr>
                          <m:t>𝑒</m:t>
                        </m:r>
                      </m:sub>
                    </m:sSub>
                    <m:sSub>
                      <m:sSubPr>
                        <m:ctrlPr>
                          <a:rPr lang="en-US" b="0" i="1" smtClean="0">
                            <a:solidFill>
                              <a:srgbClr val="000000"/>
                            </a:solidFill>
                            <a:latin typeface="Cambria Math" charset="0"/>
                            <a:ea typeface="Times New Roman" charset="0"/>
                            <a:cs typeface="Times New Roman" panose="02020603050405020304" pitchFamily="18" charset="0"/>
                          </a:rPr>
                        </m:ctrlPr>
                      </m:sSubPr>
                      <m:e>
                        <m:r>
                          <a:rPr lang="en-US" b="0" i="1" smtClean="0">
                            <a:solidFill>
                              <a:srgbClr val="000000"/>
                            </a:solidFill>
                            <a:latin typeface="Cambria Math" charset="0"/>
                            <a:ea typeface="Times New Roman" charset="0"/>
                            <a:cs typeface="Times New Roman" panose="02020603050405020304" pitchFamily="18" charset="0"/>
                          </a:rPr>
                          <m:t>𝐿</m:t>
                        </m:r>
                      </m:e>
                      <m:sub>
                        <m:r>
                          <a:rPr lang="en-US" b="0" i="1" smtClean="0">
                            <a:solidFill>
                              <a:srgbClr val="000000"/>
                            </a:solidFill>
                            <a:latin typeface="Cambria Math" charset="0"/>
                            <a:ea typeface="Times New Roman" charset="0"/>
                            <a:cs typeface="Times New Roman" panose="02020603050405020304" pitchFamily="18" charset="0"/>
                          </a:rPr>
                          <m:t>𝑔</m:t>
                        </m:r>
                      </m:sub>
                    </m:sSub>
                    <m:r>
                      <a:rPr lang="en-US" b="0" i="1" smtClean="0">
                        <a:solidFill>
                          <a:srgbClr val="000000"/>
                        </a:solidFill>
                        <a:latin typeface="Cambria Math" charset="0"/>
                        <a:ea typeface="Times New Roman" charset="0"/>
                        <a:cs typeface="Times New Roman" panose="02020603050405020304" pitchFamily="18" charset="0"/>
                      </a:rPr>
                      <m:t>𝜉</m:t>
                    </m:r>
                    <m:r>
                      <a:rPr lang="en-US" b="0" i="1" smtClean="0">
                        <a:solidFill>
                          <a:srgbClr val="000000"/>
                        </a:solidFill>
                        <a:latin typeface="Cambria Math" charset="0"/>
                        <a:ea typeface="Times New Roman" charset="0"/>
                        <a:cs typeface="Times New Roman" panose="02020603050405020304" pitchFamily="18" charset="0"/>
                      </a:rPr>
                      <m:t>=</m:t>
                    </m:r>
                    <m:acc>
                      <m:accPr>
                        <m:chr m:val="̇"/>
                        <m:ctrlPr>
                          <a:rPr lang="en-US" b="0" i="1" smtClean="0">
                            <a:solidFill>
                              <a:srgbClr val="000000"/>
                            </a:solidFill>
                            <a:latin typeface="Cambria Math" charset="0"/>
                            <a:ea typeface="Times New Roman" charset="0"/>
                            <a:cs typeface="Times New Roman" panose="02020603050405020304" pitchFamily="18" charset="0"/>
                          </a:rPr>
                        </m:ctrlPr>
                      </m:accPr>
                      <m:e>
                        <m:r>
                          <a:rPr lang="en-US" b="0" i="1" smtClean="0">
                            <a:solidFill>
                              <a:srgbClr val="000000"/>
                            </a:solidFill>
                            <a:latin typeface="Cambria Math" charset="0"/>
                            <a:ea typeface="Times New Roman" charset="0"/>
                            <a:cs typeface="Times New Roman" panose="02020603050405020304" pitchFamily="18" charset="0"/>
                          </a:rPr>
                          <m:t>𝑔</m:t>
                        </m:r>
                      </m:e>
                    </m:acc>
                  </m:oMath>
                </a14:m>
                <a:r>
                  <a:rPr lang="en-US" dirty="0" smtClean="0">
                    <a:solidFill>
                      <a:srgbClr val="000000"/>
                    </a:solidFill>
                    <a:ea typeface="Times New Roman" charset="0"/>
                    <a:cs typeface="Times New Roman" charset="0"/>
                  </a:rPr>
                  <a:t>). For the differential drive example:</a:t>
                </a:r>
                <a:endParaRPr lang="en-US" dirty="0">
                  <a:solidFill>
                    <a:srgbClr val="000000"/>
                  </a:solidFill>
                  <a:ea typeface="Times New Roman" charset="0"/>
                  <a:cs typeface="Times New Roman"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6078" y="979800"/>
                <a:ext cx="5651322" cy="4735200"/>
              </a:xfrm>
              <a:prstGeom prst="rect">
                <a:avLst/>
              </a:prstGeom>
              <a:blipFill rotWithShape="0">
                <a:blip r:embed="rId2"/>
                <a:stretch>
                  <a:fillRect l="-862" t="-772" r="-1940"/>
                </a:stretch>
              </a:blipFill>
            </p:spPr>
            <p:txBody>
              <a:bodyPr/>
              <a:lstStyle/>
              <a:p>
                <a:r>
                  <a:rPr lang="en-US">
                    <a:noFill/>
                  </a:rPr>
                  <a:t> </a:t>
                </a:r>
              </a:p>
            </p:txBody>
          </p:sp>
        </mc:Fallback>
      </mc:AlternateContent>
      <p:sp>
        <p:nvSpPr>
          <p:cNvPr id="23" name="Rectangle 22"/>
          <p:cNvSpPr/>
          <p:nvPr/>
        </p:nvSpPr>
        <p:spPr>
          <a:xfrm>
            <a:off x="57664" y="1579338"/>
            <a:ext cx="5809735" cy="822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342213" y="1705690"/>
            <a:ext cx="5308115" cy="514049"/>
          </a:xfrm>
          <a:prstGeom prst="rect">
            <a:avLst/>
          </a:prstGeom>
        </p:spPr>
      </p:pic>
      <p:pic>
        <p:nvPicPr>
          <p:cNvPr id="9" name="Picture 8"/>
          <p:cNvPicPr>
            <a:picLocks noChangeAspect="1"/>
          </p:cNvPicPr>
          <p:nvPr/>
        </p:nvPicPr>
        <p:blipFill>
          <a:blip r:embed="rId4"/>
          <a:stretch>
            <a:fillRect/>
          </a:stretch>
        </p:blipFill>
        <p:spPr>
          <a:xfrm>
            <a:off x="553540" y="4251004"/>
            <a:ext cx="4885459" cy="739082"/>
          </a:xfrm>
          <a:prstGeom prst="rect">
            <a:avLst/>
          </a:prstGeom>
        </p:spPr>
      </p:pic>
      <p:pic>
        <p:nvPicPr>
          <p:cNvPr id="10" name="Picture 9"/>
          <p:cNvPicPr>
            <a:picLocks noChangeAspect="1"/>
          </p:cNvPicPr>
          <p:nvPr/>
        </p:nvPicPr>
        <p:blipFill>
          <a:blip r:embed="rId5"/>
          <a:stretch>
            <a:fillRect/>
          </a:stretch>
        </p:blipFill>
        <p:spPr>
          <a:xfrm>
            <a:off x="183796" y="5216326"/>
            <a:ext cx="5624946" cy="272433"/>
          </a:xfrm>
          <a:prstGeom prst="rect">
            <a:avLst/>
          </a:prstGeom>
        </p:spPr>
      </p:pic>
      <p:sp>
        <p:nvSpPr>
          <p:cNvPr id="25" name="Rectangle 24"/>
          <p:cNvSpPr/>
          <p:nvPr/>
        </p:nvSpPr>
        <p:spPr>
          <a:xfrm>
            <a:off x="5993535" y="996176"/>
            <a:ext cx="6065643" cy="41092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6046305" y="1059182"/>
            <a:ext cx="6012873" cy="1541185"/>
          </a:xfrm>
          <a:prstGeom prst="rect">
            <a:avLst/>
          </a:prstGeom>
        </p:spPr>
      </p:pic>
      <p:pic>
        <p:nvPicPr>
          <p:cNvPr id="12" name="Picture 11"/>
          <p:cNvPicPr>
            <a:picLocks noChangeAspect="1"/>
          </p:cNvPicPr>
          <p:nvPr/>
        </p:nvPicPr>
        <p:blipFill>
          <a:blip r:embed="rId7"/>
          <a:stretch>
            <a:fillRect/>
          </a:stretch>
        </p:blipFill>
        <p:spPr>
          <a:xfrm>
            <a:off x="6576391" y="2774704"/>
            <a:ext cx="4710084" cy="275590"/>
          </a:xfrm>
          <a:prstGeom prst="rect">
            <a:avLst/>
          </a:prstGeom>
        </p:spPr>
      </p:pic>
      <p:pic>
        <p:nvPicPr>
          <p:cNvPr id="13" name="Picture 12"/>
          <p:cNvPicPr>
            <a:picLocks noChangeAspect="1"/>
          </p:cNvPicPr>
          <p:nvPr/>
        </p:nvPicPr>
        <p:blipFill>
          <a:blip r:embed="rId8"/>
          <a:stretch>
            <a:fillRect/>
          </a:stretch>
        </p:blipFill>
        <p:spPr>
          <a:xfrm>
            <a:off x="6293081" y="3200400"/>
            <a:ext cx="5267527" cy="814243"/>
          </a:xfrm>
          <a:prstGeom prst="rect">
            <a:avLst/>
          </a:prstGeom>
        </p:spPr>
      </p:pic>
      <p:pic>
        <p:nvPicPr>
          <p:cNvPr id="15" name="Picture 14"/>
          <p:cNvPicPr>
            <a:picLocks noChangeAspect="1"/>
          </p:cNvPicPr>
          <p:nvPr/>
        </p:nvPicPr>
        <p:blipFill>
          <a:blip r:embed="rId9"/>
          <a:stretch>
            <a:fillRect/>
          </a:stretch>
        </p:blipFill>
        <p:spPr>
          <a:xfrm>
            <a:off x="6887453" y="4100640"/>
            <a:ext cx="3883314" cy="864351"/>
          </a:xfrm>
          <a:prstGeom prst="rect">
            <a:avLst/>
          </a:prstGeom>
        </p:spPr>
      </p:pic>
      <p:sp>
        <p:nvSpPr>
          <p:cNvPr id="21" name="TextBox 20"/>
          <p:cNvSpPr txBox="1"/>
          <p:nvPr/>
        </p:nvSpPr>
        <p:spPr>
          <a:xfrm>
            <a:off x="6102014" y="5105400"/>
            <a:ext cx="5957164" cy="609600"/>
          </a:xfrm>
          <a:prstGeom prst="rect">
            <a:avLst/>
          </a:prstGeom>
          <a:noFill/>
        </p:spPr>
        <p:txBody>
          <a:bodyPr wrap="square" rtlCol="0">
            <a:noAutofit/>
          </a:bodyPr>
          <a:lstStyle/>
          <a:p>
            <a:pPr algn="just"/>
            <a:r>
              <a:rPr lang="en-US" dirty="0" smtClean="0">
                <a:solidFill>
                  <a:srgbClr val="000000"/>
                </a:solidFill>
                <a:latin typeface="+mj-lt"/>
                <a:cs typeface="Times New Roman" panose="02020603050405020304" pitchFamily="18" charset="0"/>
              </a:rPr>
              <a:t>This </a:t>
            </a:r>
            <a:r>
              <a:rPr lang="en-US" dirty="0" smtClean="0">
                <a:solidFill>
                  <a:srgbClr val="C00000"/>
                </a:solidFill>
                <a:latin typeface="+mj-lt"/>
                <a:cs typeface="Times New Roman" panose="02020603050405020304" pitchFamily="18" charset="0"/>
              </a:rPr>
              <a:t>differential motion </a:t>
            </a:r>
            <a:r>
              <a:rPr lang="en-US" dirty="0" smtClean="0">
                <a:solidFill>
                  <a:srgbClr val="000000"/>
                </a:solidFill>
                <a:latin typeface="+mj-lt"/>
                <a:cs typeface="Times New Roman" panose="02020603050405020304" pitchFamily="18" charset="0"/>
              </a:rPr>
              <a:t>produces a </a:t>
            </a:r>
            <a:r>
              <a:rPr lang="en-US" i="1" dirty="0" smtClean="0">
                <a:solidFill>
                  <a:srgbClr val="C00000"/>
                </a:solidFill>
                <a:latin typeface="+mj-lt"/>
                <a:cs typeface="Times New Roman" panose="02020603050405020304" pitchFamily="18" charset="0"/>
              </a:rPr>
              <a:t>net</a:t>
            </a:r>
            <a:r>
              <a:rPr lang="en-US" dirty="0" smtClean="0">
                <a:solidFill>
                  <a:srgbClr val="C00000"/>
                </a:solidFill>
                <a:latin typeface="+mj-lt"/>
                <a:cs typeface="Times New Roman" panose="02020603050405020304" pitchFamily="18" charset="0"/>
              </a:rPr>
              <a:t> y-direction velocity</a:t>
            </a:r>
            <a:r>
              <a:rPr lang="en-US" dirty="0" smtClean="0">
                <a:solidFill>
                  <a:srgbClr val="000000"/>
                </a:solidFill>
                <a:latin typeface="+mj-lt"/>
                <a:cs typeface="Times New Roman" panose="02020603050405020304" pitchFamily="18" charset="0"/>
              </a:rPr>
              <a:t>, previously prohibited by the Pfaffian constraints.</a:t>
            </a:r>
            <a:endParaRPr lang="en-US" dirty="0">
              <a:solidFill>
                <a:srgbClr val="000000"/>
              </a:solidFill>
              <a:ea typeface="Times New Roman" charset="0"/>
              <a:cs typeface="Times New Roman" charset="0"/>
            </a:endParaRPr>
          </a:p>
        </p:txBody>
      </p:sp>
    </p:spTree>
    <p:extLst>
      <p:ext uri="{BB962C8B-B14F-4D97-AF65-F5344CB8AC3E}">
        <p14:creationId xmlns:p14="http://schemas.microsoft.com/office/powerpoint/2010/main" val="102692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6170638" y="4324171"/>
            <a:ext cx="5809735" cy="822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35478" y="3081105"/>
            <a:ext cx="6093046" cy="25873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2"/>
          <a:srcRect/>
          <a:stretch>
            <a:fillRect/>
          </a:stretch>
        </p:blipFill>
        <p:spPr bwMode="auto">
          <a:xfrm>
            <a:off x="6871481" y="4269974"/>
            <a:ext cx="4283453" cy="907096"/>
          </a:xfrm>
          <a:prstGeom prst="rect">
            <a:avLst/>
          </a:prstGeom>
          <a:noFill/>
          <a:ln w="9525">
            <a:noFill/>
            <a:miter lim="800000"/>
            <a:headEnd/>
            <a:tailEnd/>
          </a:ln>
        </p:spPr>
      </p:pic>
      <p:pic>
        <p:nvPicPr>
          <p:cNvPr id="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938" y="3730617"/>
            <a:ext cx="2796887" cy="41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378656" y="277091"/>
            <a:ext cx="10365544" cy="633088"/>
          </a:xfrm>
        </p:spPr>
        <p:txBody>
          <a:bodyPr/>
          <a:lstStyle/>
          <a:p>
            <a:pPr algn="l"/>
            <a:r>
              <a:rPr lang="en-US" dirty="0" smtClean="0"/>
              <a:t>Displacement Approximation</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6019800" y="1058451"/>
            <a:ext cx="0" cy="44958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3003380" y="1054150"/>
            <a:ext cx="2713182" cy="2150786"/>
          </a:xfrm>
          <a:prstGeom prst="rect">
            <a:avLst/>
          </a:prstGeom>
        </p:spPr>
      </p:pic>
      <p:pic>
        <p:nvPicPr>
          <p:cNvPr id="6" name="Picture 5"/>
          <p:cNvPicPr>
            <a:picLocks noChangeAspect="1"/>
          </p:cNvPicPr>
          <p:nvPr/>
        </p:nvPicPr>
        <p:blipFill>
          <a:blip r:embed="rId5"/>
          <a:stretch>
            <a:fillRect/>
          </a:stretch>
        </p:blipFill>
        <p:spPr>
          <a:xfrm>
            <a:off x="227038" y="2590800"/>
            <a:ext cx="5489524" cy="1832070"/>
          </a:xfrm>
          <a:prstGeom prst="rect">
            <a:avLst/>
          </a:prstGeom>
        </p:spPr>
      </p:pic>
      <p:sp>
        <p:nvSpPr>
          <p:cNvPr id="17" name="TextBox 16"/>
          <p:cNvSpPr txBox="1"/>
          <p:nvPr/>
        </p:nvSpPr>
        <p:spPr>
          <a:xfrm>
            <a:off x="112364" y="1398266"/>
            <a:ext cx="3026010" cy="646331"/>
          </a:xfrm>
          <a:prstGeom prst="rect">
            <a:avLst/>
          </a:prstGeom>
          <a:noFill/>
        </p:spPr>
        <p:txBody>
          <a:bodyPr wrap="square" rtlCol="0">
            <a:spAutoFit/>
          </a:bodyPr>
          <a:lstStyle/>
          <a:p>
            <a:pPr algn="just"/>
            <a:r>
              <a:rPr lang="en-US" dirty="0" smtClean="0">
                <a:solidFill>
                  <a:srgbClr val="000000"/>
                </a:solidFill>
                <a:ea typeface="Cambria Math" charset="0"/>
                <a:cs typeface="Cambria Math" charset="0"/>
              </a:rPr>
              <a:t>More generally for SE(2) this property takes the form:</a:t>
            </a:r>
            <a:endParaRPr lang="en-US" dirty="0" smtClean="0">
              <a:solidFill>
                <a:srgbClr val="000000"/>
              </a:solidFill>
              <a:ea typeface="Cambria Math" charset="0"/>
              <a:cs typeface="Cambria Math" charset="0"/>
            </a:endParaRPr>
          </a:p>
        </p:txBody>
      </p:sp>
      <p:sp>
        <p:nvSpPr>
          <p:cNvPr id="19" name="TextBox 18"/>
          <p:cNvSpPr txBox="1"/>
          <p:nvPr/>
        </p:nvSpPr>
        <p:spPr>
          <a:xfrm>
            <a:off x="112364" y="4572000"/>
            <a:ext cx="5755036" cy="923330"/>
          </a:xfrm>
          <a:prstGeom prst="rect">
            <a:avLst/>
          </a:prstGeom>
          <a:noFill/>
        </p:spPr>
        <p:txBody>
          <a:bodyPr wrap="square" rtlCol="0">
            <a:spAutoFit/>
          </a:bodyPr>
          <a:lstStyle/>
          <a:p>
            <a:pPr algn="just"/>
            <a:r>
              <a:rPr lang="en-US" dirty="0" smtClean="0">
                <a:solidFill>
                  <a:srgbClr val="000000"/>
                </a:solidFill>
                <a:ea typeface="Cambria Math" charset="0"/>
                <a:cs typeface="Cambria Math" charset="0"/>
              </a:rPr>
              <a:t>This is referred to as </a:t>
            </a:r>
            <a:r>
              <a:rPr lang="en-US" dirty="0" smtClean="0">
                <a:solidFill>
                  <a:srgbClr val="FF0000"/>
                </a:solidFill>
                <a:ea typeface="Cambria Math" charset="0"/>
                <a:cs typeface="Cambria Math" charset="0"/>
              </a:rPr>
              <a:t>Lie Bracket averaging </a:t>
            </a:r>
            <a:r>
              <a:rPr lang="mr-IN" dirty="0" smtClean="0">
                <a:solidFill>
                  <a:srgbClr val="000000"/>
                </a:solidFill>
                <a:ea typeface="Cambria Math" charset="0"/>
                <a:cs typeface="Cambria Math" charset="0"/>
              </a:rPr>
              <a:t>–</a:t>
            </a:r>
            <a:r>
              <a:rPr lang="en-US" dirty="0" smtClean="0">
                <a:solidFill>
                  <a:srgbClr val="000000"/>
                </a:solidFill>
                <a:ea typeface="Cambria Math" charset="0"/>
                <a:cs typeface="Cambria Math" charset="0"/>
              </a:rPr>
              <a:t> if you alternate between moving straight back/forth and rotating back/forth, on average you will move laterally. </a:t>
            </a:r>
            <a:endParaRPr lang="en-US" dirty="0" smtClean="0">
              <a:solidFill>
                <a:srgbClr val="000000"/>
              </a:solidFill>
              <a:ea typeface="Cambria Math" charset="0"/>
              <a:cs typeface="Cambria Math" charset="0"/>
            </a:endParaRPr>
          </a:p>
        </p:txBody>
      </p:sp>
      <p:sp>
        <p:nvSpPr>
          <p:cNvPr id="21" name="TextBox 20"/>
          <p:cNvSpPr txBox="1"/>
          <p:nvPr/>
        </p:nvSpPr>
        <p:spPr>
          <a:xfrm>
            <a:off x="6179127" y="1111107"/>
            <a:ext cx="5755036" cy="2031325"/>
          </a:xfrm>
          <a:prstGeom prst="rect">
            <a:avLst/>
          </a:prstGeom>
          <a:noFill/>
        </p:spPr>
        <p:txBody>
          <a:bodyPr wrap="square" rtlCol="0">
            <a:spAutoFit/>
          </a:bodyPr>
          <a:lstStyle/>
          <a:p>
            <a:pPr algn="just"/>
            <a:r>
              <a:rPr lang="en-US" dirty="0" smtClean="0">
                <a:solidFill>
                  <a:srgbClr val="000000"/>
                </a:solidFill>
                <a:ea typeface="Cambria Math" charset="0"/>
                <a:cs typeface="Cambria Math" charset="0"/>
              </a:rPr>
              <a:t>The approximation of the </a:t>
            </a:r>
            <a:r>
              <a:rPr lang="en-US" dirty="0" smtClean="0">
                <a:solidFill>
                  <a:srgbClr val="C00000"/>
                </a:solidFill>
                <a:ea typeface="Cambria Math" charset="0"/>
                <a:cs typeface="Cambria Math" charset="0"/>
              </a:rPr>
              <a:t>net displacement </a:t>
            </a:r>
            <a:r>
              <a:rPr lang="en-US" dirty="0" smtClean="0">
                <a:solidFill>
                  <a:srgbClr val="000000"/>
                </a:solidFill>
                <a:ea typeface="Cambria Math" charset="0"/>
                <a:cs typeface="Cambria Math" charset="0"/>
              </a:rPr>
              <a:t>then takes into account both the </a:t>
            </a:r>
            <a:r>
              <a:rPr lang="en-US" dirty="0" smtClean="0">
                <a:solidFill>
                  <a:srgbClr val="C00000"/>
                </a:solidFill>
                <a:ea typeface="Cambria Math" charset="0"/>
                <a:cs typeface="Cambria Math" charset="0"/>
              </a:rPr>
              <a:t>displacement caused by the change in connection vector fields </a:t>
            </a:r>
            <a:r>
              <a:rPr lang="en-US" dirty="0" smtClean="0">
                <a:solidFill>
                  <a:srgbClr val="000000"/>
                </a:solidFill>
                <a:ea typeface="Cambria Math" charset="0"/>
                <a:cs typeface="Cambria Math" charset="0"/>
              </a:rPr>
              <a:t>(using Stokes </a:t>
            </a:r>
            <a:r>
              <a:rPr lang="en-US" dirty="0" err="1" smtClean="0">
                <a:solidFill>
                  <a:srgbClr val="000000"/>
                </a:solidFill>
                <a:ea typeface="Cambria Math" charset="0"/>
                <a:cs typeface="Cambria Math" charset="0"/>
              </a:rPr>
              <a:t>thm</a:t>
            </a:r>
            <a:r>
              <a:rPr lang="en-US" dirty="0">
                <a:solidFill>
                  <a:srgbClr val="000000"/>
                </a:solidFill>
                <a:ea typeface="Cambria Math" charset="0"/>
                <a:cs typeface="Cambria Math" charset="0"/>
              </a:rPr>
              <a:t> </a:t>
            </a:r>
            <a:r>
              <a:rPr lang="en-US" dirty="0" smtClean="0">
                <a:solidFill>
                  <a:srgbClr val="000000"/>
                </a:solidFill>
                <a:ea typeface="Cambria Math" charset="0"/>
                <a:cs typeface="Cambria Math" charset="0"/>
              </a:rPr>
              <a:t>to calculate the line integral as the area of the region encircled in the vector (height) function) and the </a:t>
            </a:r>
            <a:r>
              <a:rPr lang="en-US" dirty="0" smtClean="0">
                <a:solidFill>
                  <a:srgbClr val="C00000"/>
                </a:solidFill>
                <a:ea typeface="Cambria Math" charset="0"/>
                <a:cs typeface="Cambria Math" charset="0"/>
              </a:rPr>
              <a:t>movement caused by the choice of (moving) body frame</a:t>
            </a:r>
            <a:r>
              <a:rPr lang="en-US" dirty="0" smtClean="0">
                <a:solidFill>
                  <a:srgbClr val="000000"/>
                </a:solidFill>
                <a:ea typeface="Cambria Math" charset="0"/>
                <a:cs typeface="Cambria Math" charset="0"/>
              </a:rPr>
              <a:t>. </a:t>
            </a:r>
            <a:endParaRPr lang="en-US" dirty="0" smtClean="0">
              <a:solidFill>
                <a:srgbClr val="000000"/>
              </a:solidFill>
              <a:ea typeface="Cambria Math" charset="0"/>
              <a:cs typeface="Cambria Math" charset="0"/>
            </a:endParaRPr>
          </a:p>
        </p:txBody>
      </p:sp>
      <p:pic>
        <p:nvPicPr>
          <p:cNvPr id="2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6039" y="3135758"/>
            <a:ext cx="1380305" cy="46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9985" y="3122776"/>
            <a:ext cx="2390480" cy="48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00752" y="4035596"/>
            <a:ext cx="388946" cy="15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63914" y="3669869"/>
            <a:ext cx="2825124" cy="528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6179127" y="5237570"/>
            <a:ext cx="5755036" cy="430887"/>
          </a:xfrm>
          <a:prstGeom prst="rect">
            <a:avLst/>
          </a:prstGeom>
          <a:noFill/>
        </p:spPr>
        <p:txBody>
          <a:bodyPr wrap="square" rtlCol="0">
            <a:spAutoFit/>
          </a:bodyPr>
          <a:lstStyle/>
          <a:p>
            <a:pPr algn="just"/>
            <a:r>
              <a:rPr lang="en-US" sz="1100" dirty="0" smtClean="0">
                <a:solidFill>
                  <a:srgbClr val="000000"/>
                </a:solidFill>
                <a:ea typeface="Cambria Math" charset="0"/>
                <a:cs typeface="Cambria Math" charset="0"/>
              </a:rPr>
              <a:t>*Equations above taken from </a:t>
            </a:r>
            <a:r>
              <a:rPr lang="en-US" sz="1100" dirty="0" err="1" smtClean="0">
                <a:solidFill>
                  <a:srgbClr val="000000"/>
                </a:solidFill>
                <a:ea typeface="Cambria Math" charset="0"/>
                <a:cs typeface="Cambria Math" charset="0"/>
              </a:rPr>
              <a:t>Choset’s</a:t>
            </a:r>
            <a:r>
              <a:rPr lang="en-US" sz="1100" dirty="0" smtClean="0">
                <a:solidFill>
                  <a:srgbClr val="000000"/>
                </a:solidFill>
                <a:ea typeface="Cambria Math" charset="0"/>
                <a:cs typeface="Cambria Math" charset="0"/>
              </a:rPr>
              <a:t> .</a:t>
            </a:r>
            <a:r>
              <a:rPr lang="en-US" sz="1100" dirty="0" err="1" smtClean="0">
                <a:solidFill>
                  <a:srgbClr val="000000"/>
                </a:solidFill>
                <a:ea typeface="Cambria Math" charset="0"/>
                <a:cs typeface="Cambria Math" charset="0"/>
              </a:rPr>
              <a:t>ppt</a:t>
            </a:r>
            <a:r>
              <a:rPr lang="en-US" sz="1100" dirty="0" smtClean="0">
                <a:solidFill>
                  <a:srgbClr val="000000"/>
                </a:solidFill>
                <a:ea typeface="Cambria Math" charset="0"/>
                <a:cs typeface="Cambria Math" charset="0"/>
              </a:rPr>
              <a:t> presentations on the subject, </a:t>
            </a:r>
            <a:r>
              <a:rPr lang="en-US" sz="1100" dirty="0">
                <a:solidFill>
                  <a:srgbClr val="000000"/>
                </a:solidFill>
                <a:ea typeface="Cambria Math" charset="0"/>
                <a:cs typeface="Cambria Math" charset="0"/>
              </a:rPr>
              <a:t>available through https://</a:t>
            </a:r>
            <a:r>
              <a:rPr lang="en-US" sz="1100" dirty="0" err="1">
                <a:solidFill>
                  <a:srgbClr val="000000"/>
                </a:solidFill>
                <a:ea typeface="Cambria Math" charset="0"/>
                <a:cs typeface="Cambria Math" charset="0"/>
              </a:rPr>
              <a:t>sites.google.com</a:t>
            </a:r>
            <a:r>
              <a:rPr lang="en-US" sz="1100" dirty="0">
                <a:solidFill>
                  <a:srgbClr val="000000"/>
                </a:solidFill>
                <a:ea typeface="Cambria Math" charset="0"/>
                <a:cs typeface="Cambria Math" charset="0"/>
              </a:rPr>
              <a:t>/site/16742geometryoflocomotion/course-notes</a:t>
            </a:r>
            <a:endParaRPr lang="en-US" sz="1100" dirty="0" smtClean="0">
              <a:solidFill>
                <a:srgbClr val="000000"/>
              </a:solidFill>
              <a:ea typeface="Cambria Math" charset="0"/>
              <a:cs typeface="Cambria Math" charset="0"/>
            </a:endParaRPr>
          </a:p>
        </p:txBody>
      </p:sp>
    </p:spTree>
    <p:extLst>
      <p:ext uri="{BB962C8B-B14F-4D97-AF65-F5344CB8AC3E}">
        <p14:creationId xmlns:p14="http://schemas.microsoft.com/office/powerpoint/2010/main" val="12703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0736" y="4648200"/>
            <a:ext cx="11077864" cy="9337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8656" y="277091"/>
            <a:ext cx="5488744" cy="633088"/>
          </a:xfrm>
        </p:spPr>
        <p:txBody>
          <a:bodyPr/>
          <a:lstStyle/>
          <a:p>
            <a:pPr algn="l"/>
            <a:r>
              <a:rPr lang="en-US" dirty="0"/>
              <a:t>Conclusions/Impressions</a:t>
            </a:r>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0736" y="1491607"/>
            <a:ext cx="11196782" cy="2585323"/>
          </a:xfrm>
          <a:prstGeom prst="rect">
            <a:avLst/>
          </a:prstGeom>
          <a:noFill/>
        </p:spPr>
        <p:txBody>
          <a:bodyPr wrap="square" rtlCol="0">
            <a:spAutoFit/>
          </a:bodyPr>
          <a:lstStyle/>
          <a:p>
            <a:r>
              <a:rPr lang="en-US" dirty="0" smtClean="0">
                <a:solidFill>
                  <a:srgbClr val="000000"/>
                </a:solidFill>
                <a:ea typeface="Cambria Math" charset="0"/>
                <a:cs typeface="Cambria Math" charset="0"/>
              </a:rPr>
              <a:t>The choice of body frame plays a large role in finding net displacements after a given “gait cycle”. If we choose our body frame appropriately (or optimally) we may find better approximations of net displacements by finding local connections that do not drastically change with shape values (the more variable the local connection, the less accurate the approximation as these techniques utilize the linearizations for the tangent space at the origin, i.e., the Lie algebra.) </a:t>
            </a:r>
          </a:p>
          <a:p>
            <a:endParaRPr lang="en-US" dirty="0">
              <a:solidFill>
                <a:srgbClr val="000000"/>
              </a:solidFill>
              <a:ea typeface="Cambria Math" charset="0"/>
              <a:cs typeface="Cambria Math" charset="0"/>
            </a:endParaRPr>
          </a:p>
          <a:p>
            <a:r>
              <a:rPr lang="en-US" dirty="0" smtClean="0">
                <a:solidFill>
                  <a:srgbClr val="000000"/>
                </a:solidFill>
                <a:ea typeface="Cambria Math" charset="0"/>
                <a:cs typeface="Cambria Math" charset="0"/>
              </a:rPr>
              <a:t>Additionally, any movement in the chosen body frame can be accounted for by the use of the Lie bracket. Further reading on this subject will focus on body frame optimization that utilizes these principles to find accurate representations of movements given the constraint curvature. </a:t>
            </a:r>
          </a:p>
        </p:txBody>
      </p:sp>
      <p:sp>
        <p:nvSpPr>
          <p:cNvPr id="5" name="TextBox 4"/>
          <p:cNvSpPr txBox="1"/>
          <p:nvPr/>
        </p:nvSpPr>
        <p:spPr>
          <a:xfrm>
            <a:off x="580736" y="4633586"/>
            <a:ext cx="11196782" cy="923330"/>
          </a:xfrm>
          <a:prstGeom prst="rect">
            <a:avLst/>
          </a:prstGeom>
          <a:noFill/>
        </p:spPr>
        <p:txBody>
          <a:bodyPr wrap="square" rtlCol="0">
            <a:spAutoFit/>
          </a:bodyPr>
          <a:lstStyle/>
          <a:p>
            <a:r>
              <a:rPr lang="en-US" dirty="0" smtClean="0">
                <a:solidFill>
                  <a:srgbClr val="000000"/>
                </a:solidFill>
                <a:ea typeface="Cambria Math" charset="0"/>
                <a:cs typeface="Cambria Math" charset="0"/>
              </a:rPr>
              <a:t>References:</a:t>
            </a:r>
          </a:p>
          <a:p>
            <a:pPr marL="285750" indent="-285750">
              <a:buFont typeface="Arial" charset="0"/>
              <a:buChar char="•"/>
            </a:pPr>
            <a:r>
              <a:rPr lang="en-US" dirty="0" err="1" smtClean="0"/>
              <a:t>Choset</a:t>
            </a:r>
            <a:r>
              <a:rPr lang="en-US" dirty="0" smtClean="0"/>
              <a:t>, H. and Hatton, RL, 2015.</a:t>
            </a:r>
            <a:r>
              <a:rPr lang="en-US" i="1" dirty="0" smtClean="0"/>
              <a:t> An </a:t>
            </a:r>
            <a:r>
              <a:rPr lang="en-US" i="1" dirty="0"/>
              <a:t>Introduction to Geometric Mechanics and </a:t>
            </a:r>
            <a:r>
              <a:rPr lang="en-US" i="1" dirty="0" smtClean="0"/>
              <a:t>Differential Geometry</a:t>
            </a:r>
            <a:endParaRPr lang="en-US" dirty="0" smtClean="0">
              <a:solidFill>
                <a:srgbClr val="000000"/>
              </a:solidFill>
              <a:ea typeface="Cambria Math" charset="0"/>
              <a:cs typeface="Cambria Math" charset="0"/>
            </a:endParaRPr>
          </a:p>
          <a:p>
            <a:pPr marL="285750" indent="-285750">
              <a:buFont typeface="Arial" charset="0"/>
              <a:buChar char="•"/>
            </a:pPr>
            <a:r>
              <a:rPr lang="en-US" dirty="0" smtClean="0"/>
              <a:t>Online Materials available at</a:t>
            </a:r>
            <a:r>
              <a:rPr lang="en-US" dirty="0"/>
              <a:t>: https://</a:t>
            </a:r>
            <a:r>
              <a:rPr lang="en-US" dirty="0" err="1"/>
              <a:t>sites.google.com</a:t>
            </a:r>
            <a:r>
              <a:rPr lang="en-US" dirty="0"/>
              <a:t>/site/16742geometryoflocomotion/home</a:t>
            </a:r>
            <a:endParaRPr lang="en-US" dirty="0">
              <a:solidFill>
                <a:srgbClr val="000000"/>
              </a:solidFill>
            </a:endParaRPr>
          </a:p>
        </p:txBody>
      </p:sp>
    </p:spTree>
    <p:extLst>
      <p:ext uri="{BB962C8B-B14F-4D97-AF65-F5344CB8AC3E}">
        <p14:creationId xmlns:p14="http://schemas.microsoft.com/office/powerpoint/2010/main" val="406853630"/>
      </p:ext>
    </p:extLst>
  </p:cSld>
  <p:clrMapOvr>
    <a:masterClrMapping/>
  </p:clrMapOvr>
</p:sld>
</file>

<file path=ppt/theme/theme1.xml><?xml version="1.0" encoding="utf-8"?>
<a:theme xmlns:a="http://schemas.openxmlformats.org/drawingml/2006/main" name="TEAM 5 - Modeling Fair presentation">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 5 - Modeling Fair presentation</Template>
  <TotalTime>11003</TotalTime>
  <Words>1269</Words>
  <Application>Microsoft Macintosh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Cambria Math</vt:lpstr>
      <vt:lpstr>Times New Roman</vt:lpstr>
      <vt:lpstr>Arial</vt:lpstr>
      <vt:lpstr>TEAM 5 - Modeling Fair presentation</vt:lpstr>
      <vt:lpstr>BME 790 Spring 2017 Weekly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BME 790 Spring 2017 Weekly Summary</dc:title>
  <dc:creator>Daniel Hagen</dc:creator>
  <cp:lastModifiedBy>Daniel Hagen</cp:lastModifiedBy>
  <cp:revision>104</cp:revision>
  <cp:lastPrinted>2017-03-04T00:54:11Z</cp:lastPrinted>
  <dcterms:created xsi:type="dcterms:W3CDTF">2017-01-20T20:53:49Z</dcterms:created>
  <dcterms:modified xsi:type="dcterms:W3CDTF">2017-03-04T00:54:38Z</dcterms:modified>
</cp:coreProperties>
</file>