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Alata"/>
      <p:regular r:id="rId31"/>
    </p:embeddedFont>
    <p:embeddedFont>
      <p:font typeface="Bebas Neue"/>
      <p:regular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lata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BebasNeue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acca4612c_2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acca4612c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acca4612c_3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acca4612c_3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acca4612c_2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acca4612c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acca4612c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acca4612c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acca4612c_3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acca4612c_3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acca4612c_3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acca4612c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acca4612c_3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acca4612c_3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acca4612c_3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acca4612c_3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acca4612c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acca4612c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acca4612c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acca4612c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google.com/url?sa=i&amp;url=https%3A%2F%2Fwww.everydayhealth.com%2Fcoronavirus%2Fhow-to-reduce-covid-19-risk-during-your-commute%2F&amp;psig=AOvVaw1AzGBKRdh3LWd-XwqLloTY&amp;ust=1652656494244000&amp;source=images&amp;cd=vfe&amp;ved=0CAwQjRxqFwoTCPDH26yP4PcCFQAAAAAdAAAAABA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acca4612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acca4612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acca4612c_2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2acca4612c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acca4612c_2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2acca4612c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acca4612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2acca4612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2acca4612c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2acca4612c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acca4612c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acca4612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cca4612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cca4612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acca4612c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acca4612c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acca4612c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acca4612c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acca4612c_2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acca4612c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acca4612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acca4612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acca4612c_3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acca4612c_3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acca4612c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acca4612c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acca4612c_2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acca4612c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73741" y="411255"/>
            <a:ext cx="7996500" cy="4308627"/>
            <a:chOff x="573741" y="411255"/>
            <a:chExt cx="7996500" cy="4308627"/>
          </a:xfrm>
        </p:grpSpPr>
        <p:sp>
          <p:nvSpPr>
            <p:cNvPr id="10" name="Google Shape;10;p2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73741" y="411255"/>
              <a:ext cx="7996500" cy="282300"/>
            </a:xfrm>
            <a:prstGeom prst="round2SameRect">
              <a:avLst>
                <a:gd fmla="val 30952" name="adj1"/>
                <a:gd fmla="val 0" name="adj2"/>
              </a:avLst>
            </a:prstGeom>
            <a:gradFill>
              <a:gsLst>
                <a:gs pos="0">
                  <a:srgbClr val="313445"/>
                </a:gs>
                <a:gs pos="22000">
                  <a:srgbClr val="623A6C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rgbClr val="E79C82"/>
                </a:gs>
                <a:gs pos="100000">
                  <a:srgbClr val="F7E0D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748150"/>
            <a:ext cx="6858000" cy="18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2850" y="2692350"/>
            <a:ext cx="6858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1"/>
          <p:cNvGrpSpPr/>
          <p:nvPr/>
        </p:nvGrpSpPr>
        <p:grpSpPr>
          <a:xfrm>
            <a:off x="198350" y="151265"/>
            <a:ext cx="8747371" cy="4840742"/>
            <a:chOff x="573741" y="411255"/>
            <a:chExt cx="7996500" cy="4308627"/>
          </a:xfrm>
        </p:grpSpPr>
        <p:sp>
          <p:nvSpPr>
            <p:cNvPr id="80" name="Google Shape;80;p11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573741" y="411255"/>
              <a:ext cx="7996500" cy="24240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720000" y="1369225"/>
            <a:ext cx="7704000" cy="3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2"/>
          <p:cNvGrpSpPr/>
          <p:nvPr/>
        </p:nvGrpSpPr>
        <p:grpSpPr>
          <a:xfrm>
            <a:off x="198350" y="151265"/>
            <a:ext cx="8747371" cy="4840742"/>
            <a:chOff x="573741" y="411255"/>
            <a:chExt cx="7996500" cy="4308627"/>
          </a:xfrm>
        </p:grpSpPr>
        <p:sp>
          <p:nvSpPr>
            <p:cNvPr id="86" name="Google Shape;86;p12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573741" y="411255"/>
              <a:ext cx="7996500" cy="24240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313445"/>
                </a:gs>
                <a:gs pos="22000">
                  <a:srgbClr val="623A6C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rgbClr val="E79C82"/>
                </a:gs>
                <a:gs pos="100000">
                  <a:srgbClr val="F7E0D8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8" name="Google Shape;88;p12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3"/>
          <p:cNvGrpSpPr/>
          <p:nvPr/>
        </p:nvGrpSpPr>
        <p:grpSpPr>
          <a:xfrm>
            <a:off x="573741" y="411255"/>
            <a:ext cx="7996500" cy="4308627"/>
            <a:chOff x="573741" y="411255"/>
            <a:chExt cx="7996500" cy="4308627"/>
          </a:xfrm>
        </p:grpSpPr>
        <p:sp>
          <p:nvSpPr>
            <p:cNvPr id="95" name="Google Shape;95;p13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573741" y="411255"/>
              <a:ext cx="7996500" cy="282300"/>
            </a:xfrm>
            <a:prstGeom prst="round2SameRect">
              <a:avLst>
                <a:gd fmla="val 30952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7" name="Google Shape;97;p13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4"/>
          <p:cNvGrpSpPr/>
          <p:nvPr/>
        </p:nvGrpSpPr>
        <p:grpSpPr>
          <a:xfrm>
            <a:off x="573741" y="411255"/>
            <a:ext cx="7996500" cy="4308627"/>
            <a:chOff x="573741" y="411255"/>
            <a:chExt cx="7996500" cy="4308627"/>
          </a:xfrm>
        </p:grpSpPr>
        <p:sp>
          <p:nvSpPr>
            <p:cNvPr id="100" name="Google Shape;100;p14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573741" y="411255"/>
              <a:ext cx="7996500" cy="282300"/>
            </a:xfrm>
            <a:prstGeom prst="round2SameRect">
              <a:avLst>
                <a:gd fmla="val 30952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2" name="Google Shape;102;p14"/>
          <p:cNvSpPr txBox="1"/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3" name="Google Shape;103;p14"/>
          <p:cNvSpPr txBox="1"/>
          <p:nvPr>
            <p:ph idx="2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4" name="Google Shape;104;p14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6"/>
          <p:cNvGrpSpPr/>
          <p:nvPr/>
        </p:nvGrpSpPr>
        <p:grpSpPr>
          <a:xfrm>
            <a:off x="573741" y="411255"/>
            <a:ext cx="7996500" cy="4308627"/>
            <a:chOff x="573741" y="411255"/>
            <a:chExt cx="7996500" cy="4308627"/>
          </a:xfrm>
        </p:grpSpPr>
        <p:sp>
          <p:nvSpPr>
            <p:cNvPr id="109" name="Google Shape;109;p16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573741" y="411255"/>
              <a:ext cx="7996500" cy="282300"/>
            </a:xfrm>
            <a:prstGeom prst="round2SameRect">
              <a:avLst>
                <a:gd fmla="val 30952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1" name="Google Shape;111;p16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2" name="Google Shape;112;p16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8"/>
          <p:cNvGrpSpPr/>
          <p:nvPr/>
        </p:nvGrpSpPr>
        <p:grpSpPr>
          <a:xfrm>
            <a:off x="573741" y="411255"/>
            <a:ext cx="7996500" cy="4308627"/>
            <a:chOff x="573741" y="411255"/>
            <a:chExt cx="7996500" cy="4308627"/>
          </a:xfrm>
        </p:grpSpPr>
        <p:sp>
          <p:nvSpPr>
            <p:cNvPr id="116" name="Google Shape;116;p18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573741" y="411255"/>
              <a:ext cx="7996500" cy="282300"/>
            </a:xfrm>
            <a:prstGeom prst="round2SameRect">
              <a:avLst>
                <a:gd fmla="val 30952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8" name="Google Shape;118;p18"/>
          <p:cNvSpPr txBox="1"/>
          <p:nvPr>
            <p:ph type="title"/>
          </p:nvPr>
        </p:nvSpPr>
        <p:spPr>
          <a:xfrm>
            <a:off x="2290025" y="3392700"/>
            <a:ext cx="45639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9"/>
          <p:cNvGrpSpPr/>
          <p:nvPr/>
        </p:nvGrpSpPr>
        <p:grpSpPr>
          <a:xfrm>
            <a:off x="573741" y="411255"/>
            <a:ext cx="7996500" cy="4308627"/>
            <a:chOff x="573741" y="411255"/>
            <a:chExt cx="7996500" cy="4308627"/>
          </a:xfrm>
        </p:grpSpPr>
        <p:sp>
          <p:nvSpPr>
            <p:cNvPr id="122" name="Google Shape;122;p19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573741" y="411255"/>
              <a:ext cx="7996500" cy="282300"/>
            </a:xfrm>
            <a:prstGeom prst="round2SameRect">
              <a:avLst>
                <a:gd fmla="val 30952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0"/>
          <p:cNvGrpSpPr/>
          <p:nvPr/>
        </p:nvGrpSpPr>
        <p:grpSpPr>
          <a:xfrm>
            <a:off x="198350" y="151265"/>
            <a:ext cx="8747371" cy="4840742"/>
            <a:chOff x="573741" y="411255"/>
            <a:chExt cx="7996500" cy="4308627"/>
          </a:xfrm>
        </p:grpSpPr>
        <p:sp>
          <p:nvSpPr>
            <p:cNvPr id="126" name="Google Shape;126;p20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573741" y="411255"/>
              <a:ext cx="7996500" cy="24240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198350" y="151265"/>
            <a:ext cx="8747371" cy="4840742"/>
            <a:chOff x="573741" y="411255"/>
            <a:chExt cx="7996500" cy="4308627"/>
          </a:xfrm>
        </p:grpSpPr>
        <p:sp>
          <p:nvSpPr>
            <p:cNvPr id="16" name="Google Shape;16;p3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573741" y="411255"/>
              <a:ext cx="7996500" cy="24240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313445"/>
                </a:gs>
                <a:gs pos="22000">
                  <a:srgbClr val="623A6C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rgbClr val="E79C82"/>
                </a:gs>
                <a:gs pos="100000">
                  <a:srgbClr val="F7E0D8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8" name="Google Shape;18;p3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4"/>
          <p:cNvGrpSpPr/>
          <p:nvPr/>
        </p:nvGrpSpPr>
        <p:grpSpPr>
          <a:xfrm>
            <a:off x="198350" y="151265"/>
            <a:ext cx="8747371" cy="4840742"/>
            <a:chOff x="573741" y="411255"/>
            <a:chExt cx="7996500" cy="4308627"/>
          </a:xfrm>
        </p:grpSpPr>
        <p:sp>
          <p:nvSpPr>
            <p:cNvPr id="21" name="Google Shape;21;p4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573741" y="411255"/>
              <a:ext cx="7996500" cy="24240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3" name="Google Shape;23;p4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2" type="title"/>
          </p:nvPr>
        </p:nvSpPr>
        <p:spPr>
          <a:xfrm>
            <a:off x="1410850" y="1914500"/>
            <a:ext cx="255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3" type="title"/>
          </p:nvPr>
        </p:nvSpPr>
        <p:spPr>
          <a:xfrm>
            <a:off x="1410850" y="1522025"/>
            <a:ext cx="255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1410925" y="2306975"/>
            <a:ext cx="255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4" type="title"/>
          </p:nvPr>
        </p:nvSpPr>
        <p:spPr>
          <a:xfrm>
            <a:off x="5182788" y="1914500"/>
            <a:ext cx="255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5" type="title"/>
          </p:nvPr>
        </p:nvSpPr>
        <p:spPr>
          <a:xfrm>
            <a:off x="5182788" y="1522025"/>
            <a:ext cx="255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6" type="subTitle"/>
          </p:nvPr>
        </p:nvSpPr>
        <p:spPr>
          <a:xfrm>
            <a:off x="5182863" y="2306975"/>
            <a:ext cx="255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7" type="title"/>
          </p:nvPr>
        </p:nvSpPr>
        <p:spPr>
          <a:xfrm>
            <a:off x="5182788" y="3733650"/>
            <a:ext cx="255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8" type="title"/>
          </p:nvPr>
        </p:nvSpPr>
        <p:spPr>
          <a:xfrm>
            <a:off x="5182788" y="3341175"/>
            <a:ext cx="255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9" type="subTitle"/>
          </p:nvPr>
        </p:nvSpPr>
        <p:spPr>
          <a:xfrm>
            <a:off x="5182863" y="4126125"/>
            <a:ext cx="255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3" type="title"/>
          </p:nvPr>
        </p:nvSpPr>
        <p:spPr>
          <a:xfrm>
            <a:off x="1410800" y="3733650"/>
            <a:ext cx="255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4" type="title"/>
          </p:nvPr>
        </p:nvSpPr>
        <p:spPr>
          <a:xfrm>
            <a:off x="1410800" y="3341175"/>
            <a:ext cx="255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5" type="subTitle"/>
          </p:nvPr>
        </p:nvSpPr>
        <p:spPr>
          <a:xfrm>
            <a:off x="1410875" y="4126125"/>
            <a:ext cx="255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5"/>
          <p:cNvGrpSpPr/>
          <p:nvPr/>
        </p:nvGrpSpPr>
        <p:grpSpPr>
          <a:xfrm>
            <a:off x="573741" y="404328"/>
            <a:ext cx="7996500" cy="4308627"/>
            <a:chOff x="573741" y="411255"/>
            <a:chExt cx="7996500" cy="4308627"/>
          </a:xfrm>
        </p:grpSpPr>
        <p:sp>
          <p:nvSpPr>
            <p:cNvPr id="38" name="Google Shape;38;p5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573741" y="411255"/>
              <a:ext cx="7996500" cy="282300"/>
            </a:xfrm>
            <a:prstGeom prst="round2SameRect">
              <a:avLst>
                <a:gd fmla="val 30952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0" name="Google Shape;40;p5"/>
          <p:cNvSpPr txBox="1"/>
          <p:nvPr>
            <p:ph type="title"/>
          </p:nvPr>
        </p:nvSpPr>
        <p:spPr>
          <a:xfrm>
            <a:off x="2556175" y="2612925"/>
            <a:ext cx="53928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2" type="title"/>
          </p:nvPr>
        </p:nvSpPr>
        <p:spPr>
          <a:xfrm>
            <a:off x="2992375" y="1766750"/>
            <a:ext cx="49566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2556325" y="3261525"/>
            <a:ext cx="53928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6"/>
          <p:cNvGrpSpPr/>
          <p:nvPr/>
        </p:nvGrpSpPr>
        <p:grpSpPr>
          <a:xfrm>
            <a:off x="198350" y="151265"/>
            <a:ext cx="8747371" cy="4840742"/>
            <a:chOff x="573741" y="411255"/>
            <a:chExt cx="7996500" cy="4308627"/>
          </a:xfrm>
        </p:grpSpPr>
        <p:sp>
          <p:nvSpPr>
            <p:cNvPr id="45" name="Google Shape;45;p6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573741" y="411255"/>
              <a:ext cx="7996500" cy="24240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7" name="Google Shape;47;p6"/>
          <p:cNvSpPr txBox="1"/>
          <p:nvPr>
            <p:ph idx="1" type="subTitle"/>
          </p:nvPr>
        </p:nvSpPr>
        <p:spPr>
          <a:xfrm>
            <a:off x="720000" y="1613325"/>
            <a:ext cx="42243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7"/>
          <p:cNvGrpSpPr/>
          <p:nvPr/>
        </p:nvGrpSpPr>
        <p:grpSpPr>
          <a:xfrm>
            <a:off x="198350" y="151265"/>
            <a:ext cx="8747371" cy="4840742"/>
            <a:chOff x="573741" y="411255"/>
            <a:chExt cx="7996500" cy="4308627"/>
          </a:xfrm>
        </p:grpSpPr>
        <p:sp>
          <p:nvSpPr>
            <p:cNvPr id="51" name="Google Shape;51;p7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573741" y="411255"/>
              <a:ext cx="7996500" cy="24240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313445"/>
                </a:gs>
                <a:gs pos="22000">
                  <a:srgbClr val="623A6C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rgbClr val="E79C82"/>
                </a:gs>
                <a:gs pos="100000">
                  <a:srgbClr val="F7E0D8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3" name="Google Shape;53;p7"/>
          <p:cNvSpPr txBox="1"/>
          <p:nvPr>
            <p:ph type="title"/>
          </p:nvPr>
        </p:nvSpPr>
        <p:spPr>
          <a:xfrm>
            <a:off x="720000" y="2894600"/>
            <a:ext cx="2266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" type="subTitle"/>
          </p:nvPr>
        </p:nvSpPr>
        <p:spPr>
          <a:xfrm>
            <a:off x="720000" y="3354200"/>
            <a:ext cx="22662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2" type="title"/>
          </p:nvPr>
        </p:nvSpPr>
        <p:spPr>
          <a:xfrm>
            <a:off x="3438838" y="2894600"/>
            <a:ext cx="2266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3" type="subTitle"/>
          </p:nvPr>
        </p:nvSpPr>
        <p:spPr>
          <a:xfrm>
            <a:off x="3438838" y="3354200"/>
            <a:ext cx="22662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4" type="title"/>
          </p:nvPr>
        </p:nvSpPr>
        <p:spPr>
          <a:xfrm>
            <a:off x="6157675" y="2894600"/>
            <a:ext cx="2266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5" type="subTitle"/>
          </p:nvPr>
        </p:nvSpPr>
        <p:spPr>
          <a:xfrm>
            <a:off x="6157675" y="3354200"/>
            <a:ext cx="22662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6"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8"/>
          <p:cNvGrpSpPr/>
          <p:nvPr/>
        </p:nvGrpSpPr>
        <p:grpSpPr>
          <a:xfrm>
            <a:off x="573741" y="411255"/>
            <a:ext cx="7996500" cy="4308627"/>
            <a:chOff x="573741" y="411255"/>
            <a:chExt cx="7996500" cy="4308627"/>
          </a:xfrm>
        </p:grpSpPr>
        <p:sp>
          <p:nvSpPr>
            <p:cNvPr id="62" name="Google Shape;62;p8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573741" y="411255"/>
              <a:ext cx="7996500" cy="282300"/>
            </a:xfrm>
            <a:prstGeom prst="round2SameRect">
              <a:avLst>
                <a:gd fmla="val 30952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4" name="Google Shape;64;p8"/>
          <p:cNvSpPr txBox="1"/>
          <p:nvPr>
            <p:ph idx="1" type="body"/>
          </p:nvPr>
        </p:nvSpPr>
        <p:spPr>
          <a:xfrm>
            <a:off x="720000" y="3018475"/>
            <a:ext cx="33540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type="title"/>
          </p:nvPr>
        </p:nvSpPr>
        <p:spPr>
          <a:xfrm>
            <a:off x="720000" y="1276325"/>
            <a:ext cx="3354000" cy="15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9"/>
          <p:cNvGrpSpPr/>
          <p:nvPr/>
        </p:nvGrpSpPr>
        <p:grpSpPr>
          <a:xfrm>
            <a:off x="198350" y="151265"/>
            <a:ext cx="8747371" cy="4840742"/>
            <a:chOff x="573741" y="411255"/>
            <a:chExt cx="7996500" cy="4308627"/>
          </a:xfrm>
        </p:grpSpPr>
        <p:sp>
          <p:nvSpPr>
            <p:cNvPr id="68" name="Google Shape;68;p9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573741" y="411255"/>
              <a:ext cx="7996500" cy="24240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0" name="Google Shape;70;p9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573741" y="411255"/>
            <a:ext cx="7996500" cy="4308627"/>
            <a:chOff x="573741" y="411255"/>
            <a:chExt cx="7996500" cy="4308627"/>
          </a:xfrm>
        </p:grpSpPr>
        <p:sp>
          <p:nvSpPr>
            <p:cNvPr id="73" name="Google Shape;73;p10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573741" y="411255"/>
              <a:ext cx="7996500" cy="282300"/>
            </a:xfrm>
            <a:prstGeom prst="round2SameRect">
              <a:avLst>
                <a:gd fmla="val 30952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5" name="Google Shape;75;p10"/>
          <p:cNvSpPr txBox="1"/>
          <p:nvPr/>
        </p:nvSpPr>
        <p:spPr>
          <a:xfrm>
            <a:off x="2210700" y="3693154"/>
            <a:ext cx="47187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</a:t>
            </a:r>
            <a:r>
              <a:rPr b="0" i="0" lang="en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This presentation template was created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b="0" i="0" lang="en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b="0" i="0" lang="en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endParaRPr b="1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0"/>
          <p:cNvSpPr txBox="1"/>
          <p:nvPr>
            <p:ph type="ctrTitle"/>
          </p:nvPr>
        </p:nvSpPr>
        <p:spPr>
          <a:xfrm>
            <a:off x="1591775" y="842625"/>
            <a:ext cx="59604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77" name="Google Shape;77;p10"/>
          <p:cNvSpPr txBox="1"/>
          <p:nvPr>
            <p:ph idx="1" type="subTitle"/>
          </p:nvPr>
        </p:nvSpPr>
        <p:spPr>
          <a:xfrm>
            <a:off x="2516375" y="1765150"/>
            <a:ext cx="4111200" cy="12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3"/>
            </a:gs>
            <a:gs pos="39000">
              <a:srgbClr val="E06E84"/>
            </a:gs>
            <a:gs pos="67000">
              <a:schemeClr val="accent1"/>
            </a:gs>
            <a:gs pos="100000">
              <a:srgbClr val="F7E0D8"/>
            </a:gs>
          </a:gsLst>
          <a:lin ang="660013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lata"/>
              <a:buNone/>
              <a:defRPr b="1" i="0" sz="3500" u="none" cap="none" strike="noStrike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orktraining.com/knowledge/online-training-effective/" TargetMode="External"/><Relationship Id="rId4" Type="http://schemas.openxmlformats.org/officeDocument/2006/relationships/hyperlink" Target="https://news.vanderbilt.edu/2019/01/29/creating-space-within-law-for-nonbinary-genders/" TargetMode="External"/><Relationship Id="rId5" Type="http://schemas.openxmlformats.org/officeDocument/2006/relationships/hyperlink" Target="https://www.google.com/url?sa=i&amp;url=https%3A%2F%2Fwww.everydayhealth.com%2Fcoronavirus%2Fhow-to-reduce-covid-19-risk-during-your-commute%2F&amp;psig=AOvVaw1AzGBKRdh3LWd-XwqLloTY&amp;ust=1652656494244000&amp;source=images&amp;cd=vfe&amp;ved=0CAwQjRxqFwoTCPDH26yP4PcCFQAAAAAdAAAAABA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ctrTitle"/>
          </p:nvPr>
        </p:nvSpPr>
        <p:spPr>
          <a:xfrm>
            <a:off x="686400" y="1484100"/>
            <a:ext cx="7771200" cy="13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BOLT UBC Datathon 2022</a:t>
            </a:r>
            <a:endParaRPr/>
          </a:p>
        </p:txBody>
      </p:sp>
      <p:sp>
        <p:nvSpPr>
          <p:cNvPr id="133" name="Google Shape;133;p21"/>
          <p:cNvSpPr txBox="1"/>
          <p:nvPr>
            <p:ph idx="1" type="subTitle"/>
          </p:nvPr>
        </p:nvSpPr>
        <p:spPr>
          <a:xfrm>
            <a:off x="1143000" y="3312550"/>
            <a:ext cx="6858000" cy="3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Brought to you by: </a:t>
            </a:r>
            <a:r>
              <a:rPr lang="en"/>
              <a:t>Bryan Chang, Sriram Jayakumar, Michael Leung, </a:t>
            </a:r>
            <a:r>
              <a:rPr lang="en"/>
              <a:t> Devon Wu and Allen Zhu </a:t>
            </a:r>
            <a:endParaRPr/>
          </a:p>
        </p:txBody>
      </p:sp>
      <p:sp>
        <p:nvSpPr>
          <p:cNvPr id="134" name="Google Shape;134;p21"/>
          <p:cNvSpPr txBox="1"/>
          <p:nvPr>
            <p:ph idx="1" type="subTitle"/>
          </p:nvPr>
        </p:nvSpPr>
        <p:spPr>
          <a:xfrm>
            <a:off x="1143000" y="3729550"/>
            <a:ext cx="6858000" cy="3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28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95250" y="3610125"/>
            <a:ext cx="83535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People who travel for work related purposes were more likely to leave.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Sales representatives on average travel more than any other role.</a:t>
            </a:r>
            <a:endParaRPr sz="1900"/>
          </a:p>
        </p:txBody>
      </p:sp>
      <p:sp>
        <p:nvSpPr>
          <p:cNvPr id="193" name="Google Shape;193;p30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Attrition By Travel Frequency</a:t>
            </a:r>
            <a:endParaRPr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50" y="1409463"/>
            <a:ext cx="3020542" cy="16688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5" name="Google Shape;1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3125" y="1380301"/>
            <a:ext cx="5225625" cy="172717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Attrition by Distance From Home</a:t>
            </a: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477425"/>
            <a:ext cx="4411400" cy="275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5458800" y="1698025"/>
            <a:ext cx="2965200" cy="23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People who live closer to the company office are more </a:t>
            </a:r>
            <a:r>
              <a:rPr lang="en" sz="2500"/>
              <a:t>likely</a:t>
            </a:r>
            <a:r>
              <a:rPr lang="en" sz="2500"/>
              <a:t> to stay!</a:t>
            </a:r>
            <a:endParaRPr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720000" y="3241575"/>
            <a:ext cx="7704000" cy="13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Human Resources, </a:t>
            </a:r>
            <a:r>
              <a:rPr lang="en" sz="2400"/>
              <a:t>Manufacturing Director, Manager, and Sales Representatives appear to have the lowest </a:t>
            </a:r>
            <a:r>
              <a:rPr lang="en" sz="2400"/>
              <a:t>job</a:t>
            </a:r>
            <a:r>
              <a:rPr lang="en" sz="2400"/>
              <a:t> role satisfaction.</a:t>
            </a:r>
            <a:endParaRPr sz="2400"/>
          </a:p>
        </p:txBody>
      </p:sp>
      <p:sp>
        <p:nvSpPr>
          <p:cNvPr id="208" name="Google Shape;208;p32"/>
          <p:cNvSpPr txBox="1"/>
          <p:nvPr>
            <p:ph type="title"/>
          </p:nvPr>
        </p:nvSpPr>
        <p:spPr>
          <a:xfrm>
            <a:off x="720000" y="552425"/>
            <a:ext cx="78963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 with the Highest Job Satisfaction</a:t>
            </a:r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500" y="1267925"/>
            <a:ext cx="4241300" cy="17669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4836625" y="1494800"/>
            <a:ext cx="4101600" cy="19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Appears that people with </a:t>
            </a:r>
            <a:r>
              <a:rPr b="1" lang="en" sz="1500"/>
              <a:t>higher stock option levels are more likely to stay</a:t>
            </a:r>
            <a:r>
              <a:rPr lang="en" sz="1500"/>
              <a:t>,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makes sense as they will </a:t>
            </a:r>
            <a:r>
              <a:rPr b="1" lang="en" sz="1500"/>
              <a:t>likely be a senior member at the company who has settled down</a:t>
            </a:r>
            <a:r>
              <a:rPr lang="en" sz="1500"/>
              <a:t>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15" name="Google Shape;215;p33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Stock Options</a:t>
            </a:r>
            <a:endParaRPr/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425" y="1328213"/>
            <a:ext cx="4175426" cy="2287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7" name="Google Shape;217;p33"/>
          <p:cNvPicPr preferRelativeResize="0"/>
          <p:nvPr/>
        </p:nvPicPr>
        <p:blipFill rotWithShape="1">
          <a:blip r:embed="rId4">
            <a:alphaModFix/>
          </a:blip>
          <a:srcRect b="0" l="12507" r="-714" t="0"/>
          <a:stretch/>
        </p:blipFill>
        <p:spPr>
          <a:xfrm>
            <a:off x="678000" y="3913925"/>
            <a:ext cx="7971676" cy="609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720000" y="3423875"/>
            <a:ext cx="7350900" cy="13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</a:t>
            </a:r>
            <a:r>
              <a:rPr lang="en" sz="3600"/>
              <a:t>eople less involved are more likely to leave Summit Biotech.</a:t>
            </a:r>
            <a:endParaRPr sz="3600"/>
          </a:p>
        </p:txBody>
      </p:sp>
      <p:sp>
        <p:nvSpPr>
          <p:cNvPr id="223" name="Google Shape;223;p34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</a:t>
            </a:r>
            <a:r>
              <a:rPr lang="en"/>
              <a:t>Involvement</a:t>
            </a:r>
            <a:endParaRPr/>
          </a:p>
        </p:txBody>
      </p:sp>
      <p:pic>
        <p:nvPicPr>
          <p:cNvPr id="224" name="Google Shape;2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225" y="1267925"/>
            <a:ext cx="3076704" cy="1851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5" name="Google Shape;22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9125" y="1805225"/>
            <a:ext cx="4755176" cy="776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720000" y="3247050"/>
            <a:ext cx="7969200" cy="13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Everyone had performance ratings of 3 or above, despite working from home.</a:t>
            </a:r>
            <a:endParaRPr sz="3000"/>
          </a:p>
        </p:txBody>
      </p:sp>
      <p:sp>
        <p:nvSpPr>
          <p:cNvPr id="231" name="Google Shape;231;p35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Attrition By Job Stat</a:t>
            </a:r>
            <a:endParaRPr/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475" y="1291617"/>
            <a:ext cx="6453150" cy="16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637300" y="3499975"/>
            <a:ext cx="77040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People who have worked less years in company are more likely to leave.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Majority of people have worked between 0-10 years.</a:t>
            </a:r>
            <a:endParaRPr sz="1900"/>
          </a:p>
        </p:txBody>
      </p:sp>
      <p:sp>
        <p:nvSpPr>
          <p:cNvPr id="238" name="Google Shape;238;p36"/>
          <p:cNvSpPr txBox="1"/>
          <p:nvPr>
            <p:ph type="title"/>
          </p:nvPr>
        </p:nvSpPr>
        <p:spPr>
          <a:xfrm>
            <a:off x="720000" y="552425"/>
            <a:ext cx="8159400" cy="6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Attrition Employee Count by Years</a:t>
            </a:r>
            <a:endParaRPr/>
          </a:p>
        </p:txBody>
      </p:sp>
      <p:pic>
        <p:nvPicPr>
          <p:cNvPr id="239" name="Google Shape;2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157" y="1397875"/>
            <a:ext cx="2588992" cy="1795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0" name="Google Shape;24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0450" y="1397875"/>
            <a:ext cx="3506467" cy="1795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720000" y="3769575"/>
            <a:ext cx="7427400" cy="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People who have a ‘better’ and ‘best’ work life balance are more likely to stay.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Likely higher due to working from home reducing commute time </a:t>
            </a:r>
            <a:endParaRPr/>
          </a:p>
        </p:txBody>
      </p:sp>
      <p:sp>
        <p:nvSpPr>
          <p:cNvPr id="246" name="Google Shape;246;p37"/>
          <p:cNvSpPr txBox="1"/>
          <p:nvPr>
            <p:ph type="title"/>
          </p:nvPr>
        </p:nvSpPr>
        <p:spPr>
          <a:xfrm>
            <a:off x="720000" y="436450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Attrition Employee </a:t>
            </a:r>
            <a:endParaRPr/>
          </a:p>
        </p:txBody>
      </p:sp>
      <p:pic>
        <p:nvPicPr>
          <p:cNvPr id="247" name="Google Shape;2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525" y="1101250"/>
            <a:ext cx="2521550" cy="1696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8" name="Google Shape;24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600" y="1092550"/>
            <a:ext cx="2583753" cy="1713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9" name="Google Shape;24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8513" y="2862750"/>
            <a:ext cx="4448175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lt1"/>
                </a:solidFill>
              </a:rPr>
              <a:t>Looking Deeper Into Subset</a:t>
            </a:r>
            <a:endParaRPr sz="8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idx="1" type="body"/>
          </p:nvPr>
        </p:nvSpPr>
        <p:spPr>
          <a:xfrm>
            <a:off x="720000" y="1436225"/>
            <a:ext cx="3586200" cy="30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People having largest impact on turnover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Single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People who travel for work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Least amount of job involvement and job </a:t>
            </a:r>
            <a:r>
              <a:rPr lang="en" sz="1800"/>
              <a:t>satisfaction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Jobs as Sales Representatives specifically  </a:t>
            </a:r>
            <a:endParaRPr sz="1800"/>
          </a:p>
        </p:txBody>
      </p:sp>
      <p:sp>
        <p:nvSpPr>
          <p:cNvPr id="260" name="Google Shape;260;p39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Individuals with Highest Turnover</a:t>
            </a:r>
            <a:endParaRPr/>
          </a:p>
        </p:txBody>
      </p:sp>
      <p:pic>
        <p:nvPicPr>
          <p:cNvPr id="261" name="Google Shape;2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573" y="1762825"/>
            <a:ext cx="4258476" cy="239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ctrTitle"/>
          </p:nvPr>
        </p:nvSpPr>
        <p:spPr>
          <a:xfrm>
            <a:off x="903900" y="1174500"/>
            <a:ext cx="7336200" cy="27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We acknowledge that we are presenting from the traditional and unceded territories of the Musqueam, Squamish, Tsleil-Waututh, Niitsitapi (Blackfoot), Tsuu T’ina, and Metis First Nations peoples.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idx="1" type="body"/>
          </p:nvPr>
        </p:nvSpPr>
        <p:spPr>
          <a:xfrm>
            <a:off x="720000" y="1385750"/>
            <a:ext cx="7704000" cy="32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 Employees are all performing well, with ALL performance ratings of 3 or above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Despite this, a large portion of the company has low job satisfaction.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Exhibit D</a:t>
            </a:r>
            <a:r>
              <a:rPr lang="en"/>
              <a:t> has some examples of supposed “issues” with employees: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“</a:t>
            </a:r>
            <a:r>
              <a:rPr b="1" lang="en" u="sng"/>
              <a:t>Back to Office” policy is frequently stated as an issue</a:t>
            </a:r>
            <a:r>
              <a:rPr lang="en"/>
              <a:t> (all employees returning to office)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support for Sales Representatives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Stock Options are not a major incentive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Employees feel undervalued and underpaid</a:t>
            </a:r>
            <a:r>
              <a:rPr lang="en"/>
              <a:t> (especially Sales </a:t>
            </a:r>
            <a:r>
              <a:rPr lang="en"/>
              <a:t>Representatives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is reflected in the job attrition rate, where </a:t>
            </a:r>
            <a:r>
              <a:rPr b="1" lang="en"/>
              <a:t>the Sales R</a:t>
            </a:r>
            <a:r>
              <a:rPr b="1" lang="en"/>
              <a:t>epresentative</a:t>
            </a:r>
            <a:r>
              <a:rPr b="1" lang="en"/>
              <a:t> role has the highest attrition rate relative to the other jobs</a:t>
            </a:r>
            <a:r>
              <a:rPr lang="en"/>
              <a:t> (40%).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0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 for High Turnover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idx="1" type="body"/>
          </p:nvPr>
        </p:nvSpPr>
        <p:spPr>
          <a:xfrm>
            <a:off x="720000" y="1385750"/>
            <a:ext cx="7704000" cy="26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Exhibit E </a:t>
            </a:r>
            <a:r>
              <a:rPr lang="en" sz="1600"/>
              <a:t>shows an inconsistency for training </a:t>
            </a:r>
            <a:r>
              <a:rPr lang="en" sz="1600"/>
              <a:t>difficulty between Sales Representative, and other jobs.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Sales Reps have to do 40-50 hours of training in two weeks, whereas Lab Techs have to do 20 hours of training in two weeks.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Sales Reps are given new leads or have to find their own to continue working after their job ends.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Lab Techs have jobs where they are shadowed by a senior member.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73" name="Google Shape;273;p41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 for High Turnover Contd.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/>
          <p:nvPr>
            <p:ph idx="1" type="body"/>
          </p:nvPr>
        </p:nvSpPr>
        <p:spPr>
          <a:xfrm>
            <a:off x="720000" y="1369225"/>
            <a:ext cx="7704000" cy="32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Sales Reps should be our targeted group for reform as they are experiencing the most attrition.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Instead of forcing sales reps to work in offices, they should </a:t>
            </a:r>
            <a:r>
              <a:rPr b="1" lang="en"/>
              <a:t>be allowed to work from home.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Should be </a:t>
            </a:r>
            <a:r>
              <a:rPr b="1" lang="en"/>
              <a:t>allowed to work in groups or under guidance of a senior member </a:t>
            </a:r>
            <a:r>
              <a:rPr lang="en"/>
              <a:t>instead of being given leads to work.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Jobs such as Human Resources and Lab Techs should be allowed to </a:t>
            </a:r>
            <a:r>
              <a:rPr b="1" lang="en"/>
              <a:t>work from home </a:t>
            </a:r>
            <a:r>
              <a:rPr b="1" lang="en"/>
              <a:t>whenever</a:t>
            </a:r>
            <a:r>
              <a:rPr b="1" lang="en"/>
              <a:t> possible.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Would have little impact on job productivity (performance ratings are above 3) and will likely greatly improve employee satisfaction.</a:t>
            </a:r>
            <a:endParaRPr/>
          </a:p>
        </p:txBody>
      </p:sp>
      <p:sp>
        <p:nvSpPr>
          <p:cNvPr id="279" name="Google Shape;279;p42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Solutions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lt1"/>
                </a:solidFill>
              </a:rPr>
              <a:t>Measure of Implementing Solutions</a:t>
            </a:r>
            <a:endParaRPr sz="8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/>
          <p:nvPr>
            <p:ph idx="1" type="body"/>
          </p:nvPr>
        </p:nvSpPr>
        <p:spPr>
          <a:xfrm>
            <a:off x="720000" y="1369225"/>
            <a:ext cx="7704000" cy="32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EVALUATE USING DATA: collect data similar to the one provided for 2021.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s</a:t>
            </a:r>
            <a:r>
              <a:rPr b="1" lang="en" sz="1800"/>
              <a:t>ee if attrition rates decrease across departments of concern (Lab Tech, Sales Rep, and Human Resources).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s</a:t>
            </a:r>
            <a:r>
              <a:rPr b="1" lang="en" sz="1800"/>
              <a:t>ee if relationship satisfaction also increases since this appears to be a main concern amongst employers.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Need to wait minimum 1 year before evaluating whether the procedure is fully effective or not.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Monthly can be skewed since people are more likely to leave their jobs at certain times of the year.</a:t>
            </a:r>
            <a:endParaRPr sz="1800"/>
          </a:p>
        </p:txBody>
      </p:sp>
      <p:sp>
        <p:nvSpPr>
          <p:cNvPr id="290" name="Google Shape;290;p44"/>
          <p:cNvSpPr txBox="1"/>
          <p:nvPr>
            <p:ph type="title"/>
          </p:nvPr>
        </p:nvSpPr>
        <p:spPr>
          <a:xfrm>
            <a:off x="334350" y="569000"/>
            <a:ext cx="84753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Evaluating the Effectiveness of Our Solutions</a:t>
            </a:r>
            <a:endParaRPr sz="3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 txBox="1"/>
          <p:nvPr>
            <p:ph idx="1" type="body"/>
          </p:nvPr>
        </p:nvSpPr>
        <p:spPr>
          <a:xfrm>
            <a:off x="720000" y="1369225"/>
            <a:ext cx="7704000" cy="32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-"/>
            </a:pPr>
            <a:r>
              <a:rPr i="1" lang="en" sz="16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https://worktraining.com/knowledge/online-training-effective/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https://news.vanderbilt.edu/2019/01/29/creating-space-within-law-for-nonbinary-genders/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google.com/url?sa=i&amp;url=https%3A%2F%2Fwww.everydayhealth.com%2Fcoronavirus%2Fhow-to-reduce-covid-19-risk-during-your-commute%2F&amp;psig=AOvVaw1AzGBKRdh3LWd-XwqLloTY&amp;ust=1652656494244000&amp;source=images&amp;cd=vfe&amp;ved=0CAwQjRxqFwoTCPDH26yP4PcCFQAAAAAdAAAAAB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5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905850" y="1338950"/>
            <a:ext cx="4457700" cy="32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Just spent a year working as a sales representative in Summit Biotech</a:t>
            </a:r>
            <a:endParaRPr sz="1600">
              <a:solidFill>
                <a:srgbClr val="000000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started sales career at age 16 in their hometown of Toronto</a:t>
            </a:r>
            <a:endParaRPr sz="1600">
              <a:solidFill>
                <a:srgbClr val="000000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relocated to Vancouver to work for Summit Biotech despite the fact that all the work would be online</a:t>
            </a:r>
            <a:endParaRPr sz="1600">
              <a:solidFill>
                <a:srgbClr val="000000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m</a:t>
            </a:r>
            <a:r>
              <a:rPr lang="en" sz="1600">
                <a:solidFill>
                  <a:srgbClr val="000000"/>
                </a:solidFill>
              </a:rPr>
              <a:t>illennial</a:t>
            </a:r>
            <a:endParaRPr sz="1600">
              <a:solidFill>
                <a:srgbClr val="313445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is single</a:t>
            </a:r>
            <a:endParaRPr sz="1600">
              <a:solidFill>
                <a:srgbClr val="000000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lives in Langley (has to travel to downtown Vancouver for work)</a:t>
            </a:r>
            <a:endParaRPr/>
          </a:p>
        </p:txBody>
      </p:sp>
      <p:sp>
        <p:nvSpPr>
          <p:cNvPr id="145" name="Google Shape;145;p23"/>
          <p:cNvSpPr txBox="1"/>
          <p:nvPr>
            <p:ph type="title"/>
          </p:nvPr>
        </p:nvSpPr>
        <p:spPr>
          <a:xfrm>
            <a:off x="780450" y="549925"/>
            <a:ext cx="75831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Sam!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0" l="15800" r="29641" t="0"/>
          <a:stretch/>
        </p:blipFill>
        <p:spPr>
          <a:xfrm>
            <a:off x="698825" y="1511538"/>
            <a:ext cx="3255875" cy="30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720000" y="1616550"/>
            <a:ext cx="7704000" cy="27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Sam has left Summit Biotech and did not leave any reviews regarding their time at Summit Biotech. Now, there are a few things about Sam that we found as common traits in employees who left Summit Biotech in 2021!</a:t>
            </a:r>
            <a:endParaRPr sz="2400"/>
          </a:p>
        </p:txBody>
      </p:sp>
      <p:sp>
        <p:nvSpPr>
          <p:cNvPr id="152" name="Google Shape;152;p24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673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However…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lt1"/>
                </a:solidFill>
              </a:rPr>
              <a:t>Key Findings</a:t>
            </a:r>
            <a:endParaRPr sz="8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Attrition By Role</a:t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395200" y="3076200"/>
            <a:ext cx="4872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Attrition in every department was &gt; 15%.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Specifically, the following jobs have had the highest attrition.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Sales Representative - 40%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Human Resources - 24%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Laboratory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Technician - 24%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5624" y="1591274"/>
            <a:ext cx="3013350" cy="2227259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875" y="1591275"/>
            <a:ext cx="4799529" cy="126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96725" y="2354650"/>
            <a:ext cx="3913200" cy="13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Younger people more likely to leave.</a:t>
            </a:r>
            <a:endParaRPr sz="3000"/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720000" y="510400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Attrition By Age</a:t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200" y="1441125"/>
            <a:ext cx="3852000" cy="3149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4286000" y="1267925"/>
            <a:ext cx="4405200" cy="18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Employees who identify as “single” were also the most willing to leave the company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This is likely due to how they don’t have </a:t>
            </a:r>
            <a:r>
              <a:rPr lang="en" sz="1600"/>
              <a:t>the same financial responsibility as those with family/loved ones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More willing to try other opportunities before settling down</a:t>
            </a:r>
            <a:endParaRPr sz="1600"/>
          </a:p>
        </p:txBody>
      </p:sp>
      <p:sp>
        <p:nvSpPr>
          <p:cNvPr id="178" name="Google Shape;178;p28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Attrition By Marital Status</a:t>
            </a:r>
            <a:endParaRPr/>
          </a:p>
        </p:txBody>
      </p:sp>
      <p:sp>
        <p:nvSpPr>
          <p:cNvPr id="179" name="Google Shape;179;p28"/>
          <p:cNvSpPr txBox="1"/>
          <p:nvPr/>
        </p:nvSpPr>
        <p:spPr>
          <a:xfrm>
            <a:off x="4723175" y="3600250"/>
            <a:ext cx="2771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Attrition Rate: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Married - 18.5%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Single - 39%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Divorced - 10%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000" y="1350627"/>
            <a:ext cx="3012552" cy="3379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720000" y="3241575"/>
            <a:ext cx="7704000" cy="13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Based on the graph, a higher wage hike % </a:t>
            </a:r>
            <a:r>
              <a:rPr lang="en"/>
              <a:t>surprisingly correlated to a higher job attrition rate.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trend is prevalent up to a 25% wage hike, after which attrition sharply drops.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Employees value something other than their salary, unless the salary increase was high enough (25% increase).</a:t>
            </a:r>
            <a:endParaRPr/>
          </a:p>
        </p:txBody>
      </p:sp>
      <p:sp>
        <p:nvSpPr>
          <p:cNvPr id="186" name="Google Shape;186;p29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Attrition by Wage Hikes</a:t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713" y="1390150"/>
            <a:ext cx="3724575" cy="185142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ractive Digital Marketing Canvas by Slidesgo">
  <a:themeElements>
    <a:clrScheme name="Simple Light">
      <a:dk1>
        <a:srgbClr val="313445"/>
      </a:dk1>
      <a:lt1>
        <a:srgbClr val="FFFFFF"/>
      </a:lt1>
      <a:dk2>
        <a:srgbClr val="3A2533"/>
      </a:dk2>
      <a:lt2>
        <a:srgbClr val="545E66"/>
      </a:lt2>
      <a:accent1>
        <a:srgbClr val="E79C82"/>
      </a:accent1>
      <a:accent2>
        <a:srgbClr val="623A6C"/>
      </a:accent2>
      <a:accent3>
        <a:srgbClr val="B04C7A"/>
      </a:accent3>
      <a:accent4>
        <a:srgbClr val="E06F85"/>
      </a:accent4>
      <a:accent5>
        <a:srgbClr val="879EAF"/>
      </a:accent5>
      <a:accent6>
        <a:srgbClr val="4D4D4D"/>
      </a:accent6>
      <a:hlink>
        <a:srgbClr val="31344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