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     CFA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 (CFG)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CFG is a graph G = &lt;Nodes, Edges&gt;</a:t>
            </a:r>
          </a:p>
          <a:p>
            <a:r>
              <a:rPr lang="en-US" dirty="0" smtClean="0"/>
              <a:t>Nodes: Basic blocks</a:t>
            </a:r>
          </a:p>
          <a:p>
            <a:r>
              <a:rPr lang="en-US" dirty="0" smtClean="0"/>
              <a:t>Edges: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l-GR" dirty="0" smtClean="0"/>
              <a:t>ϵ</a:t>
            </a:r>
            <a:r>
              <a:rPr lang="en-US" dirty="0" smtClean="0"/>
              <a:t> Edges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last instruction in basic block x might be executed</a:t>
            </a:r>
            <a:br>
              <a:rPr lang="en-US" dirty="0" smtClean="0"/>
            </a:br>
            <a:r>
              <a:rPr lang="en-US" dirty="0" smtClean="0"/>
              <a:t>	just before the first instruction of the basic block y</a:t>
            </a:r>
          </a:p>
          <a:p>
            <a:pPr marL="0" indent="0" algn="ctr">
              <a:buNone/>
            </a:pPr>
            <a:r>
              <a:rPr lang="en-US" sz="3600" b="1" dirty="0" smtClean="0"/>
              <a:t>Examples?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414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 (CFG)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node: block with the first instruction of the function</a:t>
            </a:r>
          </a:p>
          <a:p>
            <a:r>
              <a:rPr lang="en-US" dirty="0" smtClean="0"/>
              <a:t>Exit nodes: blocks with the return instruction</a:t>
            </a:r>
          </a:p>
          <a:p>
            <a:pPr lvl="1"/>
            <a:r>
              <a:rPr lang="en-US" dirty="0" smtClean="0"/>
              <a:t>Some compilers make a single exit node by adding a special node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01140" y="3700840"/>
            <a:ext cx="789217" cy="157462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10940" y="3700840"/>
            <a:ext cx="789217" cy="157462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6040" y="5780313"/>
            <a:ext cx="789217" cy="73611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4095749" y="5275462"/>
            <a:ext cx="1104900" cy="504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5200649" y="5275462"/>
            <a:ext cx="1104900" cy="504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CFG</a:t>
            </a:r>
            <a:r>
              <a:rPr lang="en-US" dirty="0"/>
              <a:t> </a:t>
            </a:r>
            <a:r>
              <a:rPr lang="en-US" dirty="0" smtClean="0"/>
              <a:t>in LLVM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5" y="0"/>
            <a:ext cx="313717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50" y="32661"/>
            <a:ext cx="4295775" cy="6753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1289" y="3053446"/>
            <a:ext cx="256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Differences?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21777" y="4256208"/>
            <a:ext cx="3548493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274" y="5742077"/>
            <a:ext cx="205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opt -view-</a:t>
            </a:r>
            <a:r>
              <a:rPr lang="en-US" sz="2800" dirty="0" err="1" smtClean="0">
                <a:latin typeface="+mj-lt"/>
              </a:rPr>
              <a:t>cfg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8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control-flow analysis?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 blocks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Control flow graph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err="1" smtClean="0"/>
              <a:t>example:constant</a:t>
            </a:r>
            <a:r>
              <a:rPr lang="en-US" dirty="0" smtClean="0"/>
              <a:t>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sumcalc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b,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x,y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y = 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for 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&lt;= N;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++){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x = x +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a * b);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x = x + b*y;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return x;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4543" y="2936175"/>
            <a:ext cx="608858" cy="2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24543" y="3426032"/>
            <a:ext cx="608858" cy="2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5173" y="2936175"/>
            <a:ext cx="1640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55173" y="3426032"/>
            <a:ext cx="1640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0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-0.00079 0.1819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0079 0.1819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constant expression</a:t>
            </a:r>
          </a:p>
          <a:p>
            <a:pPr marL="457200" lvl="1" indent="0">
              <a:buNone/>
            </a:pPr>
            <a:r>
              <a:rPr lang="en-US" i="1" dirty="0" smtClean="0"/>
              <a:t>Instruction i:</a:t>
            </a:r>
            <a:r>
              <a:rPr lang="en-US" dirty="0" smtClean="0"/>
              <a:t>   </a:t>
            </a:r>
            <a:r>
              <a:rPr lang="en-US" dirty="0" err="1" smtClean="0"/>
              <a:t>varX</a:t>
            </a:r>
            <a:r>
              <a:rPr lang="en-US" dirty="0" smtClean="0"/>
              <a:t> = CONSTANT_EXPRESSION</a:t>
            </a:r>
          </a:p>
          <a:p>
            <a:r>
              <a:rPr lang="en-US" dirty="0" smtClean="0"/>
              <a:t>Replace the use of the variable defined in a constant expression</a:t>
            </a:r>
            <a:br>
              <a:rPr lang="en-US" dirty="0" smtClean="0"/>
            </a:br>
            <a:r>
              <a:rPr lang="en-US" dirty="0" smtClean="0"/>
              <a:t>with that constant if</a:t>
            </a:r>
          </a:p>
          <a:p>
            <a:pPr lvl="1"/>
            <a:r>
              <a:rPr lang="en-US" dirty="0" smtClean="0"/>
              <a:t>All paths to the use of </a:t>
            </a:r>
            <a:r>
              <a:rPr lang="en-US" dirty="0" err="1" smtClean="0"/>
              <a:t>varX</a:t>
            </a:r>
            <a:r>
              <a:rPr lang="en-US" dirty="0" smtClean="0"/>
              <a:t> passes its assignment </a:t>
            </a:r>
            <a:r>
              <a:rPr lang="en-US" i="1" dirty="0" smtClean="0"/>
              <a:t>I</a:t>
            </a:r>
          </a:p>
          <a:p>
            <a:pPr lvl="1"/>
            <a:r>
              <a:rPr lang="en-US" dirty="0" smtClean="0"/>
              <a:t>There are no intervening definition of that variable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We need to know the “control-flow”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2390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instructions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Jump instructions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Branch instructions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the control flow of the program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686800" y="169068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86800" y="202156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8915400" y="1782128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686800" y="235245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8" idx="0"/>
          </p:cNvCxnSpPr>
          <p:nvPr/>
        </p:nvCxnSpPr>
        <p:spPr>
          <a:xfrm>
            <a:off x="8915400" y="2113009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019800" y="301874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334962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>
            <a:off x="6248400" y="3110185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855029" y="368050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5083629" y="2548394"/>
            <a:ext cx="1012371" cy="1132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855029" y="401138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5083629" y="3771947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19800" y="394607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19800" y="427559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6248400" y="4037516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019800" y="460578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26" idx="0"/>
          </p:cNvCxnSpPr>
          <p:nvPr/>
        </p:nvCxnSpPr>
        <p:spPr>
          <a:xfrm>
            <a:off x="6248400" y="4367031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2"/>
            <a:endCxn id="26" idx="3"/>
          </p:cNvCxnSpPr>
          <p:nvPr/>
        </p:nvCxnSpPr>
        <p:spPr>
          <a:xfrm rot="16200000" flipH="1">
            <a:off x="5757479" y="3931987"/>
            <a:ext cx="1210443" cy="228600"/>
          </a:xfrm>
          <a:prstGeom prst="curvedConnector4">
            <a:avLst>
              <a:gd name="adj1" fmla="val 28653"/>
              <a:gd name="adj2" fmla="val 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100457" y="4941203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00457" y="5272084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>
            <a:off x="9329057" y="5032643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7" idx="0"/>
          </p:cNvCxnSpPr>
          <p:nvPr/>
        </p:nvCxnSpPr>
        <p:spPr>
          <a:xfrm>
            <a:off x="9329057" y="5363524"/>
            <a:ext cx="0" cy="505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100457" y="5868534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100457" y="619804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7" idx="2"/>
            <a:endCxn id="48" idx="0"/>
          </p:cNvCxnSpPr>
          <p:nvPr/>
        </p:nvCxnSpPr>
        <p:spPr>
          <a:xfrm>
            <a:off x="9329057" y="5959974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100457" y="652824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8" idx="2"/>
            <a:endCxn id="50" idx="0"/>
          </p:cNvCxnSpPr>
          <p:nvPr/>
        </p:nvCxnSpPr>
        <p:spPr>
          <a:xfrm>
            <a:off x="9329057" y="6289489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1" idx="2"/>
            <a:endCxn id="50" idx="3"/>
          </p:cNvCxnSpPr>
          <p:nvPr/>
        </p:nvCxnSpPr>
        <p:spPr>
          <a:xfrm rot="16200000" flipH="1">
            <a:off x="8838136" y="5854445"/>
            <a:ext cx="1210443" cy="228600"/>
          </a:xfrm>
          <a:prstGeom prst="curvedConnector4">
            <a:avLst>
              <a:gd name="adj1" fmla="val 30942"/>
              <a:gd name="adj2" fmla="val 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51114" y="1782128"/>
            <a:ext cx="3178629" cy="5703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  <p:bldP spid="13" grpId="0" animBg="1"/>
      <p:bldP spid="16" grpId="0" animBg="1"/>
      <p:bldP spid="21" grpId="0" animBg="1"/>
      <p:bldP spid="23" grpId="0" animBg="1"/>
      <p:bldP spid="26" grpId="0" animBg="1"/>
      <p:bldP spid="40" grpId="0" animBg="1"/>
      <p:bldP spid="41" grpId="0" animBg="1"/>
      <p:bldP spid="47" grpId="0" animBg="1"/>
      <p:bldP spid="48" grpId="0" animBg="1"/>
      <p:bldP spid="50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the control flow of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graph where nodes are instructions</a:t>
            </a:r>
          </a:p>
          <a:p>
            <a:pPr lvl="1"/>
            <a:r>
              <a:rPr lang="en-US" dirty="0" smtClean="0"/>
              <a:t>Very large</a:t>
            </a:r>
          </a:p>
          <a:p>
            <a:pPr lvl="1"/>
            <a:r>
              <a:rPr lang="en-US" dirty="0" smtClean="0"/>
              <a:t>Lot of straight-line connections</a:t>
            </a:r>
          </a:p>
          <a:p>
            <a:pPr lvl="1"/>
            <a:r>
              <a:rPr lang="en-US" dirty="0" smtClean="0"/>
              <a:t>Can we simplify it?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763000" y="206737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63000" y="239825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8991600" y="2158815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8991600" y="2489696"/>
            <a:ext cx="0" cy="505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763000" y="299470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763000" y="332422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>
            <a:off x="8991600" y="3086146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763000" y="365441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8991600" y="3415661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14" idx="0"/>
          </p:cNvCxnSpPr>
          <p:nvPr/>
        </p:nvCxnSpPr>
        <p:spPr>
          <a:xfrm rot="16200000" flipH="1">
            <a:off x="9451745" y="2029550"/>
            <a:ext cx="266252" cy="11865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949543" y="275594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949543" y="3085463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10178143" y="2847388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949543" y="341566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10178143" y="3176903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949543" y="368482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49543" y="401501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10178143" y="3776261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9" idx="0"/>
          </p:cNvCxnSpPr>
          <p:nvPr/>
        </p:nvCxnSpPr>
        <p:spPr>
          <a:xfrm>
            <a:off x="10178143" y="3507101"/>
            <a:ext cx="0" cy="17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763000" y="394936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763000" y="427888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2"/>
            <a:endCxn id="27" idx="0"/>
          </p:cNvCxnSpPr>
          <p:nvPr/>
        </p:nvCxnSpPr>
        <p:spPr>
          <a:xfrm>
            <a:off x="8991600" y="4040805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763000" y="460907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2"/>
            <a:endCxn id="29" idx="0"/>
          </p:cNvCxnSpPr>
          <p:nvPr/>
        </p:nvCxnSpPr>
        <p:spPr>
          <a:xfrm>
            <a:off x="8991600" y="4370320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26" idx="0"/>
          </p:cNvCxnSpPr>
          <p:nvPr/>
        </p:nvCxnSpPr>
        <p:spPr>
          <a:xfrm>
            <a:off x="8991600" y="3745859"/>
            <a:ext cx="0" cy="203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0" idx="2"/>
            <a:endCxn id="38" idx="0"/>
          </p:cNvCxnSpPr>
          <p:nvPr/>
        </p:nvCxnSpPr>
        <p:spPr>
          <a:xfrm rot="5400000" flipH="1" flipV="1">
            <a:off x="9867017" y="2630563"/>
            <a:ext cx="1787022" cy="1164770"/>
          </a:xfrm>
          <a:prstGeom prst="curvedConnector5">
            <a:avLst>
              <a:gd name="adj1" fmla="val -12792"/>
              <a:gd name="adj2" fmla="val 50000"/>
              <a:gd name="adj3" fmla="val 112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114313" y="231943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114313" y="2648952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>
            <a:off x="11342913" y="2410877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1114313" y="297915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2"/>
            <a:endCxn id="41" idx="0"/>
          </p:cNvCxnSpPr>
          <p:nvPr/>
        </p:nvCxnSpPr>
        <p:spPr>
          <a:xfrm>
            <a:off x="11342913" y="2740392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1114313" y="324831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114313" y="357850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3" idx="2"/>
            <a:endCxn id="44" idx="0"/>
          </p:cNvCxnSpPr>
          <p:nvPr/>
        </p:nvCxnSpPr>
        <p:spPr>
          <a:xfrm>
            <a:off x="11342913" y="3339750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>
            <a:off x="11342913" y="3070590"/>
            <a:ext cx="0" cy="17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4" idx="2"/>
            <a:endCxn id="29" idx="3"/>
          </p:cNvCxnSpPr>
          <p:nvPr/>
        </p:nvCxnSpPr>
        <p:spPr>
          <a:xfrm rot="5400000">
            <a:off x="9789132" y="3101017"/>
            <a:ext cx="984850" cy="21227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0" idx="2"/>
            <a:endCxn id="29" idx="3"/>
          </p:cNvCxnSpPr>
          <p:nvPr/>
        </p:nvCxnSpPr>
        <p:spPr>
          <a:xfrm rot="5400000">
            <a:off x="9425003" y="3901657"/>
            <a:ext cx="548339" cy="95794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543800" y="241087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543800" y="2740392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2"/>
            <a:endCxn id="58" idx="0"/>
          </p:cNvCxnSpPr>
          <p:nvPr/>
        </p:nvCxnSpPr>
        <p:spPr>
          <a:xfrm>
            <a:off x="7772400" y="2502317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7543800" y="307059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2"/>
            <a:endCxn id="60" idx="0"/>
          </p:cNvCxnSpPr>
          <p:nvPr/>
        </p:nvCxnSpPr>
        <p:spPr>
          <a:xfrm>
            <a:off x="7772400" y="2831832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847111" y="340102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47111" y="373054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2" idx="2"/>
            <a:endCxn id="63" idx="0"/>
          </p:cNvCxnSpPr>
          <p:nvPr/>
        </p:nvCxnSpPr>
        <p:spPr>
          <a:xfrm>
            <a:off x="7075711" y="3492466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847111" y="406073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3" idx="2"/>
            <a:endCxn id="65" idx="0"/>
          </p:cNvCxnSpPr>
          <p:nvPr/>
        </p:nvCxnSpPr>
        <p:spPr>
          <a:xfrm>
            <a:off x="7075711" y="3821981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2"/>
            <a:endCxn id="62" idx="0"/>
          </p:cNvCxnSpPr>
          <p:nvPr/>
        </p:nvCxnSpPr>
        <p:spPr>
          <a:xfrm flipH="1">
            <a:off x="7075711" y="3162030"/>
            <a:ext cx="696689" cy="23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0" idx="2"/>
            <a:endCxn id="29" idx="1"/>
          </p:cNvCxnSpPr>
          <p:nvPr/>
        </p:nvCxnSpPr>
        <p:spPr>
          <a:xfrm rot="16200000" flipH="1">
            <a:off x="7521316" y="3413114"/>
            <a:ext cx="1492768" cy="990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5" idx="2"/>
            <a:endCxn id="29" idx="1"/>
          </p:cNvCxnSpPr>
          <p:nvPr/>
        </p:nvCxnSpPr>
        <p:spPr>
          <a:xfrm rot="16200000" flipH="1">
            <a:off x="7668046" y="3559843"/>
            <a:ext cx="502619" cy="16872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4" idx="2"/>
            <a:endCxn id="57" idx="0"/>
          </p:cNvCxnSpPr>
          <p:nvPr/>
        </p:nvCxnSpPr>
        <p:spPr>
          <a:xfrm rot="5400000">
            <a:off x="8255969" y="1675246"/>
            <a:ext cx="252062" cy="1219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763000" y="494113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763000" y="527064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1" idx="2"/>
            <a:endCxn id="82" idx="0"/>
          </p:cNvCxnSpPr>
          <p:nvPr/>
        </p:nvCxnSpPr>
        <p:spPr>
          <a:xfrm>
            <a:off x="8991600" y="5032571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8763000" y="5600844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82" idx="2"/>
            <a:endCxn id="84" idx="0"/>
          </p:cNvCxnSpPr>
          <p:nvPr/>
        </p:nvCxnSpPr>
        <p:spPr>
          <a:xfrm>
            <a:off x="8991600" y="5362086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9" idx="2"/>
            <a:endCxn id="81" idx="0"/>
          </p:cNvCxnSpPr>
          <p:nvPr/>
        </p:nvCxnSpPr>
        <p:spPr>
          <a:xfrm>
            <a:off x="8991600" y="4700518"/>
            <a:ext cx="0" cy="240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8763000" y="590275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763000" y="623227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89" idx="2"/>
            <a:endCxn id="90" idx="0"/>
          </p:cNvCxnSpPr>
          <p:nvPr/>
        </p:nvCxnSpPr>
        <p:spPr>
          <a:xfrm>
            <a:off x="8991600" y="5994195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63000" y="656246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0" idx="2"/>
            <a:endCxn id="92" idx="0"/>
          </p:cNvCxnSpPr>
          <p:nvPr/>
        </p:nvCxnSpPr>
        <p:spPr>
          <a:xfrm>
            <a:off x="8991600" y="6323710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2"/>
            <a:endCxn id="89" idx="0"/>
          </p:cNvCxnSpPr>
          <p:nvPr/>
        </p:nvCxnSpPr>
        <p:spPr>
          <a:xfrm>
            <a:off x="8991600" y="5692284"/>
            <a:ext cx="0" cy="21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6286495" y="479943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286495" y="512895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97" idx="2"/>
            <a:endCxn id="98" idx="0"/>
          </p:cNvCxnSpPr>
          <p:nvPr/>
        </p:nvCxnSpPr>
        <p:spPr>
          <a:xfrm>
            <a:off x="6515095" y="4890875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286495" y="545914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8" idx="2"/>
            <a:endCxn id="100" idx="0"/>
          </p:cNvCxnSpPr>
          <p:nvPr/>
        </p:nvCxnSpPr>
        <p:spPr>
          <a:xfrm>
            <a:off x="6515095" y="5220390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6286495" y="572830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286495" y="605850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102" idx="2"/>
            <a:endCxn id="103" idx="0"/>
          </p:cNvCxnSpPr>
          <p:nvPr/>
        </p:nvCxnSpPr>
        <p:spPr>
          <a:xfrm>
            <a:off x="6515095" y="5819748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0" idx="2"/>
            <a:endCxn id="102" idx="0"/>
          </p:cNvCxnSpPr>
          <p:nvPr/>
        </p:nvCxnSpPr>
        <p:spPr>
          <a:xfrm>
            <a:off x="6515095" y="5550588"/>
            <a:ext cx="0" cy="17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103" idx="2"/>
            <a:endCxn id="107" idx="0"/>
          </p:cNvCxnSpPr>
          <p:nvPr/>
        </p:nvCxnSpPr>
        <p:spPr>
          <a:xfrm rot="5400000" flipH="1">
            <a:off x="5024513" y="4659364"/>
            <a:ext cx="1810952" cy="1170213"/>
          </a:xfrm>
          <a:prstGeom prst="curvedConnector5">
            <a:avLst>
              <a:gd name="adj1" fmla="val -12623"/>
              <a:gd name="adj2" fmla="val 50000"/>
              <a:gd name="adj3" fmla="val 1126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5116282" y="4338994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116282" y="466850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7" idx="2"/>
            <a:endCxn id="108" idx="0"/>
          </p:cNvCxnSpPr>
          <p:nvPr/>
        </p:nvCxnSpPr>
        <p:spPr>
          <a:xfrm>
            <a:off x="5344882" y="4430434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5116282" y="499870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2"/>
            <a:endCxn id="110" idx="0"/>
          </p:cNvCxnSpPr>
          <p:nvPr/>
        </p:nvCxnSpPr>
        <p:spPr>
          <a:xfrm>
            <a:off x="5344882" y="4759949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116282" y="526786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116282" y="559806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>
            <a:stCxn id="112" idx="2"/>
            <a:endCxn id="113" idx="0"/>
          </p:cNvCxnSpPr>
          <p:nvPr/>
        </p:nvCxnSpPr>
        <p:spPr>
          <a:xfrm>
            <a:off x="5344882" y="5359307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0" idx="2"/>
            <a:endCxn id="112" idx="0"/>
          </p:cNvCxnSpPr>
          <p:nvPr/>
        </p:nvCxnSpPr>
        <p:spPr>
          <a:xfrm>
            <a:off x="5344882" y="5090147"/>
            <a:ext cx="0" cy="17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90" idx="2"/>
            <a:endCxn id="97" idx="0"/>
          </p:cNvCxnSpPr>
          <p:nvPr/>
        </p:nvCxnSpPr>
        <p:spPr>
          <a:xfrm rot="5400000" flipH="1">
            <a:off x="6991210" y="4323321"/>
            <a:ext cx="1524275" cy="2476505"/>
          </a:xfrm>
          <a:prstGeom prst="curvedConnector5">
            <a:avLst>
              <a:gd name="adj1" fmla="val -14997"/>
              <a:gd name="adj2" fmla="val 50000"/>
              <a:gd name="adj3" fmla="val 1149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113" idx="1"/>
            <a:endCxn id="92" idx="1"/>
          </p:cNvCxnSpPr>
          <p:nvPr/>
        </p:nvCxnSpPr>
        <p:spPr>
          <a:xfrm rot="10800000" flipH="1" flipV="1">
            <a:off x="5116282" y="5643784"/>
            <a:ext cx="3646718" cy="964403"/>
          </a:xfrm>
          <a:prstGeom prst="curvedConnector3">
            <a:avLst>
              <a:gd name="adj1" fmla="val -6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1219199" y="2648952"/>
            <a:ext cx="4354283" cy="4365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952997" y="4245126"/>
            <a:ext cx="789217" cy="157462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6117762" y="4645281"/>
            <a:ext cx="789217" cy="157462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8596990" y="2913150"/>
            <a:ext cx="789217" cy="186195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6667491" y="3248309"/>
            <a:ext cx="789217" cy="103516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7411806" y="2240390"/>
            <a:ext cx="789217" cy="102502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9772647" y="2633285"/>
            <a:ext cx="789217" cy="1598694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10927898" y="2207208"/>
            <a:ext cx="789217" cy="161477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8596989" y="4885153"/>
            <a:ext cx="789217" cy="15298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927451" y="4074200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Basic block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6887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A basic block is a maximal sequence of instructions such that</a:t>
            </a:r>
          </a:p>
          <a:p>
            <a:pPr lvl="1"/>
            <a:r>
              <a:rPr lang="en-US" sz="2800" dirty="0" smtClean="0"/>
              <a:t>Only the first one can be reached from outside this basic block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All instructions within are executed consecutively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if the first one get executed</a:t>
            </a:r>
          </a:p>
          <a:p>
            <a:pPr lvl="2"/>
            <a:r>
              <a:rPr lang="en-US" sz="2400" dirty="0" smtClean="0"/>
              <a:t>Only the last instruction can be a branch/jump</a:t>
            </a:r>
          </a:p>
          <a:p>
            <a:pPr lvl="2"/>
            <a:r>
              <a:rPr lang="en-US" sz="2400" dirty="0" smtClean="0"/>
              <a:t>Only the first instruction can be a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53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Every basic block in LLVM must</a:t>
            </a:r>
          </a:p>
          <a:p>
            <a:pPr lvl="1"/>
            <a:r>
              <a:rPr lang="en-US" sz="2800" dirty="0" smtClean="0"/>
              <a:t>Have a label associated to it</a:t>
            </a:r>
          </a:p>
          <a:p>
            <a:pPr lvl="1"/>
            <a:r>
              <a:rPr lang="en-US" sz="2800" dirty="0" smtClean="0"/>
              <a:t>Have a “terminator” at the end of it</a:t>
            </a:r>
          </a:p>
          <a:p>
            <a:r>
              <a:rPr lang="en-US" sz="3200" dirty="0" smtClean="0"/>
              <a:t>The first basic block of LLVM (entry point)</a:t>
            </a:r>
            <a:br>
              <a:rPr lang="en-US" sz="3200" dirty="0" smtClean="0"/>
            </a:br>
            <a:r>
              <a:rPr lang="en-US" sz="3200" dirty="0" smtClean="0"/>
              <a:t>cannot have predecessors</a:t>
            </a:r>
            <a:endParaRPr lang="en-US" sz="3200" dirty="0"/>
          </a:p>
          <a:p>
            <a:r>
              <a:rPr lang="en-US" sz="3200" dirty="0" smtClean="0"/>
              <a:t>LLVM organizes “compiler concepts” in containers</a:t>
            </a:r>
          </a:p>
          <a:p>
            <a:pPr lvl="1"/>
            <a:r>
              <a:rPr lang="en-US" sz="2800" dirty="0" smtClean="0"/>
              <a:t>A basic block is a container of ordered LLVM instructions</a:t>
            </a:r>
          </a:p>
          <a:p>
            <a:pPr lvl="1"/>
            <a:r>
              <a:rPr lang="en-US" sz="2800" dirty="0" smtClean="0"/>
              <a:t>A function is a container of basic blocks</a:t>
            </a:r>
          </a:p>
          <a:p>
            <a:pPr lvl="1"/>
            <a:r>
              <a:rPr lang="en-US" sz="2800" dirty="0" smtClean="0"/>
              <a:t>A module is a container of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977798"/>
            <a:ext cx="3276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95"/>
            <a:ext cx="10515600" cy="1325563"/>
          </a:xfrm>
        </p:spPr>
        <p:txBody>
          <a:bodyPr/>
          <a:lstStyle/>
          <a:p>
            <a:r>
              <a:rPr lang="en-US" dirty="0" smtClean="0"/>
              <a:t>Basic blocks in LLVM in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" y="1027906"/>
            <a:ext cx="4991100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05" y="1027906"/>
            <a:ext cx="3981450" cy="36385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26570" y="1566158"/>
            <a:ext cx="1250373" cy="126016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36961" y="3002973"/>
            <a:ext cx="1239982" cy="32500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36961" y="3774024"/>
            <a:ext cx="1319153" cy="67631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36960" y="5143500"/>
            <a:ext cx="1319154" cy="28135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36961" y="5812102"/>
            <a:ext cx="1319153" cy="67631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769177" y="1839579"/>
            <a:ext cx="3548493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03" y="2413793"/>
            <a:ext cx="3248025" cy="301942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2769176" y="2703308"/>
            <a:ext cx="3548492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769176" y="3903889"/>
            <a:ext cx="3548493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03" y="2250067"/>
            <a:ext cx="4562475" cy="440055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336960" y="4615032"/>
            <a:ext cx="1319154" cy="28135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373187">
            <a:off x="2690128" y="3542025"/>
            <a:ext cx="3951332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0823481">
            <a:off x="2765803" y="4485474"/>
            <a:ext cx="3814008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811852" y="5793598"/>
            <a:ext cx="3548493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7136</TotalTime>
  <Words>308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                      CFA</vt:lpstr>
      <vt:lpstr>Outline</vt:lpstr>
      <vt:lpstr>Optimization example:constant propagation</vt:lpstr>
      <vt:lpstr>Constant propagation</vt:lpstr>
      <vt:lpstr>Representing the control flow of the program</vt:lpstr>
      <vt:lpstr>Representing the control flow of the program</vt:lpstr>
      <vt:lpstr>Basic blocks</vt:lpstr>
      <vt:lpstr>Basic blocks in LLVM</vt:lpstr>
      <vt:lpstr>Basic blocks in LLVM in action</vt:lpstr>
      <vt:lpstr>Control Flow Graph (CFG)</vt:lpstr>
      <vt:lpstr>Control Flow Graph (CFG)</vt:lpstr>
      <vt:lpstr>CFG in LLVM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Windows User</cp:lastModifiedBy>
  <cp:revision>144</cp:revision>
  <dcterms:created xsi:type="dcterms:W3CDTF">2015-09-25T19:17:27Z</dcterms:created>
  <dcterms:modified xsi:type="dcterms:W3CDTF">2015-10-01T18:38:23Z</dcterms:modified>
</cp:coreProperties>
</file>