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6" r:id="rId6"/>
    <p:sldId id="261" r:id="rId7"/>
    <p:sldId id="262" r:id="rId8"/>
    <p:sldId id="279" r:id="rId9"/>
    <p:sldId id="263" r:id="rId10"/>
    <p:sldId id="264" r:id="rId11"/>
    <p:sldId id="280" r:id="rId12"/>
    <p:sldId id="265" r:id="rId13"/>
    <p:sldId id="277" r:id="rId14"/>
    <p:sldId id="269" r:id="rId15"/>
    <p:sldId id="272" r:id="rId16"/>
    <p:sldId id="270" r:id="rId17"/>
    <p:sldId id="273" r:id="rId18"/>
    <p:sldId id="274" r:id="rId19"/>
    <p:sldId id="276" r:id="rId20"/>
    <p:sldId id="278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-5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     DFA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example: reaching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definition </a:t>
            </a:r>
            <a:r>
              <a:rPr lang="en-US" i="1" dirty="0"/>
              <a:t>d reaches </a:t>
            </a:r>
            <a:r>
              <a:rPr lang="en-US" dirty="0"/>
              <a:t>a program point </a:t>
            </a:r>
            <a:r>
              <a:rPr lang="en-US" i="1" dirty="0"/>
              <a:t>X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if </a:t>
            </a:r>
            <a:r>
              <a:rPr lang="en-US" dirty="0"/>
              <a:t>there is a path from the point immediately following </a:t>
            </a:r>
            <a:r>
              <a:rPr lang="en-US" i="1" dirty="0"/>
              <a:t>d </a:t>
            </a:r>
            <a:r>
              <a:rPr lang="en-US" dirty="0"/>
              <a:t>to </a:t>
            </a:r>
            <a:r>
              <a:rPr lang="en-US" i="1" dirty="0"/>
              <a:t>X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such </a:t>
            </a:r>
            <a:r>
              <a:rPr lang="en-US" dirty="0"/>
              <a:t>that </a:t>
            </a:r>
            <a:r>
              <a:rPr lang="en-US" i="1" dirty="0"/>
              <a:t>d </a:t>
            </a:r>
            <a:r>
              <a:rPr lang="en-US" dirty="0"/>
              <a:t>is not killed along that </a:t>
            </a:r>
            <a:r>
              <a:rPr lang="en-US" dirty="0" smtClean="0"/>
              <a:t>path</a:t>
            </a:r>
          </a:p>
          <a:p>
            <a:r>
              <a:rPr lang="en-US" dirty="0"/>
              <a:t>The </a:t>
            </a:r>
            <a:r>
              <a:rPr lang="en-US" b="1" dirty="0"/>
              <a:t>data-flow problem </a:t>
            </a:r>
            <a:r>
              <a:rPr lang="en-US" dirty="0"/>
              <a:t>for a flow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to compute </a:t>
            </a:r>
            <a:r>
              <a:rPr lang="en-US" dirty="0" smtClean="0"/>
              <a:t>IN[</a:t>
            </a:r>
            <a:r>
              <a:rPr lang="en-US" i="1" dirty="0" err="1" smtClean="0"/>
              <a:t>i</a:t>
            </a:r>
            <a:r>
              <a:rPr lang="en-US" dirty="0" smtClean="0"/>
              <a:t>] and </a:t>
            </a:r>
            <a:r>
              <a:rPr lang="en-US" dirty="0"/>
              <a:t>OUT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i="1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in that graph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</a:t>
            </a:r>
            <a:r>
              <a:rPr lang="en-US" dirty="0" smtClean="0"/>
              <a:t>    =                           OUT</a:t>
            </a:r>
            <a:r>
              <a:rPr lang="en-US" dirty="0"/>
              <a:t>[</a:t>
            </a:r>
            <a:r>
              <a:rPr lang="en-US" i="1" dirty="0"/>
              <a:t>p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OUT[</a:t>
            </a:r>
            <a:r>
              <a:rPr lang="en-US" i="1" dirty="0" err="1"/>
              <a:t>i</a:t>
            </a:r>
            <a:r>
              <a:rPr lang="en-US" dirty="0"/>
              <a:t>] = GEN[</a:t>
            </a:r>
            <a:r>
              <a:rPr lang="en-US" i="1" dirty="0" err="1"/>
              <a:t>i</a:t>
            </a:r>
            <a:r>
              <a:rPr lang="en-US" dirty="0"/>
              <a:t>] U (IN[</a:t>
            </a:r>
            <a:r>
              <a:rPr lang="en-US" i="1" dirty="0" err="1"/>
              <a:t>i</a:t>
            </a:r>
            <a:r>
              <a:rPr lang="en-US" dirty="0"/>
              <a:t>] – KILL[</a:t>
            </a:r>
            <a:r>
              <a:rPr lang="en-US" i="1" dirty="0" err="1"/>
              <a:t>i</a:t>
            </a:r>
            <a:r>
              <a:rPr lang="en-US" dirty="0"/>
              <a:t>]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IN[entry] = { }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53685" y="3007887"/>
            <a:ext cx="1350211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2: 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3: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396644" y="4550603"/>
            <a:ext cx="125798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4: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x +N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53685" y="5424898"/>
            <a:ext cx="136357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5: 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10300" y="4358097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8435475" y="4470392"/>
            <a:ext cx="18698" cy="9545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956827" y="5146834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25584" y="4237751"/>
            <a:ext cx="2143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</a:t>
            </a:r>
            <a:r>
              <a:rPr lang="en-US" sz="1600" dirty="0" smtClean="0"/>
              <a:t>p </a:t>
            </a:r>
            <a:r>
              <a:rPr lang="en-US" sz="1600" dirty="0"/>
              <a:t>a predecessor </a:t>
            </a:r>
            <a:r>
              <a:rPr lang="en-US" sz="1600" dirty="0" smtClean="0"/>
              <a:t>of </a:t>
            </a:r>
            <a:r>
              <a:rPr lang="en-US" sz="1600" dirty="0" err="1" smtClean="0"/>
              <a:t>i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 rot="19853437">
            <a:off x="1877640" y="2958986"/>
            <a:ext cx="8059484" cy="923330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Global reaching definitions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7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defined </a:t>
            </a:r>
            <a:r>
              <a:rPr lang="en-US" sz="3600" b="1" dirty="0" smtClean="0"/>
              <a:t>data-flow equations </a:t>
            </a:r>
            <a:br>
              <a:rPr lang="en-US" sz="3600" b="1" dirty="0" smtClean="0"/>
            </a:br>
            <a:r>
              <a:rPr lang="en-US" sz="3600" dirty="0" smtClean="0"/>
              <a:t>(i.e., IN and OUT equations)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How can we actually compute them?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083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 for reaching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flow graph for which </a:t>
            </a:r>
            <a:r>
              <a:rPr lang="en-US" dirty="0" smtClean="0"/>
              <a:t>the GEN and KILL sets </a:t>
            </a:r>
            <a:r>
              <a:rPr lang="en-US" dirty="0"/>
              <a:t>have been computed for </a:t>
            </a:r>
            <a:r>
              <a:rPr lang="en-US" dirty="0" smtClean="0"/>
              <a:t>instruction, </a:t>
            </a:r>
            <a:r>
              <a:rPr lang="en-US" dirty="0"/>
              <a:t>we </a:t>
            </a:r>
            <a:r>
              <a:rPr lang="en-US" dirty="0" smtClean="0"/>
              <a:t>compute </a:t>
            </a:r>
            <a:r>
              <a:rPr lang="en-US" dirty="0"/>
              <a:t>the set of definitions reaching the entry and exit of each </a:t>
            </a:r>
            <a:r>
              <a:rPr lang="en-US" dirty="0" smtClean="0"/>
              <a:t>instruction </a:t>
            </a:r>
            <a:r>
              <a:rPr lang="en-US" i="1" dirty="0" err="1"/>
              <a:t>i</a:t>
            </a:r>
            <a:r>
              <a:rPr lang="en-US" i="1" dirty="0" smtClean="0"/>
              <a:t> </a:t>
            </a:r>
            <a:r>
              <a:rPr lang="en-US" dirty="0" smtClean="0"/>
              <a:t>as following</a:t>
            </a:r>
          </a:p>
          <a:p>
            <a:pPr marL="0" indent="0">
              <a:buNone/>
            </a:pPr>
            <a:r>
              <a:rPr lang="en-US" b="1" dirty="0"/>
              <a:t>OUT[ENTRY]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 err="1" smtClean="0"/>
              <a:t>i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GEN[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dirty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 err="1" smtClean="0"/>
              <a:t>i</a:t>
            </a:r>
            <a:r>
              <a:rPr lang="en-US" b="1" dirty="0" smtClean="0"/>
              <a:t>])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88737" y="2954421"/>
            <a:ext cx="9424737" cy="935790"/>
          </a:xfrm>
          <a:prstGeom prst="round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7347" y="3975768"/>
            <a:ext cx="9424737" cy="2427705"/>
          </a:xfrm>
          <a:prstGeom prst="round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67874" y="4309978"/>
            <a:ext cx="6678863" cy="1532021"/>
          </a:xfrm>
          <a:prstGeom prst="roundRect">
            <a:avLst/>
          </a:prstGeom>
          <a:solidFill>
            <a:schemeClr val="bg1">
              <a:alpha val="89000"/>
            </a:schemeClr>
          </a:solidFill>
          <a:ln w="38100" cmpd="sng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06380" y="3943684"/>
            <a:ext cx="5029200" cy="414421"/>
          </a:xfrm>
          <a:prstGeom prst="roundRect">
            <a:avLst/>
          </a:prstGeom>
          <a:solidFill>
            <a:schemeClr val="bg1">
              <a:alpha val="89000"/>
            </a:schemeClr>
          </a:solidFill>
          <a:ln w="38100" cmpd="sng">
            <a:noFill/>
            <a:prstDash val="solid"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ß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4779" y="5887454"/>
            <a:ext cx="852906" cy="414421"/>
          </a:xfrm>
          <a:prstGeom prst="roundRect">
            <a:avLst/>
          </a:prstGeom>
          <a:solidFill>
            <a:schemeClr val="bg1">
              <a:alpha val="89000"/>
            </a:schemeClr>
          </a:solidFill>
          <a:ln w="38100" cmpd="sng">
            <a:noFill/>
            <a:prstDash val="solid"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2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058" y="1825624"/>
            <a:ext cx="8691327" cy="406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 err="1" smtClean="0"/>
              <a:t>i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GEN[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dirty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 err="1" smtClean="0"/>
              <a:t>i</a:t>
            </a:r>
            <a:r>
              <a:rPr lang="en-US" b="1" dirty="0" smtClean="0"/>
              <a:t>])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optimize the analysis?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7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1: </a:t>
            </a:r>
            <a:r>
              <a:rPr lang="en-US" dirty="0" smtClean="0"/>
              <a:t>basic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basic block B </a:t>
            </a:r>
            <a:r>
              <a:rPr lang="en-US" b="1" dirty="0" smtClean="0"/>
              <a:t>other </a:t>
            </a:r>
            <a:r>
              <a:rPr lang="en-US" b="1" dirty="0"/>
              <a:t>than ENTRY</a:t>
            </a:r>
            <a:r>
              <a:rPr lang="en-US" b="1" dirty="0" smtClean="0"/>
              <a:t>)  OUT</a:t>
            </a:r>
            <a:r>
              <a:rPr lang="en-US" b="1" dirty="0" smtClean="0"/>
              <a:t>[</a:t>
            </a:r>
            <a:r>
              <a:rPr lang="en-US" b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basic block B </a:t>
            </a:r>
            <a:r>
              <a:rPr lang="en-US" b="1" dirty="0" smtClean="0"/>
              <a:t>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/>
              <a:t>B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</a:t>
            </a:r>
            <a:r>
              <a:rPr lang="en-US" b="1" dirty="0" smtClean="0"/>
              <a:t>[</a:t>
            </a:r>
            <a:r>
              <a:rPr lang="en-US" b="1" i="1" dirty="0" smtClean="0"/>
              <a:t>B</a:t>
            </a:r>
            <a:r>
              <a:rPr lang="en-US" b="1" dirty="0" smtClean="0"/>
              <a:t>]= </a:t>
            </a:r>
            <a:r>
              <a:rPr lang="en-US" b="1" dirty="0" smtClean="0"/>
              <a:t>GEN</a:t>
            </a:r>
            <a:r>
              <a:rPr lang="en-US" b="1" dirty="0" smtClean="0"/>
              <a:t>[</a:t>
            </a:r>
            <a:r>
              <a:rPr lang="en-US" b="1" i="1" dirty="0" smtClean="0"/>
              <a:t>B</a:t>
            </a:r>
            <a:r>
              <a:rPr lang="en-US" b="1" dirty="0" smtClean="0"/>
              <a:t>]</a:t>
            </a:r>
            <a:r>
              <a:rPr lang="en-US" dirty="0" smtClean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</a:t>
            </a:r>
            <a:r>
              <a:rPr lang="en-US" b="1" dirty="0" smtClean="0"/>
              <a:t>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59872" y="5596210"/>
            <a:ext cx="5298646" cy="95410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Contains </a:t>
            </a:r>
            <a:r>
              <a:rPr lang="en-US" sz="2800" b="1" dirty="0" smtClean="0"/>
              <a:t>all</a:t>
            </a:r>
            <a:r>
              <a:rPr lang="en-US" sz="2800" dirty="0" smtClean="0"/>
              <a:t> definitions in block B</a:t>
            </a:r>
            <a:br>
              <a:rPr lang="en-US" sz="2800" dirty="0" smtClean="0"/>
            </a:br>
            <a:r>
              <a:rPr lang="en-US" sz="2800" dirty="0" smtClean="0"/>
              <a:t>that are </a:t>
            </a:r>
            <a:r>
              <a:rPr lang="en-US" sz="2800" b="1" dirty="0" smtClean="0"/>
              <a:t>visible</a:t>
            </a:r>
            <a:r>
              <a:rPr lang="en-US" sz="2800" dirty="0" smtClean="0"/>
              <a:t> immediately after B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06075" y="4537823"/>
            <a:ext cx="343949" cy="107161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49313" y="5060659"/>
            <a:ext cx="4422705" cy="95410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Contains </a:t>
            </a:r>
            <a:r>
              <a:rPr lang="en-US" sz="2800" b="1" dirty="0" smtClean="0"/>
              <a:t>all</a:t>
            </a:r>
            <a:r>
              <a:rPr lang="en-US" sz="2800" dirty="0" smtClean="0"/>
              <a:t> definitions killed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y instructions in block B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54531" y="4603972"/>
            <a:ext cx="1806002" cy="45668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5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2: bit-sets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basic block B </a:t>
            </a:r>
            <a:r>
              <a:rPr lang="en-US" b="1" dirty="0" smtClean="0"/>
              <a:t>other </a:t>
            </a:r>
            <a:r>
              <a:rPr lang="en-US" b="1" dirty="0"/>
              <a:t>than ENTRY</a:t>
            </a:r>
            <a:r>
              <a:rPr lang="en-US" b="1" dirty="0" smtClean="0"/>
              <a:t>)  OUT</a:t>
            </a:r>
            <a:r>
              <a:rPr lang="en-US" b="1" dirty="0" smtClean="0"/>
              <a:t>[</a:t>
            </a:r>
            <a:r>
              <a:rPr lang="en-US" b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basic block B </a:t>
            </a:r>
            <a:r>
              <a:rPr lang="en-US" b="1" dirty="0" smtClean="0"/>
              <a:t>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/>
              <a:t>B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</a:t>
            </a:r>
            <a:r>
              <a:rPr lang="en-US" b="1" dirty="0" smtClean="0"/>
              <a:t>[</a:t>
            </a:r>
            <a:r>
              <a:rPr lang="en-US" b="1" i="1" dirty="0" smtClean="0"/>
              <a:t>B</a:t>
            </a:r>
            <a:r>
              <a:rPr lang="en-US" b="1" dirty="0" smtClean="0"/>
              <a:t>]= </a:t>
            </a:r>
            <a:r>
              <a:rPr lang="en-US" b="1" dirty="0" smtClean="0"/>
              <a:t>GEN</a:t>
            </a:r>
            <a:r>
              <a:rPr lang="en-US" b="1" dirty="0" smtClean="0"/>
              <a:t>[</a:t>
            </a:r>
            <a:r>
              <a:rPr lang="en-US" b="1" i="1" dirty="0" smtClean="0"/>
              <a:t>B</a:t>
            </a:r>
            <a:r>
              <a:rPr lang="en-US" b="1" dirty="0" smtClean="0"/>
              <a:t>]</a:t>
            </a:r>
            <a:r>
              <a:rPr lang="en-US" dirty="0" smtClean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</a:t>
            </a:r>
            <a:r>
              <a:rPr lang="en-US" b="1" dirty="0" smtClean="0"/>
              <a:t>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367957" y="3638196"/>
            <a:ext cx="304262" cy="42335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71263" y="4161030"/>
            <a:ext cx="304262" cy="42335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94144" y="4161030"/>
            <a:ext cx="304262" cy="42335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2: bit-sets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 bit to each element of the set</a:t>
            </a:r>
          </a:p>
          <a:p>
            <a:pPr lvl="1"/>
            <a:r>
              <a:rPr lang="en-US" dirty="0" smtClean="0"/>
              <a:t>Union: bit OR</a:t>
            </a:r>
          </a:p>
          <a:p>
            <a:pPr lvl="1"/>
            <a:r>
              <a:rPr lang="en-US" dirty="0" smtClean="0"/>
              <a:t>Intersection: bit AND</a:t>
            </a:r>
          </a:p>
          <a:p>
            <a:pPr lvl="1"/>
            <a:r>
              <a:rPr lang="en-US" dirty="0" smtClean="0"/>
              <a:t>Subtraction: bit NEGATE and AND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Fast implementation</a:t>
            </a:r>
          </a:p>
          <a:p>
            <a:pPr lvl="1"/>
            <a:r>
              <a:rPr lang="en-US" dirty="0" smtClean="0"/>
              <a:t>64 elements packed to each word on today’s commodity processors</a:t>
            </a:r>
          </a:p>
          <a:p>
            <a:pPr lvl="1"/>
            <a:r>
              <a:rPr lang="en-US" dirty="0" smtClean="0"/>
              <a:t>AND and OR are single machine code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0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3: work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basic block B </a:t>
            </a:r>
            <a:r>
              <a:rPr lang="en-US" b="1" dirty="0" smtClean="0"/>
              <a:t>other </a:t>
            </a:r>
            <a:r>
              <a:rPr lang="en-US" b="1" dirty="0"/>
              <a:t>than ENTRY</a:t>
            </a:r>
            <a:r>
              <a:rPr lang="en-US" b="1" dirty="0" smtClean="0"/>
              <a:t>)  OUT</a:t>
            </a:r>
            <a:r>
              <a:rPr lang="en-US" b="1" dirty="0" smtClean="0"/>
              <a:t>[</a:t>
            </a:r>
            <a:r>
              <a:rPr lang="en-US" b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basic block B </a:t>
            </a:r>
            <a:r>
              <a:rPr lang="en-US" b="1" dirty="0" smtClean="0"/>
              <a:t>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/>
              <a:t>B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</a:t>
            </a:r>
            <a:r>
              <a:rPr lang="en-US" b="1" dirty="0" smtClean="0"/>
              <a:t>[</a:t>
            </a:r>
            <a:r>
              <a:rPr lang="en-US" b="1" i="1" dirty="0" smtClean="0"/>
              <a:t>B</a:t>
            </a:r>
            <a:r>
              <a:rPr lang="en-US" b="1" dirty="0" smtClean="0"/>
              <a:t>]= </a:t>
            </a:r>
            <a:r>
              <a:rPr lang="en-US" b="1" dirty="0" smtClean="0"/>
              <a:t>GEN</a:t>
            </a:r>
            <a:r>
              <a:rPr lang="en-US" b="1" dirty="0" smtClean="0"/>
              <a:t>[</a:t>
            </a:r>
            <a:r>
              <a:rPr lang="en-US" b="1" i="1" dirty="0" smtClean="0"/>
              <a:t>B</a:t>
            </a:r>
            <a:r>
              <a:rPr lang="en-US" b="1" dirty="0" smtClean="0"/>
              <a:t>]</a:t>
            </a:r>
            <a:r>
              <a:rPr lang="en-US" dirty="0" smtClean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</a:t>
            </a:r>
            <a:r>
              <a:rPr lang="en-US" b="1" dirty="0" smtClean="0"/>
              <a:t>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959356" y="3261404"/>
            <a:ext cx="6620751" cy="42335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3: work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basic block B </a:t>
            </a:r>
            <a:r>
              <a:rPr lang="en-US" b="1" dirty="0" smtClean="0"/>
              <a:t>other </a:t>
            </a:r>
            <a:r>
              <a:rPr lang="en-US" b="1" dirty="0"/>
              <a:t>than ENTRY</a:t>
            </a:r>
            <a:r>
              <a:rPr lang="en-US" b="1" dirty="0" smtClean="0"/>
              <a:t>)  OUT</a:t>
            </a:r>
            <a:r>
              <a:rPr lang="en-US" b="1" dirty="0" smtClean="0"/>
              <a:t>[</a:t>
            </a:r>
            <a:r>
              <a:rPr lang="en-US" b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err="1" smtClean="0"/>
              <a:t>workList</a:t>
            </a:r>
            <a:r>
              <a:rPr lang="en-US" b="1" dirty="0" smtClean="0"/>
              <a:t> = all basic blocks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 smtClean="0"/>
              <a:t>(</a:t>
            </a:r>
            <a:r>
              <a:rPr lang="en-US" b="1" dirty="0" err="1" smtClean="0"/>
              <a:t>workList</a:t>
            </a:r>
            <a:r>
              <a:rPr lang="en-US" b="1" dirty="0" smtClean="0"/>
              <a:t> isn’t empty)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B = pick and remove a block from </a:t>
            </a:r>
            <a:r>
              <a:rPr lang="en-US" b="1" dirty="0" err="1" smtClean="0"/>
              <a:t>workList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oldOUT</a:t>
            </a:r>
            <a:r>
              <a:rPr lang="en-US" b="1" dirty="0" smtClean="0"/>
              <a:t> = OUT[B] 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</a:t>
            </a:r>
            <a:r>
              <a:rPr lang="en-US" b="1" dirty="0" smtClean="0"/>
              <a:t>IN[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/>
              <a:t>B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b="1" dirty="0" smtClean="0"/>
              <a:t>OUT[</a:t>
            </a:r>
            <a:r>
              <a:rPr lang="en-US" b="1" i="1" dirty="0" smtClean="0"/>
              <a:t>B</a:t>
            </a:r>
            <a:r>
              <a:rPr lang="en-US" b="1" dirty="0" smtClean="0"/>
              <a:t>]= </a:t>
            </a:r>
            <a:r>
              <a:rPr lang="en-US" b="1" dirty="0" smtClean="0"/>
              <a:t>GEN</a:t>
            </a:r>
            <a:r>
              <a:rPr lang="en-US" b="1" dirty="0" smtClean="0"/>
              <a:t>[</a:t>
            </a:r>
            <a:r>
              <a:rPr lang="en-US" b="1" i="1" dirty="0" smtClean="0"/>
              <a:t>B</a:t>
            </a:r>
            <a:r>
              <a:rPr lang="en-US" b="1" dirty="0" smtClean="0"/>
              <a:t>]</a:t>
            </a:r>
            <a:r>
              <a:rPr lang="en-US" dirty="0" smtClean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</a:t>
            </a:r>
            <a:r>
              <a:rPr lang="en-US" b="1" dirty="0" smtClean="0"/>
              <a:t>)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if (</a:t>
            </a:r>
            <a:r>
              <a:rPr lang="en-US" b="1" dirty="0" err="1" smtClean="0"/>
              <a:t>oldOut</a:t>
            </a:r>
            <a:r>
              <a:rPr lang="en-US" b="1" dirty="0" smtClean="0"/>
              <a:t> != OUT[B]) </a:t>
            </a:r>
            <a:r>
              <a:rPr lang="en-US" b="1" dirty="0" err="1" smtClean="0"/>
              <a:t>workList</a:t>
            </a:r>
            <a:r>
              <a:rPr lang="en-US" b="1" dirty="0" smtClean="0"/>
              <a:t> = </a:t>
            </a:r>
            <a:r>
              <a:rPr lang="en-US" b="1" dirty="0" err="1" smtClean="0"/>
              <a:t>workList</a:t>
            </a:r>
            <a:r>
              <a:rPr lang="en-US" b="1" dirty="0" smtClean="0"/>
              <a:t> U {all successors of</a:t>
            </a:r>
            <a:r>
              <a:rPr lang="en-US" b="1" dirty="0" smtClean="0"/>
              <a:t> B}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9856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4: block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basic block B </a:t>
            </a:r>
            <a:r>
              <a:rPr lang="en-US" b="1" dirty="0" smtClean="0"/>
              <a:t>other </a:t>
            </a:r>
            <a:r>
              <a:rPr lang="en-US" b="1" dirty="0"/>
              <a:t>than ENTRY</a:t>
            </a:r>
            <a:r>
              <a:rPr lang="en-US" b="1" dirty="0" smtClean="0"/>
              <a:t>)  OUT</a:t>
            </a:r>
            <a:r>
              <a:rPr lang="en-US" b="1" dirty="0" smtClean="0"/>
              <a:t>[</a:t>
            </a:r>
            <a:r>
              <a:rPr lang="en-US" b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err="1" smtClean="0"/>
              <a:t>workList</a:t>
            </a:r>
            <a:r>
              <a:rPr lang="en-US" b="1" dirty="0" smtClean="0"/>
              <a:t> = all basic blocks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 smtClean="0"/>
              <a:t>(</a:t>
            </a:r>
            <a:r>
              <a:rPr lang="en-US" b="1" dirty="0" err="1" smtClean="0"/>
              <a:t>workList</a:t>
            </a:r>
            <a:r>
              <a:rPr lang="en-US" b="1" dirty="0" smtClean="0"/>
              <a:t> isn’t empty)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B = pick and remove a block from </a:t>
            </a:r>
            <a:r>
              <a:rPr lang="en-US" b="1" dirty="0" err="1" smtClean="0"/>
              <a:t>workList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oldOUT</a:t>
            </a:r>
            <a:r>
              <a:rPr lang="en-US" b="1" dirty="0" smtClean="0"/>
              <a:t> = OUT[B] 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</a:t>
            </a:r>
            <a:r>
              <a:rPr lang="en-US" b="1" dirty="0" smtClean="0"/>
              <a:t>IN[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/>
              <a:t>B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b="1" dirty="0" smtClean="0"/>
              <a:t>OUT[</a:t>
            </a:r>
            <a:r>
              <a:rPr lang="en-US" b="1" i="1" dirty="0" smtClean="0"/>
              <a:t>B</a:t>
            </a:r>
            <a:r>
              <a:rPr lang="en-US" b="1" dirty="0" smtClean="0"/>
              <a:t>]= </a:t>
            </a:r>
            <a:r>
              <a:rPr lang="en-US" b="1" dirty="0" smtClean="0"/>
              <a:t>GEN</a:t>
            </a:r>
            <a:r>
              <a:rPr lang="en-US" b="1" dirty="0" smtClean="0"/>
              <a:t>[</a:t>
            </a:r>
            <a:r>
              <a:rPr lang="en-US" b="1" i="1" dirty="0" smtClean="0"/>
              <a:t>B</a:t>
            </a:r>
            <a:r>
              <a:rPr lang="en-US" b="1" dirty="0" smtClean="0"/>
              <a:t>]</a:t>
            </a:r>
            <a:r>
              <a:rPr lang="en-US" dirty="0" smtClean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</a:t>
            </a:r>
            <a:r>
              <a:rPr lang="en-US" b="1" dirty="0" smtClean="0"/>
              <a:t>)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if (</a:t>
            </a:r>
            <a:r>
              <a:rPr lang="en-US" b="1" dirty="0" err="1" smtClean="0"/>
              <a:t>oldOut</a:t>
            </a:r>
            <a:r>
              <a:rPr lang="en-US" b="1" dirty="0" smtClean="0"/>
              <a:t> != OUT[B]) </a:t>
            </a:r>
            <a:r>
              <a:rPr lang="en-US" b="1" dirty="0" err="1" smtClean="0"/>
              <a:t>workList</a:t>
            </a:r>
            <a:r>
              <a:rPr lang="en-US" b="1" dirty="0" smtClean="0"/>
              <a:t> = </a:t>
            </a:r>
            <a:r>
              <a:rPr lang="en-US" b="1" dirty="0" err="1" smtClean="0"/>
              <a:t>workList</a:t>
            </a:r>
            <a:r>
              <a:rPr lang="en-US" b="1" dirty="0" smtClean="0"/>
              <a:t> U {all successors of</a:t>
            </a:r>
            <a:r>
              <a:rPr lang="en-US" b="1" dirty="0" smtClean="0"/>
              <a:t> B}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06956" y="3611737"/>
            <a:ext cx="6640863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73956" y="5378173"/>
            <a:ext cx="6640863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data-flow analysis?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Data-flow sets and transfer functions</a:t>
            </a:r>
          </a:p>
          <a:p>
            <a:endParaRPr lang="en-US" dirty="0" smtClean="0"/>
          </a:p>
          <a:p>
            <a:r>
              <a:rPr lang="en-US" dirty="0" smtClean="0"/>
              <a:t>An example of data-flow analysis: reaching definitions</a:t>
            </a:r>
          </a:p>
          <a:p>
            <a:endParaRPr lang="en-US" dirty="0"/>
          </a:p>
          <a:p>
            <a:r>
              <a:rPr lang="en-US" dirty="0" smtClean="0"/>
              <a:t>Implementation of data-flow analysis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3976"/>
            <a:ext cx="10515600" cy="6125398"/>
          </a:xfrm>
        </p:spPr>
        <p:txBody>
          <a:bodyPr>
            <a:normAutofit/>
          </a:bodyPr>
          <a:lstStyle/>
          <a:p>
            <a:r>
              <a:rPr lang="en-US" dirty="0" smtClean="0"/>
              <a:t>What we learned was for forward data-flow analysis</a:t>
            </a:r>
          </a:p>
          <a:p>
            <a:pPr marL="0" indent="0" algn="ctr">
              <a:buNone/>
            </a:pPr>
            <a:r>
              <a:rPr lang="en-US" dirty="0"/>
              <a:t>OUT[ </a:t>
            </a:r>
            <a:r>
              <a:rPr lang="en-US" i="1" dirty="0"/>
              <a:t>s </a:t>
            </a:r>
            <a:r>
              <a:rPr lang="en-US" dirty="0"/>
              <a:t>] = </a:t>
            </a:r>
            <a:r>
              <a:rPr lang="en-US" i="1" dirty="0" err="1"/>
              <a:t>fs</a:t>
            </a:r>
            <a:r>
              <a:rPr lang="en-US" dirty="0"/>
              <a:t>( IN[ </a:t>
            </a:r>
            <a:r>
              <a:rPr lang="en-US" i="1" dirty="0"/>
              <a:t>s </a:t>
            </a:r>
            <a:r>
              <a:rPr lang="en-US" dirty="0"/>
              <a:t>] 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about backward data-flow analysis?</a:t>
            </a:r>
          </a:p>
          <a:p>
            <a:pPr marL="0" indent="0" algn="ctr">
              <a:buNone/>
            </a:pPr>
            <a:r>
              <a:rPr lang="en-US" dirty="0"/>
              <a:t>IN[ </a:t>
            </a:r>
            <a:r>
              <a:rPr lang="en-US" i="1" dirty="0"/>
              <a:t>s </a:t>
            </a:r>
            <a:r>
              <a:rPr lang="en-US" dirty="0"/>
              <a:t>] = </a:t>
            </a:r>
            <a:r>
              <a:rPr lang="en-US" i="1" dirty="0" err="1"/>
              <a:t>fs</a:t>
            </a:r>
            <a:r>
              <a:rPr lang="en-US" dirty="0"/>
              <a:t>( OUT[ </a:t>
            </a:r>
            <a:r>
              <a:rPr lang="en-US" i="1" dirty="0"/>
              <a:t>s </a:t>
            </a:r>
            <a:r>
              <a:rPr lang="en-US" dirty="0"/>
              <a:t>] )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80058" y="1825624"/>
            <a:ext cx="8691327" cy="4061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OUT[ENTRY] = { };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for (each 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than ENTRY)  OUT[</a:t>
            </a:r>
            <a:r>
              <a:rPr lang="en-US" b="1" dirty="0" err="1" smtClean="0"/>
              <a:t>i</a:t>
            </a:r>
            <a:r>
              <a:rPr lang="en-US" b="1" dirty="0" smtClean="0"/>
              <a:t>] = { 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while (changes to any OUT occur) </a:t>
            </a:r>
            <a:br>
              <a:rPr lang="en-US" b="1" dirty="0" smtClean="0"/>
            </a:br>
            <a:r>
              <a:rPr lang="en-US" b="1" dirty="0" smtClean="0"/>
              <a:t>  for (each 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than ENTRY) { </a:t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 err="1" smtClean="0"/>
              <a:t>i</a:t>
            </a:r>
            <a:r>
              <a:rPr lang="en-US" b="1" dirty="0" smtClean="0"/>
              <a:t>] = </a:t>
            </a:r>
            <a:r>
              <a:rPr lang="en-US" dirty="0" smtClean="0"/>
              <a:t>∪</a:t>
            </a:r>
            <a:r>
              <a:rPr lang="en-US" b="1" i="1" dirty="0" smtClean="0"/>
              <a:t>p</a:t>
            </a:r>
            <a:r>
              <a:rPr lang="en-US" b="1" dirty="0" smtClean="0"/>
              <a:t> a predecessor of </a:t>
            </a:r>
            <a:r>
              <a:rPr lang="en-US" b="1" i="1" dirty="0" err="1" smtClean="0"/>
              <a:t>i</a:t>
            </a:r>
            <a:r>
              <a:rPr lang="en-US" b="1" dirty="0" smtClean="0"/>
              <a:t> OUT[</a:t>
            </a:r>
            <a:r>
              <a:rPr lang="en-US" b="1" i="1" dirty="0" err="1" smtClean="0"/>
              <a:t>i</a:t>
            </a:r>
            <a:r>
              <a:rPr lang="en-US" b="1" dirty="0" smtClean="0"/>
              <a:t>];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    OUT[</a:t>
            </a:r>
            <a:r>
              <a:rPr lang="en-US" b="1" i="1" dirty="0" err="1" smtClean="0"/>
              <a:t>i</a:t>
            </a:r>
            <a:r>
              <a:rPr lang="en-US" b="1" dirty="0" smtClean="0"/>
              <a:t>] = GEN[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dirty="0" smtClean="0"/>
              <a:t>∪ </a:t>
            </a:r>
            <a:r>
              <a:rPr lang="en-US" b="1" dirty="0" smtClean="0"/>
              <a:t>(IN[</a:t>
            </a:r>
            <a:r>
              <a:rPr lang="en-US" b="1" i="1" dirty="0" err="1" smtClean="0"/>
              <a:t>i</a:t>
            </a:r>
            <a:r>
              <a:rPr lang="en-US" b="1" dirty="0" smtClean="0"/>
              <a:t>] ─ KILL[</a:t>
            </a:r>
            <a:r>
              <a:rPr lang="en-US" b="1" i="1" dirty="0" err="1" smtClean="0"/>
              <a:t>i</a:t>
            </a:r>
            <a:r>
              <a:rPr lang="en-US" b="1" dirty="0" smtClean="0"/>
              <a:t>]); </a:t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}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19744" y="1799253"/>
            <a:ext cx="714357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57912" y="2315216"/>
            <a:ext cx="740813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20601" y="2824821"/>
            <a:ext cx="740813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82924" y="3618609"/>
            <a:ext cx="1937751" cy="55565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51517" y="3645068"/>
            <a:ext cx="5628590" cy="998593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Correctness: is the answer ALWAYS correct?</a:t>
            </a:r>
          </a:p>
          <a:p>
            <a:r>
              <a:rPr lang="en-US" sz="3200" dirty="0" smtClean="0"/>
              <a:t>Meaning: what is exactly the meaning of the answer?</a:t>
            </a:r>
          </a:p>
          <a:p>
            <a:r>
              <a:rPr lang="en-US" sz="3200" dirty="0" smtClean="0"/>
              <a:t>Precision: how good is the answer?</a:t>
            </a:r>
          </a:p>
          <a:p>
            <a:r>
              <a:rPr lang="en-US" sz="3200" dirty="0" smtClean="0"/>
              <a:t>Convergence:</a:t>
            </a:r>
          </a:p>
          <a:p>
            <a:pPr lvl="1"/>
            <a:r>
              <a:rPr lang="en-US" sz="2800" dirty="0"/>
              <a:t>W</a:t>
            </a:r>
            <a:r>
              <a:rPr lang="en-US" sz="2800" dirty="0" smtClean="0"/>
              <a:t>ill the analysis ALWAYS terminate?</a:t>
            </a:r>
          </a:p>
          <a:p>
            <a:pPr lvl="1"/>
            <a:r>
              <a:rPr lang="en-US" sz="2800" dirty="0" smtClean="0"/>
              <a:t>Under </a:t>
            </a:r>
            <a:r>
              <a:rPr lang="en-US" sz="2800" dirty="0"/>
              <a:t>what conditions does the iterative algorithm </a:t>
            </a:r>
            <a:r>
              <a:rPr lang="en-US" sz="2800" dirty="0" smtClean="0"/>
              <a:t>converge</a:t>
            </a:r>
            <a:r>
              <a:rPr lang="en-US" sz="2800" dirty="0"/>
              <a:t>? </a:t>
            </a:r>
            <a:endParaRPr lang="en-US" sz="2800" dirty="0" smtClean="0"/>
          </a:p>
          <a:p>
            <a:r>
              <a:rPr lang="en-US" sz="3200" dirty="0" smtClean="0"/>
              <a:t>Speed: how long does it take to converge?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936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constant expression</a:t>
            </a:r>
          </a:p>
          <a:p>
            <a:pPr marL="457200" lvl="1" indent="0">
              <a:buNone/>
            </a:pPr>
            <a:r>
              <a:rPr lang="en-US" i="1" dirty="0" smtClean="0"/>
              <a:t>Instruction i:</a:t>
            </a:r>
            <a:r>
              <a:rPr lang="en-US" dirty="0" smtClean="0"/>
              <a:t>   </a:t>
            </a:r>
            <a:r>
              <a:rPr lang="en-US" dirty="0" err="1" smtClean="0"/>
              <a:t>varX</a:t>
            </a:r>
            <a:r>
              <a:rPr lang="en-US" dirty="0" smtClean="0"/>
              <a:t> = CONSTANT_EXPRESSION</a:t>
            </a:r>
          </a:p>
          <a:p>
            <a:r>
              <a:rPr lang="en-US" dirty="0" smtClean="0"/>
              <a:t>Replace the use of the variable defined in a constant expression</a:t>
            </a:r>
            <a:br>
              <a:rPr lang="en-US" dirty="0" smtClean="0"/>
            </a:br>
            <a:r>
              <a:rPr lang="en-US" dirty="0" smtClean="0"/>
              <a:t>with that constant if</a:t>
            </a:r>
          </a:p>
          <a:p>
            <a:pPr lvl="1"/>
            <a:r>
              <a:rPr lang="en-US" dirty="0" smtClean="0"/>
              <a:t>All paths to the use of </a:t>
            </a:r>
            <a:r>
              <a:rPr lang="en-US" dirty="0" err="1" smtClean="0"/>
              <a:t>varX</a:t>
            </a:r>
            <a:r>
              <a:rPr lang="en-US" dirty="0" smtClean="0"/>
              <a:t> passes its assignment </a:t>
            </a:r>
            <a:r>
              <a:rPr lang="en-US" i="1" dirty="0" smtClean="0"/>
              <a:t>I</a:t>
            </a:r>
          </a:p>
          <a:p>
            <a:pPr lvl="1"/>
            <a:r>
              <a:rPr lang="en-US" dirty="0" smtClean="0"/>
              <a:t>There are no intervening definition of that variable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err="1" smtClean="0"/>
              <a:t>example:constant</a:t>
            </a:r>
            <a:r>
              <a:rPr lang="en-US" dirty="0" smtClean="0"/>
              <a:t>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08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sumcalc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b,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x,y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y = 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if (a &gt; b){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x = x + N;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if (b &gt; N){  return y;}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return x;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9684" y="2914316"/>
            <a:ext cx="574842" cy="10026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55173" y="5400841"/>
            <a:ext cx="1163985" cy="84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18752" y="5053263"/>
            <a:ext cx="1177353" cy="36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336840" y="4037267"/>
            <a:ext cx="334211" cy="13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76947" y="4184316"/>
            <a:ext cx="655053" cy="962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95137" y="3374190"/>
            <a:ext cx="2240547" cy="13448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6137443" y="4585368"/>
            <a:ext cx="3955716" cy="62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if (b &gt; N){  return 0;} 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090737" y="4499894"/>
            <a:ext cx="2018631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6911" y="5810314"/>
            <a:ext cx="10756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We need to know the </a:t>
            </a:r>
            <a:r>
              <a:rPr lang="en-US" sz="2800" b="1" dirty="0" smtClean="0">
                <a:solidFill>
                  <a:srgbClr val="FF0000"/>
                </a:solidFill>
              </a:rPr>
              <a:t>“data-</a:t>
            </a:r>
            <a:r>
              <a:rPr lang="en-US" sz="2800" b="1" dirty="0">
                <a:solidFill>
                  <a:srgbClr val="FF0000"/>
                </a:solidFill>
              </a:rPr>
              <a:t>flow” of the </a:t>
            </a:r>
            <a:r>
              <a:rPr lang="en-US" sz="2800" b="1" dirty="0" smtClean="0">
                <a:solidFill>
                  <a:srgbClr val="FF0000"/>
                </a:solidFill>
              </a:rPr>
              <a:t>program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Understanding the data-flow requires understanding the control-flow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5939" y="2236524"/>
            <a:ext cx="5780749" cy="206210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Data-flow </a:t>
            </a:r>
            <a:r>
              <a:rPr lang="en-US" sz="3200" b="1" dirty="0" smtClean="0"/>
              <a:t>analysis </a:t>
            </a:r>
            <a:r>
              <a:rPr lang="en-US" sz="3200" dirty="0" smtClean="0"/>
              <a:t>is</a:t>
            </a:r>
            <a:br>
              <a:rPr lang="en-US" sz="3200" dirty="0" smtClean="0"/>
            </a:br>
            <a:r>
              <a:rPr lang="en-US" sz="3200" dirty="0" smtClean="0"/>
              <a:t>a </a:t>
            </a:r>
            <a:r>
              <a:rPr lang="en-US" sz="3200" dirty="0"/>
              <a:t>collection of </a:t>
            </a:r>
            <a:r>
              <a:rPr lang="en-US" sz="3200" dirty="0" smtClean="0"/>
              <a:t>techniques</a:t>
            </a:r>
            <a:br>
              <a:rPr lang="en-US" sz="3200" dirty="0" smtClean="0"/>
            </a:br>
            <a:r>
              <a:rPr lang="en-US" sz="3200" dirty="0" smtClean="0"/>
              <a:t>for </a:t>
            </a:r>
            <a:r>
              <a:rPr lang="en-US" sz="3200" dirty="0"/>
              <a:t>compile-time reasoning </a:t>
            </a:r>
            <a:r>
              <a:rPr lang="en-US" sz="3200" dirty="0" smtClean="0"/>
              <a:t>about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run-time flow of values </a:t>
            </a:r>
          </a:p>
        </p:txBody>
      </p:sp>
    </p:spTree>
    <p:extLst>
      <p:ext uri="{BB962C8B-B14F-4D97-AF65-F5344CB8AC3E}">
        <p14:creationId xmlns:p14="http://schemas.microsoft.com/office/powerpoint/2010/main" val="305905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program vs. dynamic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Statically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Finite program</a:t>
            </a:r>
          </a:p>
          <a:p>
            <a:r>
              <a:rPr lang="en-US" b="1" dirty="0" smtClean="0"/>
              <a:t>Dynamically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Can have infinitely many possible execution paths </a:t>
            </a:r>
          </a:p>
          <a:p>
            <a:r>
              <a:rPr lang="en-US" b="1" dirty="0" smtClean="0"/>
              <a:t>Data flow analysis abstraction</a:t>
            </a:r>
            <a:r>
              <a:rPr lang="en-US" b="1" dirty="0"/>
              <a:t>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For each </a:t>
            </a:r>
            <a:r>
              <a:rPr lang="en-US" dirty="0"/>
              <a:t>point in the program: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combines </a:t>
            </a:r>
            <a:r>
              <a:rPr lang="en-US" dirty="0"/>
              <a:t>information of all the </a:t>
            </a:r>
            <a:r>
              <a:rPr lang="en-US" dirty="0" smtClean="0"/>
              <a:t>instances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same program point. </a:t>
            </a:r>
          </a:p>
          <a:p>
            <a:r>
              <a:rPr lang="en-US" b="1" dirty="0" smtClean="0"/>
              <a:t>Example of a data flow question: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Which </a:t>
            </a:r>
            <a:r>
              <a:rPr lang="en-US" dirty="0"/>
              <a:t>definition defines the value used in statement “b = a”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95043" y="3005213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9838471" y="2443739"/>
            <a:ext cx="8022" cy="5614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287021" y="1820771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= b + 1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843818" y="3598770"/>
            <a:ext cx="8022" cy="5614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7" idx="3"/>
          </p:cNvCxnSpPr>
          <p:nvPr/>
        </p:nvCxnSpPr>
        <p:spPr>
          <a:xfrm rot="5400000" flipH="1" flipV="1">
            <a:off x="9609877" y="2882905"/>
            <a:ext cx="1530693" cy="29394"/>
          </a:xfrm>
          <a:prstGeom prst="curvedConnector4">
            <a:avLst>
              <a:gd name="adj1" fmla="val -9957"/>
              <a:gd name="adj2" fmla="val 3242675"/>
            </a:avLst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0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expressed in CFG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04453" y="1791360"/>
            <a:ext cx="1102899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80327" y="3334076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x +N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01780" y="4208371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32727" y="5010467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93759" y="5483718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93983" y="3141570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2237856" y="3253865"/>
            <a:ext cx="15374" cy="9545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40510" y="3930307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 flipH="1">
            <a:off x="2245209" y="4858075"/>
            <a:ext cx="6016" cy="62564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93983" y="4812623"/>
            <a:ext cx="588211" cy="200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8949" y="1697789"/>
            <a:ext cx="4518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Data-flow value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set of all possible program states that can be observed </a:t>
            </a:r>
            <a:br>
              <a:rPr lang="en-US" sz="2400" dirty="0" smtClean="0"/>
            </a:br>
            <a:r>
              <a:rPr lang="en-US" sz="2400" dirty="0" smtClean="0"/>
              <a:t>at a given program point</a:t>
            </a:r>
          </a:p>
          <a:p>
            <a:endParaRPr lang="en-US" sz="2400" dirty="0"/>
          </a:p>
          <a:p>
            <a:r>
              <a:rPr lang="en-US" sz="2400" dirty="0" smtClean="0"/>
              <a:t>e.g., all definitions in the program that </a:t>
            </a:r>
            <a:r>
              <a:rPr lang="en-US" sz="2400" dirty="0" smtClean="0"/>
              <a:t>might have been executed</a:t>
            </a:r>
            <a:br>
              <a:rPr lang="en-US" sz="2400" dirty="0" smtClean="0"/>
            </a:br>
            <a:r>
              <a:rPr lang="en-US" sz="2400" dirty="0" smtClean="0"/>
              <a:t>before that point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997159" y="3235158"/>
            <a:ext cx="2606841" cy="192505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029368" y="2277979"/>
            <a:ext cx="887664" cy="2138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5259" y="181810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 }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838133" y="2486526"/>
            <a:ext cx="1971867" cy="1560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6294" y="202398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x=0 }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2711" y="1836825"/>
            <a:ext cx="61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IN=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727119" y="2029331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=OUT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100665" y="5274842"/>
            <a:ext cx="3496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Data-flow analysis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computes IN and OUT 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13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34" grpId="0"/>
      <p:bldP spid="36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/>
              <a:t>i</a:t>
            </a:r>
            <a:r>
              <a:rPr lang="en-US" i="1" dirty="0" smtClean="0"/>
              <a:t> </a:t>
            </a:r>
            <a:r>
              <a:rPr lang="en-US" dirty="0" smtClean="0"/>
              <a:t>be an instruction: IN[</a:t>
            </a:r>
            <a:r>
              <a:rPr lang="en-US" i="1" dirty="0"/>
              <a:t>i</a:t>
            </a:r>
            <a:r>
              <a:rPr lang="en-US" dirty="0" smtClean="0"/>
              <a:t>] </a:t>
            </a:r>
            <a:r>
              <a:rPr lang="en-US" dirty="0"/>
              <a:t>and OUT</a:t>
            </a:r>
            <a:r>
              <a:rPr lang="en-US" dirty="0" smtClean="0"/>
              <a:t>[</a:t>
            </a:r>
            <a:r>
              <a:rPr lang="en-US" i="1" dirty="0"/>
              <a:t>i</a:t>
            </a:r>
            <a:r>
              <a:rPr lang="en-US" dirty="0" smtClean="0"/>
              <a:t>] are </a:t>
            </a:r>
            <a:r>
              <a:rPr lang="en-US" dirty="0"/>
              <a:t>the set of data-flow </a:t>
            </a:r>
            <a:r>
              <a:rPr lang="en-US" dirty="0" smtClean="0"/>
              <a:t>values</a:t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/>
              <a:t>and after </a:t>
            </a:r>
            <a:r>
              <a:rPr lang="en-US" dirty="0" smtClean="0"/>
              <a:t>the instruction </a:t>
            </a:r>
            <a:r>
              <a:rPr lang="en-US" i="1" dirty="0"/>
              <a:t>i</a:t>
            </a:r>
            <a:r>
              <a:rPr lang="en-US" i="1" dirty="0" smtClean="0"/>
              <a:t> </a:t>
            </a:r>
            <a:r>
              <a:rPr lang="en-US" dirty="0" smtClean="0"/>
              <a:t>of a program</a:t>
            </a:r>
          </a:p>
          <a:p>
            <a:r>
              <a:rPr lang="en-US" dirty="0"/>
              <a:t>A transfer function </a:t>
            </a:r>
            <a:r>
              <a:rPr lang="en-US" i="1" dirty="0" err="1"/>
              <a:t>fs</a:t>
            </a:r>
            <a:r>
              <a:rPr lang="en-US" i="1" dirty="0"/>
              <a:t> </a:t>
            </a:r>
            <a:r>
              <a:rPr lang="en-US" dirty="0"/>
              <a:t>relates the data-flow </a:t>
            </a:r>
            <a:r>
              <a:rPr lang="en-US" dirty="0" smtClean="0"/>
              <a:t>values</a:t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/>
              <a:t>and after </a:t>
            </a:r>
            <a:r>
              <a:rPr lang="en-US" dirty="0" smtClean="0"/>
              <a:t>an instruction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In a forward data-flow </a:t>
            </a:r>
            <a:r>
              <a:rPr lang="en-US" dirty="0" smtClean="0"/>
              <a:t>problem</a:t>
            </a:r>
          </a:p>
          <a:p>
            <a:pPr marL="0" indent="0" algn="ctr">
              <a:buNone/>
            </a:pPr>
            <a:r>
              <a:rPr lang="en-US" dirty="0" smtClean="0"/>
              <a:t>OUT</a:t>
            </a:r>
            <a:r>
              <a:rPr lang="en-US" dirty="0"/>
              <a:t>[ </a:t>
            </a:r>
            <a:r>
              <a:rPr lang="en-US" i="1" dirty="0"/>
              <a:t>s </a:t>
            </a:r>
            <a:r>
              <a:rPr lang="en-US" dirty="0"/>
              <a:t>] = </a:t>
            </a:r>
            <a:r>
              <a:rPr lang="en-US" i="1" dirty="0" err="1"/>
              <a:t>fs</a:t>
            </a:r>
            <a:r>
              <a:rPr lang="en-US" dirty="0" smtClean="0"/>
              <a:t>( IN</a:t>
            </a:r>
            <a:r>
              <a:rPr lang="en-US" dirty="0"/>
              <a:t>[ </a:t>
            </a:r>
            <a:r>
              <a:rPr lang="en-US" i="1" dirty="0"/>
              <a:t>s </a:t>
            </a:r>
            <a:r>
              <a:rPr lang="en-US" dirty="0" smtClean="0"/>
              <a:t>] ) </a:t>
            </a:r>
            <a:endParaRPr lang="en-US" dirty="0"/>
          </a:p>
          <a:p>
            <a:r>
              <a:rPr lang="en-US" dirty="0"/>
              <a:t>In a backward data-flow problem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IN[ </a:t>
            </a:r>
            <a:r>
              <a:rPr lang="en-US" i="1" dirty="0"/>
              <a:t>s </a:t>
            </a:r>
            <a:r>
              <a:rPr lang="en-US" dirty="0"/>
              <a:t>] = </a:t>
            </a:r>
            <a:r>
              <a:rPr lang="en-US" i="1" dirty="0" err="1" smtClean="0"/>
              <a:t>fs</a:t>
            </a:r>
            <a:r>
              <a:rPr lang="en-US" dirty="0" smtClean="0"/>
              <a:t>( OUT</a:t>
            </a:r>
            <a:r>
              <a:rPr lang="en-US" dirty="0"/>
              <a:t>[ </a:t>
            </a:r>
            <a:r>
              <a:rPr lang="en-US" i="1" dirty="0"/>
              <a:t>s </a:t>
            </a:r>
            <a:r>
              <a:rPr lang="en-US" dirty="0" smtClean="0"/>
              <a:t>]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example: reaching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definition </a:t>
            </a:r>
            <a:r>
              <a:rPr lang="en-US" i="1" dirty="0"/>
              <a:t>d reaches </a:t>
            </a:r>
            <a:r>
              <a:rPr lang="en-US" dirty="0"/>
              <a:t>a program point </a:t>
            </a:r>
            <a:r>
              <a:rPr lang="en-US" i="1" dirty="0"/>
              <a:t>X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if </a:t>
            </a:r>
            <a:r>
              <a:rPr lang="en-US" dirty="0"/>
              <a:t>there is a path from the point immediately following </a:t>
            </a:r>
            <a:r>
              <a:rPr lang="en-US" i="1" dirty="0"/>
              <a:t>d </a:t>
            </a:r>
            <a:r>
              <a:rPr lang="en-US" dirty="0"/>
              <a:t>to </a:t>
            </a:r>
            <a:r>
              <a:rPr lang="en-US" i="1" dirty="0"/>
              <a:t>X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dirty="0" smtClean="0"/>
              <a:t>such </a:t>
            </a:r>
            <a:r>
              <a:rPr lang="en-US" dirty="0"/>
              <a:t>that </a:t>
            </a:r>
            <a:r>
              <a:rPr lang="en-US" i="1" dirty="0"/>
              <a:t>d </a:t>
            </a:r>
            <a:r>
              <a:rPr lang="en-US" dirty="0"/>
              <a:t>is not killed along that </a:t>
            </a:r>
            <a:r>
              <a:rPr lang="en-US" dirty="0" smtClean="0"/>
              <a:t>path</a:t>
            </a:r>
          </a:p>
          <a:p>
            <a:r>
              <a:rPr lang="en-US" dirty="0"/>
              <a:t>The </a:t>
            </a:r>
            <a:r>
              <a:rPr lang="en-US" b="1" dirty="0"/>
              <a:t>data-flow problem </a:t>
            </a:r>
            <a:r>
              <a:rPr lang="en-US" dirty="0"/>
              <a:t>for a flow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to compute </a:t>
            </a:r>
            <a:r>
              <a:rPr lang="en-US" dirty="0" smtClean="0"/>
              <a:t>IN[</a:t>
            </a:r>
            <a:r>
              <a:rPr lang="en-US" i="1" dirty="0" err="1" smtClean="0"/>
              <a:t>i</a:t>
            </a:r>
            <a:r>
              <a:rPr lang="en-US" dirty="0" smtClean="0"/>
              <a:t>] and </a:t>
            </a:r>
            <a:r>
              <a:rPr lang="en-US" dirty="0"/>
              <a:t>OUT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i="1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in that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53685" y="3007887"/>
            <a:ext cx="1350211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2: 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3: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396644" y="4550603"/>
            <a:ext cx="125798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4: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x +N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53685" y="5424898"/>
            <a:ext cx="136357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5: 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10300" y="4358097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8435475" y="4470392"/>
            <a:ext cx="18698" cy="9545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956827" y="5146834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9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INs and OUTs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55474" y="1777992"/>
            <a:ext cx="1350211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2: 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3: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91160" y="1604210"/>
            <a:ext cx="4518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Forward </a:t>
            </a:r>
            <a:r>
              <a:rPr lang="en-US" sz="2400" dirty="0" smtClean="0"/>
              <a:t>or backward?</a:t>
            </a:r>
          </a:p>
          <a:p>
            <a:pPr algn="ctr"/>
            <a:r>
              <a:rPr lang="en-US" sz="2400" dirty="0" smtClean="0"/>
              <a:t>OUT[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= </a:t>
            </a:r>
            <a:r>
              <a:rPr lang="en-US" sz="2400" i="1" dirty="0" err="1" smtClean="0"/>
              <a:t>fs</a:t>
            </a:r>
            <a:r>
              <a:rPr lang="en-US" sz="2400" dirty="0" smtClean="0"/>
              <a:t> (IN[</a:t>
            </a:r>
            <a:r>
              <a:rPr lang="en-US" sz="2400" dirty="0" err="1" smtClean="0"/>
              <a:t>i</a:t>
            </a:r>
            <a:r>
              <a:rPr lang="en-US" sz="2400" dirty="0" smtClean="0"/>
              <a:t>] )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 err="1" smtClean="0"/>
              <a:t>fs</a:t>
            </a:r>
            <a:r>
              <a:rPr lang="en-US" sz="2400" dirty="0" smtClean="0"/>
              <a:t> 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GEN[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= what </a:t>
            </a:r>
            <a:r>
              <a:rPr lang="en-US" sz="2400" i="1" dirty="0" err="1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generates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KILL[</a:t>
            </a:r>
            <a:r>
              <a:rPr lang="en-US" sz="2400" i="1" dirty="0" err="1"/>
              <a:t>i</a:t>
            </a:r>
            <a:r>
              <a:rPr lang="en-US" sz="2400" dirty="0"/>
              <a:t>] = what </a:t>
            </a:r>
            <a:r>
              <a:rPr lang="en-US" sz="2400" i="1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removes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i="1" dirty="0" err="1"/>
              <a:t>fs</a:t>
            </a:r>
            <a:r>
              <a:rPr lang="en-US" sz="2400" dirty="0"/>
              <a:t> </a:t>
            </a:r>
            <a:r>
              <a:rPr lang="en-US" sz="2400" dirty="0" smtClean="0"/>
              <a:t>within a basic block?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Let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be an instruction and</a:t>
            </a:r>
            <a:br>
              <a:rPr lang="en-US" sz="2400" dirty="0" smtClean="0"/>
            </a:br>
            <a:r>
              <a:rPr lang="en-US" sz="2400" i="1" dirty="0" smtClean="0"/>
              <a:t>p</a:t>
            </a:r>
            <a:r>
              <a:rPr lang="en-US" sz="2400" dirty="0" smtClean="0"/>
              <a:t> be its only predecessor</a:t>
            </a:r>
          </a:p>
          <a:p>
            <a:r>
              <a:rPr lang="en-US" sz="2400" dirty="0"/>
              <a:t>IN[</a:t>
            </a:r>
            <a:r>
              <a:rPr lang="en-US" sz="2400" i="1" dirty="0" err="1"/>
              <a:t>i</a:t>
            </a:r>
            <a:r>
              <a:rPr lang="en-US" sz="2400" dirty="0"/>
              <a:t>] =  OUT[</a:t>
            </a:r>
            <a:r>
              <a:rPr lang="en-US" sz="2400" i="1" dirty="0"/>
              <a:t>p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OUT[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= GEN[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U (IN[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– KILL[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847474" y="2264611"/>
            <a:ext cx="887664" cy="2138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3365" y="180474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 }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656239" y="2473158"/>
            <a:ext cx="1971867" cy="1560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2010614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x=0 }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0817" y="1823457"/>
            <a:ext cx="61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IN=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45225" y="201596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=OUT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13895" y="1703136"/>
            <a:ext cx="2005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GEN[0] = { }</a:t>
            </a:r>
          </a:p>
          <a:p>
            <a:r>
              <a:rPr lang="en-US" sz="2400" dirty="0" smtClean="0"/>
              <a:t>GEN[1] = {1}</a:t>
            </a:r>
          </a:p>
          <a:p>
            <a:r>
              <a:rPr lang="en-US" sz="2400" dirty="0" smtClean="0"/>
              <a:t>GEN[2] = {2}</a:t>
            </a:r>
          </a:p>
          <a:p>
            <a:r>
              <a:rPr lang="en-US" sz="2400" dirty="0" smtClean="0"/>
              <a:t>GEN[3] = { </a:t>
            </a:r>
            <a:r>
              <a:rPr lang="en-US" sz="2400" dirty="0" smtClean="0"/>
              <a:t>}</a:t>
            </a:r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 rot="19853437">
            <a:off x="1361717" y="3104512"/>
            <a:ext cx="8059484" cy="923330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Local reaching definitions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8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8796</TotalTime>
  <Words>1063</Words>
  <Application>Microsoft Macintosh PowerPoint</Application>
  <PresentationFormat>Custom</PresentationFormat>
  <Paragraphs>204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                         DFA</vt:lpstr>
      <vt:lpstr>Outline</vt:lpstr>
      <vt:lpstr>Constant propagation</vt:lpstr>
      <vt:lpstr>Optimization example:constant propagation</vt:lpstr>
      <vt:lpstr>Static program vs. dynamic execution</vt:lpstr>
      <vt:lpstr>Data-flow expressed in CFG</vt:lpstr>
      <vt:lpstr>Transfer functions</vt:lpstr>
      <vt:lpstr>Data-flow example: reaching definitions</vt:lpstr>
      <vt:lpstr>Computing INs and OUTs</vt:lpstr>
      <vt:lpstr>Data-flow example: reaching definitions</vt:lpstr>
      <vt:lpstr>PowerPoint Presentation</vt:lpstr>
      <vt:lpstr>Iterative algorithm for reaching definitions</vt:lpstr>
      <vt:lpstr>Can we optimize the analysis?</vt:lpstr>
      <vt:lpstr>Optimization 1: basic blocks</vt:lpstr>
      <vt:lpstr>Optimization 2: bit-sets</vt:lpstr>
      <vt:lpstr>Optimization 2: bit-sets</vt:lpstr>
      <vt:lpstr>Optimization 3: work list</vt:lpstr>
      <vt:lpstr>Optimization 3: work list</vt:lpstr>
      <vt:lpstr>Optimization 4: block order</vt:lpstr>
      <vt:lpstr>PowerPoint Presentation</vt:lpstr>
      <vt:lpstr>Food for thought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 Campanoni</cp:lastModifiedBy>
  <cp:revision>405</cp:revision>
  <dcterms:created xsi:type="dcterms:W3CDTF">2015-09-25T19:17:27Z</dcterms:created>
  <dcterms:modified xsi:type="dcterms:W3CDTF">2015-10-15T20:26:20Z</dcterms:modified>
</cp:coreProperties>
</file>