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98" r:id="rId5"/>
    <p:sldId id="299" r:id="rId6"/>
    <p:sldId id="301" r:id="rId7"/>
    <p:sldId id="318" r:id="rId8"/>
    <p:sldId id="300" r:id="rId9"/>
    <p:sldId id="303" r:id="rId10"/>
    <p:sldId id="319" r:id="rId11"/>
    <p:sldId id="302" r:id="rId12"/>
    <p:sldId id="320" r:id="rId13"/>
    <p:sldId id="304" r:id="rId14"/>
    <p:sldId id="306" r:id="rId15"/>
    <p:sldId id="305" r:id="rId16"/>
    <p:sldId id="314" r:id="rId17"/>
    <p:sldId id="321" r:id="rId18"/>
    <p:sldId id="307" r:id="rId19"/>
    <p:sldId id="308" r:id="rId20"/>
    <p:sldId id="315" r:id="rId21"/>
    <p:sldId id="309" r:id="rId22"/>
    <p:sldId id="310" r:id="rId23"/>
    <p:sldId id="311" r:id="rId24"/>
    <p:sldId id="312" r:id="rId25"/>
    <p:sldId id="316" r:id="rId26"/>
    <p:sldId id="317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-5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DFA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16267" y="4355585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{v1,v2}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6819" y="4377044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{v1,v3}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41688" y="4350857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{v2,v3}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02410" y="3120016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 smtClean="0"/>
              <a:t>v</a:t>
            </a:r>
            <a:r>
              <a:rPr lang="en-US" sz="3200" dirty="0" smtClean="0"/>
              <a:t>3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08796" y="3133110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 smtClean="0"/>
              <a:t>v2</a:t>
            </a:r>
            <a:r>
              <a:rPr lang="en-US" sz="3200" dirty="0" smtClean="0"/>
              <a:t>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322" y="3098557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 smtClean="0"/>
              <a:t>v</a:t>
            </a:r>
            <a:r>
              <a:rPr lang="en-US" sz="3200" dirty="0" smtClean="0"/>
              <a:t>1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40771" y="1885541"/>
            <a:ext cx="103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</a:t>
            </a:r>
            <a:r>
              <a:rPr lang="en-US" sz="3200" dirty="0" smtClean="0"/>
              <a:t>{  }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69682" cy="4603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of the lattice (V) represent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values </a:t>
            </a:r>
            <a:r>
              <a:rPr lang="en-US" dirty="0" smtClean="0"/>
              <a:t>(IN[</a:t>
            </a:r>
            <a:r>
              <a:rPr lang="en-US" dirty="0"/>
              <a:t>] and </a:t>
            </a:r>
            <a:r>
              <a:rPr lang="en-US" dirty="0" smtClean="0"/>
              <a:t>OUT[</a:t>
            </a:r>
            <a:r>
              <a:rPr lang="en-US" dirty="0"/>
              <a:t>] sets) </a:t>
            </a:r>
            <a:endParaRPr lang="en-US" dirty="0" smtClean="0"/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Sets of live variables for </a:t>
            </a:r>
            <a:r>
              <a:rPr lang="en-US" dirty="0" err="1"/>
              <a:t>liveness</a:t>
            </a:r>
            <a:r>
              <a:rPr lang="en-US" dirty="0"/>
              <a:t> </a:t>
            </a:r>
          </a:p>
          <a:p>
            <a:r>
              <a:rPr lang="en-US" dirty="0"/>
              <a:t>⊥ “worst-case” information</a:t>
            </a:r>
          </a:p>
          <a:p>
            <a:pPr lvl="1"/>
            <a:r>
              <a:rPr lang="en-US" i="1" dirty="0"/>
              <a:t>e.g</a:t>
            </a:r>
            <a:r>
              <a:rPr lang="en-US" dirty="0"/>
              <a:t>., Universal set </a:t>
            </a:r>
            <a:endParaRPr lang="en-US" dirty="0" smtClean="0"/>
          </a:p>
          <a:p>
            <a:r>
              <a:rPr lang="en-US" dirty="0" smtClean="0"/>
              <a:t>T  </a:t>
            </a:r>
            <a:r>
              <a:rPr lang="en-US" dirty="0"/>
              <a:t>“best-case”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initial flow value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Empty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x </a:t>
            </a:r>
            <a:r>
              <a:rPr lang="en-US" dirty="0" smtClean="0"/>
              <a:t>≤ y</a:t>
            </a:r>
            <a:r>
              <a:rPr lang="en-US" dirty="0"/>
              <a:t>, then x is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conservative </a:t>
            </a:r>
            <a:r>
              <a:rPr lang="en-US" dirty="0"/>
              <a:t>approximation of </a:t>
            </a:r>
            <a:r>
              <a:rPr lang="en-US" dirty="0" smtClean="0"/>
              <a:t>y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Superset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9292" y="5390013"/>
            <a:ext cx="24422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</a:t>
            </a:r>
            <a:r>
              <a:rPr lang="en-US" sz="3200" dirty="0" smtClean="0"/>
              <a:t>{v1,v2,v3}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0"/>
            <a:endCxn id="12" idx="2"/>
          </p:cNvCxnSpPr>
          <p:nvPr/>
        </p:nvCxnSpPr>
        <p:spPr>
          <a:xfrm flipH="1" flipV="1">
            <a:off x="7482175" y="4940361"/>
            <a:ext cx="1838265" cy="4496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3" idx="2"/>
          </p:cNvCxnSpPr>
          <p:nvPr/>
        </p:nvCxnSpPr>
        <p:spPr>
          <a:xfrm flipV="1">
            <a:off x="9320440" y="4961820"/>
            <a:ext cx="42287" cy="42819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14" idx="2"/>
          </p:cNvCxnSpPr>
          <p:nvPr/>
        </p:nvCxnSpPr>
        <p:spPr>
          <a:xfrm flipV="1">
            <a:off x="9320440" y="4935633"/>
            <a:ext cx="1587156" cy="45438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47" idx="2"/>
          </p:cNvCxnSpPr>
          <p:nvPr/>
        </p:nvCxnSpPr>
        <p:spPr>
          <a:xfrm flipH="1" flipV="1">
            <a:off x="6908139" y="3683333"/>
            <a:ext cx="574036" cy="67225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47" idx="2"/>
          </p:cNvCxnSpPr>
          <p:nvPr/>
        </p:nvCxnSpPr>
        <p:spPr>
          <a:xfrm flipH="1" flipV="1">
            <a:off x="6908139" y="3683333"/>
            <a:ext cx="2454588" cy="6937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20" idx="2"/>
          </p:cNvCxnSpPr>
          <p:nvPr/>
        </p:nvCxnSpPr>
        <p:spPr>
          <a:xfrm flipV="1">
            <a:off x="9362727" y="3704792"/>
            <a:ext cx="1350500" cy="6722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20" idx="2"/>
          </p:cNvCxnSpPr>
          <p:nvPr/>
        </p:nvCxnSpPr>
        <p:spPr>
          <a:xfrm flipH="1" flipV="1">
            <a:off x="10713227" y="3704792"/>
            <a:ext cx="194369" cy="64606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31" idx="2"/>
          </p:cNvCxnSpPr>
          <p:nvPr/>
        </p:nvCxnSpPr>
        <p:spPr>
          <a:xfrm flipV="1">
            <a:off x="7482175" y="3717886"/>
            <a:ext cx="1437438" cy="63769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31" idx="2"/>
          </p:cNvCxnSpPr>
          <p:nvPr/>
        </p:nvCxnSpPr>
        <p:spPr>
          <a:xfrm flipH="1" flipV="1">
            <a:off x="8919613" y="3717886"/>
            <a:ext cx="1987983" cy="632971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43748" y="2579433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</p:cNvCxnSpPr>
          <p:nvPr/>
        </p:nvCxnSpPr>
        <p:spPr>
          <a:xfrm flipV="1">
            <a:off x="8919613" y="2592620"/>
            <a:ext cx="192475" cy="54049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0"/>
          </p:cNvCxnSpPr>
          <p:nvPr/>
        </p:nvCxnSpPr>
        <p:spPr>
          <a:xfrm flipH="1" flipV="1">
            <a:off x="9148288" y="2579434"/>
            <a:ext cx="1564939" cy="54058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2" idx="1"/>
          </p:cNvCxnSpPr>
          <p:nvPr/>
        </p:nvCxnSpPr>
        <p:spPr>
          <a:xfrm flipV="1">
            <a:off x="3142099" y="4647973"/>
            <a:ext cx="3674168" cy="4063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1" idx="2"/>
          </p:cNvCxnSpPr>
          <p:nvPr/>
        </p:nvCxnSpPr>
        <p:spPr>
          <a:xfrm flipV="1">
            <a:off x="5825976" y="3717886"/>
            <a:ext cx="3093637" cy="1860172"/>
          </a:xfrm>
          <a:prstGeom prst="curvedConnector2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 (reaching </a:t>
            </a:r>
            <a:r>
              <a:rPr lang="en-US" dirty="0" err="1" smtClean="0"/>
              <a:t>defs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545"/>
          </a:xfrm>
        </p:spPr>
        <p:txBody>
          <a:bodyPr>
            <a:normAutofit/>
          </a:bodyPr>
          <a:lstStyle/>
          <a:p>
            <a:r>
              <a:rPr lang="en-US" dirty="0"/>
              <a:t>Elements of the lattice (V) represent flow values </a:t>
            </a:r>
            <a:r>
              <a:rPr lang="en-US" dirty="0" smtClean="0"/>
              <a:t>(IN[], OUT[]) </a:t>
            </a:r>
            <a:endParaRPr lang="en-US" dirty="0" smtClean="0"/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Sets </a:t>
            </a:r>
            <a:r>
              <a:rPr lang="en-US" dirty="0"/>
              <a:t>of </a:t>
            </a:r>
            <a:r>
              <a:rPr lang="en-US" dirty="0" smtClean="0"/>
              <a:t>definitions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represents “best-case” information (initial flow value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Empty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 smtClean="0"/>
              <a:t>⊥ </a:t>
            </a:r>
            <a:r>
              <a:rPr lang="en-US" dirty="0"/>
              <a:t>represents “worst-case” </a:t>
            </a:r>
            <a:r>
              <a:rPr lang="en-US" dirty="0" smtClean="0"/>
              <a:t>information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Universal set 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</a:t>
            </a:r>
            <a:r>
              <a:rPr lang="en-US" dirty="0"/>
              <a:t>(meet) merges flow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e.g</a:t>
            </a:r>
            <a:r>
              <a:rPr lang="en-US" dirty="0"/>
              <a:t>., Set union </a:t>
            </a:r>
          </a:p>
          <a:p>
            <a:r>
              <a:rPr lang="en-US" dirty="0" smtClean="0"/>
              <a:t>If </a:t>
            </a:r>
            <a:r>
              <a:rPr lang="en-US" dirty="0"/>
              <a:t>x </a:t>
            </a:r>
            <a:r>
              <a:rPr lang="en-US" dirty="0" smtClean="0"/>
              <a:t>≤ y</a:t>
            </a:r>
            <a:r>
              <a:rPr lang="en-US" dirty="0"/>
              <a:t>, then x is a conservative approximation of </a:t>
            </a:r>
            <a:r>
              <a:rPr lang="en-US" dirty="0" smtClean="0"/>
              <a:t>y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Superset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3600" b="1" dirty="0" smtClean="0"/>
              <a:t>How do we choose</a:t>
            </a:r>
            <a:br>
              <a:rPr lang="en-US" sz="3600" b="1" dirty="0" smtClean="0"/>
            </a:br>
            <a:r>
              <a:rPr lang="en-US" sz="3600" b="1" dirty="0" smtClean="0"/>
              <a:t>which element in our lattice </a:t>
            </a:r>
            <a:br>
              <a:rPr lang="en-US" sz="3600" b="1" dirty="0" smtClean="0"/>
            </a:br>
            <a:r>
              <a:rPr lang="en-US" sz="3600" b="1" dirty="0" smtClean="0"/>
              <a:t>is the data-flow value </a:t>
            </a:r>
            <a:br>
              <a:rPr lang="en-US" sz="3600" b="1" dirty="0" smtClean="0"/>
            </a:br>
            <a:r>
              <a:rPr lang="en-US" sz="3600" b="1" dirty="0" smtClean="0"/>
              <a:t>of a given point of the input program?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610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69985" y="3247320"/>
            <a:ext cx="4542952" cy="28283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data-flow </a:t>
            </a:r>
            <a:r>
              <a:rPr lang="en-US" dirty="0" smtClean="0"/>
              <a:t>value (ideal)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501758" y="2642471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1955" y="200338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7497052" y="5125609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3" idx="2"/>
          </p:cNvCxnSpPr>
          <p:nvPr/>
        </p:nvCxnSpPr>
        <p:spPr>
          <a:xfrm rot="5400000">
            <a:off x="6801183" y="3843147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2"/>
          </p:cNvCxnSpPr>
          <p:nvPr/>
        </p:nvCxnSpPr>
        <p:spPr>
          <a:xfrm rot="16200000" flipH="1">
            <a:off x="7429607" y="3869327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11784" y="3129474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9537" y="1806976"/>
            <a:ext cx="6392996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For a forward problem,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consider </a:t>
            </a:r>
            <a:r>
              <a:rPr lang="en-US" sz="2800" dirty="0"/>
              <a:t>all possible </a:t>
            </a:r>
            <a:r>
              <a:rPr lang="en-US" sz="2800" dirty="0" smtClean="0"/>
              <a:t>paths</a:t>
            </a:r>
            <a:br>
              <a:rPr lang="en-US" sz="2800" dirty="0" smtClean="0"/>
            </a:br>
            <a:r>
              <a:rPr lang="en-US" sz="2800" dirty="0" smtClean="0"/>
              <a:t>from </a:t>
            </a:r>
            <a:r>
              <a:rPr lang="en-US" sz="2800" dirty="0"/>
              <a:t>the entry to a given program point,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compute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flow values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/>
              <a:t>the end of each path,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then </a:t>
            </a:r>
            <a:r>
              <a:rPr lang="en-US" sz="2800" b="1" dirty="0" smtClean="0"/>
              <a:t>meet</a:t>
            </a:r>
            <a:r>
              <a:rPr lang="en-US" sz="2800" dirty="0" smtClean="0"/>
              <a:t> </a:t>
            </a:r>
            <a:r>
              <a:rPr lang="en-US" sz="2800" dirty="0"/>
              <a:t>these values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together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Meet</a:t>
            </a:r>
            <a:r>
              <a:rPr lang="en-US" sz="2800" dirty="0"/>
              <a:t>-over-all-paths (MOP)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solution</a:t>
            </a:r>
            <a:r>
              <a:rPr lang="en-US" sz="2800" dirty="0"/>
              <a:t> </a:t>
            </a:r>
            <a:r>
              <a:rPr lang="en-US" sz="2800" dirty="0" smtClean="0"/>
              <a:t>at each program point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It’s a correct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90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animBg="1"/>
      <p:bldP spid="4" grpId="0"/>
      <p:bldP spid="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443353" y="3391629"/>
            <a:ext cx="4542952" cy="26973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MOP solution </a:t>
            </a:r>
            <a:br>
              <a:rPr lang="en-US" dirty="0" smtClean="0"/>
            </a:br>
            <a:r>
              <a:rPr lang="en-US" dirty="0" smtClean="0"/>
              <a:t>for reaching definitions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75126" y="2655840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5323" y="201675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4970420" y="5138978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3" idx="2"/>
          </p:cNvCxnSpPr>
          <p:nvPr/>
        </p:nvCxnSpPr>
        <p:spPr>
          <a:xfrm rot="5400000">
            <a:off x="4274551" y="3856516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2"/>
          </p:cNvCxnSpPr>
          <p:nvPr/>
        </p:nvCxnSpPr>
        <p:spPr>
          <a:xfrm rot="16200000" flipH="1">
            <a:off x="4902975" y="3882696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185152" y="3142843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48041" y="5193602"/>
            <a:ext cx="1243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  }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015738" y="4674570"/>
            <a:ext cx="4705" cy="62810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0638" y="4036599"/>
            <a:ext cx="8663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{d1}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4099" y="3914024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21366" y="4537809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d2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28337" y="3437910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d3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665933" y="3141476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{d1,d2}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661228" y="2023755"/>
            <a:ext cx="19183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{d1,d2,d3}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9046628" y="3718705"/>
            <a:ext cx="13092" cy="43210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50309" y="2548608"/>
            <a:ext cx="4705" cy="62810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0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ideal to practical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Problem</a:t>
            </a:r>
            <a:r>
              <a:rPr lang="en-US" sz="3200" dirty="0" smtClean="0"/>
              <a:t>: statements </a:t>
            </a:r>
            <a:r>
              <a:rPr lang="en-US" sz="3200" dirty="0"/>
              <a:t>following merge must be analyzed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</a:t>
            </a:r>
            <a:r>
              <a:rPr lang="en-US" sz="3200" dirty="0" smtClean="0"/>
              <a:t> for </a:t>
            </a:r>
            <a:r>
              <a:rPr lang="en-US" sz="3200" dirty="0"/>
              <a:t>all preceding </a:t>
            </a:r>
            <a:r>
              <a:rPr lang="en-US" sz="3200" dirty="0" smtClean="0"/>
              <a:t>paths</a:t>
            </a:r>
          </a:p>
          <a:p>
            <a:pPr lvl="1"/>
            <a:r>
              <a:rPr lang="en-US" sz="2800" dirty="0" smtClean="0"/>
              <a:t>Exponential </a:t>
            </a:r>
            <a:r>
              <a:rPr lang="en-US" sz="2800" dirty="0"/>
              <a:t>blow-</a:t>
            </a:r>
            <a:r>
              <a:rPr lang="en-US" sz="2800" dirty="0" smtClean="0"/>
              <a:t>up</a:t>
            </a:r>
          </a:p>
          <a:p>
            <a:r>
              <a:rPr lang="en-US" sz="3200" b="1" dirty="0" smtClean="0"/>
              <a:t>Solution</a:t>
            </a:r>
            <a:r>
              <a:rPr lang="en-US" sz="3200" dirty="0" smtClean="0"/>
              <a:t>: compute </a:t>
            </a:r>
            <a:r>
              <a:rPr lang="en-US" sz="3200" dirty="0"/>
              <a:t>meets early (at merge points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                 rather </a:t>
            </a:r>
            <a:r>
              <a:rPr lang="en-US" sz="3200" dirty="0"/>
              <a:t>than at the end</a:t>
            </a:r>
          </a:p>
          <a:p>
            <a:pPr lvl="1"/>
            <a:r>
              <a:rPr lang="en-US" sz="2800" dirty="0" smtClean="0"/>
              <a:t>Maximum </a:t>
            </a:r>
            <a:r>
              <a:rPr lang="en-US" sz="2800" dirty="0"/>
              <a:t>fixed-point (MFP</a:t>
            </a:r>
            <a:r>
              <a:rPr lang="en-US" sz="2800" dirty="0" smtClean="0"/>
              <a:t>)</a:t>
            </a:r>
          </a:p>
          <a:p>
            <a:r>
              <a:rPr lang="en-US" sz="3200" b="1" dirty="0" smtClean="0"/>
              <a:t>Questions:</a:t>
            </a:r>
          </a:p>
          <a:p>
            <a:pPr lvl="1"/>
            <a:r>
              <a:rPr lang="en-US" dirty="0" smtClean="0"/>
              <a:t>Is MFP correct?</a:t>
            </a:r>
          </a:p>
          <a:p>
            <a:pPr lvl="1"/>
            <a:r>
              <a:rPr lang="en-US" dirty="0" smtClean="0"/>
              <a:t>What’s the precision of MFP?</a:t>
            </a:r>
            <a:endParaRPr lang="en-US" dirty="0"/>
          </a:p>
        </p:txBody>
      </p:sp>
      <p:pic>
        <p:nvPicPr>
          <p:cNvPr id="4" name="Picture 3" descr="Screen Shot 2015-10-21 at 10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0" y="3744894"/>
            <a:ext cx="2808314" cy="28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/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27577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65897" y="4390138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{d1,d3}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10766" y="4363951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{d2,d3}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488" y="3133110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3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77874" y="3146204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2</a:t>
            </a:r>
            <a:r>
              <a:rPr lang="en-US" sz="3200" dirty="0" smtClean="0"/>
              <a:t>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66400" y="3111651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1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09849" y="1898635"/>
            <a:ext cx="103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</a:t>
            </a:r>
            <a:r>
              <a:rPr lang="en-US" sz="3200" dirty="0" smtClean="0"/>
              <a:t>{  }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8370" y="5403107"/>
            <a:ext cx="2533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</a:t>
            </a:r>
            <a:r>
              <a:rPr lang="en-US" sz="3200" dirty="0" smtClean="0"/>
              <a:t>{d1,d2,d3}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0"/>
            <a:endCxn id="12" idx="2"/>
          </p:cNvCxnSpPr>
          <p:nvPr/>
        </p:nvCxnSpPr>
        <p:spPr>
          <a:xfrm flipH="1" flipV="1">
            <a:off x="7381509" y="4953455"/>
            <a:ext cx="1853394" cy="4496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3" idx="2"/>
          </p:cNvCxnSpPr>
          <p:nvPr/>
        </p:nvCxnSpPr>
        <p:spPr>
          <a:xfrm flipV="1">
            <a:off x="9234903" y="4974914"/>
            <a:ext cx="27158" cy="42819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14" idx="2"/>
          </p:cNvCxnSpPr>
          <p:nvPr/>
        </p:nvCxnSpPr>
        <p:spPr>
          <a:xfrm flipV="1">
            <a:off x="9234903" y="4948727"/>
            <a:ext cx="1572027" cy="45438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47" idx="2"/>
          </p:cNvCxnSpPr>
          <p:nvPr/>
        </p:nvCxnSpPr>
        <p:spPr>
          <a:xfrm flipH="1" flipV="1">
            <a:off x="6794750" y="3696427"/>
            <a:ext cx="586759" cy="67225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47" idx="2"/>
          </p:cNvCxnSpPr>
          <p:nvPr/>
        </p:nvCxnSpPr>
        <p:spPr>
          <a:xfrm flipH="1" flipV="1">
            <a:off x="6794750" y="3696427"/>
            <a:ext cx="2467311" cy="6937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20" idx="2"/>
          </p:cNvCxnSpPr>
          <p:nvPr/>
        </p:nvCxnSpPr>
        <p:spPr>
          <a:xfrm flipV="1">
            <a:off x="9262061" y="3717886"/>
            <a:ext cx="1337777" cy="6722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20" idx="2"/>
          </p:cNvCxnSpPr>
          <p:nvPr/>
        </p:nvCxnSpPr>
        <p:spPr>
          <a:xfrm flipH="1" flipV="1">
            <a:off x="10599838" y="3717886"/>
            <a:ext cx="207092" cy="64606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31" idx="2"/>
          </p:cNvCxnSpPr>
          <p:nvPr/>
        </p:nvCxnSpPr>
        <p:spPr>
          <a:xfrm flipV="1">
            <a:off x="7381509" y="3730980"/>
            <a:ext cx="1424715" cy="63769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31" idx="2"/>
          </p:cNvCxnSpPr>
          <p:nvPr/>
        </p:nvCxnSpPr>
        <p:spPr>
          <a:xfrm flipH="1" flipV="1">
            <a:off x="8806224" y="3730980"/>
            <a:ext cx="2000706" cy="632971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12826" y="2592527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</p:cNvCxnSpPr>
          <p:nvPr/>
        </p:nvCxnSpPr>
        <p:spPr>
          <a:xfrm flipV="1">
            <a:off x="8806224" y="2605714"/>
            <a:ext cx="174942" cy="54049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0"/>
          </p:cNvCxnSpPr>
          <p:nvPr/>
        </p:nvCxnSpPr>
        <p:spPr>
          <a:xfrm flipH="1" flipV="1">
            <a:off x="9017368" y="2592528"/>
            <a:ext cx="1582470" cy="54058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08227" y="3208313"/>
            <a:ext cx="4542952" cy="26973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540000" y="2472524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197" y="183344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2535294" y="4955662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28" idx="2"/>
          </p:cNvCxnSpPr>
          <p:nvPr/>
        </p:nvCxnSpPr>
        <p:spPr>
          <a:xfrm rot="5400000">
            <a:off x="1839425" y="3673200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8" idx="2"/>
          </p:cNvCxnSpPr>
          <p:nvPr/>
        </p:nvCxnSpPr>
        <p:spPr>
          <a:xfrm rot="16200000" flipH="1">
            <a:off x="2467849" y="3699380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750026" y="2959527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88973" y="3730708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86240" y="4354493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5345" y="4368679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370842" y="772549"/>
            <a:ext cx="875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smtClean="0">
                <a:solidFill>
                  <a:srgbClr val="FF0000"/>
                </a:solidFill>
              </a:rPr>
              <a:t>MOP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8575" y="794008"/>
            <a:ext cx="134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880D16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880D16"/>
                </a:solidFill>
              </a:rPr>
              <a:t>correct</a:t>
            </a:r>
            <a:r>
              <a:rPr lang="en-US" sz="2800" dirty="0" smtClean="0">
                <a:solidFill>
                  <a:srgbClr val="880D16"/>
                </a:solidFill>
              </a:rPr>
              <a:t> </a:t>
            </a:r>
            <a:r>
              <a:rPr lang="en-US" sz="2800" dirty="0">
                <a:solidFill>
                  <a:srgbClr val="880D16"/>
                </a:solidFill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78932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000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00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10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10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31" grpId="0"/>
      <p:bldP spid="47" grpId="0"/>
      <p:bldP spid="6" grpId="0"/>
      <p:bldP spid="8" grpId="0"/>
      <p:bldP spid="8" grpId="1"/>
      <p:bldP spid="27" grpId="0" animBg="1"/>
      <p:bldP spid="28" grpId="0" animBg="1"/>
      <p:bldP spid="35" grpId="0"/>
      <p:bldP spid="36" grpId="0" animBg="1"/>
      <p:bldP spid="39" grpId="0" animBg="1"/>
      <p:bldP spid="41" grpId="0"/>
      <p:bldP spid="42" grpId="0"/>
      <p:bldP spid="12" grpId="0"/>
      <p:bldP spid="12" grpId="1"/>
      <p:bldP spid="5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036"/>
            <a:ext cx="10515600" cy="505429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Key idea: </a:t>
            </a:r>
          </a:p>
          <a:p>
            <a:pPr lvl="1"/>
            <a:r>
              <a:rPr lang="en-US" sz="2800" dirty="0" smtClean="0"/>
              <a:t>“Is MFP correct?” </a:t>
            </a:r>
            <a:r>
              <a:rPr lang="en-US" sz="2800" dirty="0" err="1" smtClean="0"/>
              <a:t>iff</a:t>
            </a:r>
            <a:r>
              <a:rPr lang="en-US" sz="2800" dirty="0" smtClean="0"/>
              <a:t> V</a:t>
            </a:r>
            <a:r>
              <a:rPr lang="en-US" sz="2800" baseline="-25000" dirty="0" smtClean="0"/>
              <a:t>MFP</a:t>
            </a:r>
            <a:r>
              <a:rPr lang="en-US" sz="2800" dirty="0" smtClean="0"/>
              <a:t> ≤ V</a:t>
            </a:r>
            <a:r>
              <a:rPr lang="en-US" sz="2800" baseline="-25000" dirty="0" smtClean="0"/>
              <a:t>MOP</a:t>
            </a:r>
          </a:p>
          <a:p>
            <a:pPr lvl="1"/>
            <a:endParaRPr lang="en-US" sz="2800" baseline="-25000" dirty="0" smtClean="0"/>
          </a:p>
          <a:p>
            <a:r>
              <a:rPr lang="en-US" sz="3200" dirty="0" smtClean="0"/>
              <a:t>Focus on merges: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MOP </a:t>
            </a:r>
            <a:r>
              <a:rPr lang="en-US" dirty="0" smtClean="0"/>
              <a:t>=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p1</a:t>
            </a:r>
            <a:r>
              <a:rPr lang="en-US" dirty="0" smtClean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p2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MFP  </a:t>
            </a:r>
            <a:r>
              <a:rPr lang="en-US" dirty="0" smtClean="0"/>
              <a:t>=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p1</a:t>
            </a:r>
            <a:r>
              <a:rPr lang="en-US" dirty="0" smtClean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p2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MFP</a:t>
            </a:r>
            <a:r>
              <a:rPr lang="en-US" dirty="0"/>
              <a:t> ≤ </a:t>
            </a:r>
            <a:r>
              <a:rPr lang="en-US" dirty="0" smtClean="0"/>
              <a:t>V</a:t>
            </a:r>
            <a:r>
              <a:rPr lang="en-US" baseline="-25000" dirty="0" smtClean="0"/>
              <a:t>MOP        </a:t>
            </a:r>
            <a:r>
              <a:rPr lang="en-US" dirty="0" err="1" smtClean="0"/>
              <a:t>iff</a:t>
            </a:r>
            <a:r>
              <a:rPr lang="en-US" dirty="0" smtClean="0"/>
              <a:t>    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V</a:t>
            </a:r>
            <a:r>
              <a:rPr lang="en-US" baseline="-25000" dirty="0"/>
              <a:t>p2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X ≤ Y then </a:t>
            </a:r>
            <a:r>
              <a:rPr lang="en-US" i="1" dirty="0" err="1" smtClean="0"/>
              <a:t>fs</a:t>
            </a:r>
            <a:r>
              <a:rPr lang="en-US" dirty="0" smtClean="0"/>
              <a:t>(X) ≤ </a:t>
            </a:r>
            <a:r>
              <a:rPr lang="en-US" i="1" dirty="0" err="1" smtClean="0"/>
              <a:t>fs</a:t>
            </a:r>
            <a:r>
              <a:rPr lang="en-US" dirty="0" smtClean="0"/>
              <a:t>(Y)    (monotonic </a:t>
            </a:r>
            <a:r>
              <a:rPr lang="en-US" i="1" dirty="0" err="1" smtClean="0"/>
              <a:t>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V</a:t>
            </a:r>
            <a:r>
              <a:rPr lang="en-US" baseline="-25000" dirty="0"/>
              <a:t>p2</a:t>
            </a:r>
            <a:r>
              <a:rPr lang="en-US" dirty="0"/>
              <a:t> ) ≤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therefore </a:t>
            </a:r>
            <a:r>
              <a:rPr lang="en-US" dirty="0"/>
              <a:t>V</a:t>
            </a:r>
            <a:r>
              <a:rPr lang="en-US" baseline="-25000" dirty="0"/>
              <a:t>MFP</a:t>
            </a:r>
            <a:r>
              <a:rPr lang="en-US" dirty="0"/>
              <a:t> ≤ </a:t>
            </a:r>
            <a:r>
              <a:rPr lang="en-US" dirty="0" smtClean="0"/>
              <a:t>V</a:t>
            </a:r>
            <a:r>
              <a:rPr lang="en-US" baseline="-25000" dirty="0" smtClean="0"/>
              <a:t>MOP</a:t>
            </a:r>
          </a:p>
          <a:p>
            <a:pPr marL="457200" lvl="1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MFP is correct!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5-10-21 at 10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07" y="1611132"/>
            <a:ext cx="3708144" cy="38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≤ Y then </a:t>
            </a:r>
            <a:r>
              <a:rPr lang="en-US" i="1" dirty="0" err="1"/>
              <a:t>fs</a:t>
            </a:r>
            <a:r>
              <a:rPr lang="en-US" dirty="0"/>
              <a:t>(X) ≤ </a:t>
            </a:r>
            <a:r>
              <a:rPr lang="en-US" i="1" dirty="0" err="1"/>
              <a:t>fs</a:t>
            </a:r>
            <a:r>
              <a:rPr lang="en-US" dirty="0"/>
              <a:t>(Y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flow function f is applied to two members of V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of applying </a:t>
            </a:r>
            <a:r>
              <a:rPr lang="en-US" dirty="0"/>
              <a:t>f to the “lesser” of the two members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dirty="0"/>
              <a:t>be under the result </a:t>
            </a:r>
            <a:r>
              <a:rPr lang="en-US" dirty="0" smtClean="0"/>
              <a:t>of applying </a:t>
            </a:r>
            <a:r>
              <a:rPr lang="en-US" dirty="0"/>
              <a:t>f to the “greater” of the two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conservative inputs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leads </a:t>
            </a:r>
            <a:r>
              <a:rPr lang="en-US" dirty="0"/>
              <a:t>to </a:t>
            </a:r>
            <a:r>
              <a:rPr lang="en-US" dirty="0" smtClean="0"/>
              <a:t>more conservative </a:t>
            </a:r>
            <a:r>
              <a:rPr lang="en-US" dirty="0"/>
              <a:t>outputs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never more optimistic outputs)</a:t>
            </a:r>
          </a:p>
        </p:txBody>
      </p:sp>
    </p:spTree>
    <p:extLst>
      <p:ext uri="{BB962C8B-B14F-4D97-AF65-F5344CB8AC3E}">
        <p14:creationId xmlns:p14="http://schemas.microsoft.com/office/powerpoint/2010/main" val="57218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BFBFBF"/>
                </a:solidFill>
              </a:rPr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105233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From lattice theory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</a:t>
            </a:r>
            <a:r>
              <a:rPr lang="en-US" dirty="0" err="1" smtClean="0"/>
              <a:t>fs</a:t>
            </a:r>
            <a:r>
              <a:rPr lang="en-US" dirty="0" smtClean="0"/>
              <a:t> is monotonic, then</a:t>
            </a:r>
            <a:br>
              <a:rPr lang="en-US" dirty="0" smtClean="0"/>
            </a:br>
            <a:r>
              <a:rPr lang="en-US" dirty="0" smtClean="0"/>
              <a:t>the maximum number of times </a:t>
            </a:r>
            <a:r>
              <a:rPr lang="en-US" dirty="0" err="1" smtClean="0"/>
              <a:t>fs</a:t>
            </a:r>
            <a:r>
              <a:rPr lang="en-US" dirty="0" smtClean="0"/>
              <a:t> can be applied to self </a:t>
            </a:r>
            <a:br>
              <a:rPr lang="en-US" dirty="0" smtClean="0"/>
            </a:br>
            <a:r>
              <a:rPr lang="en-US" dirty="0" smtClean="0"/>
              <a:t>w/o reaching a fixed point is Height(V) – 1</a:t>
            </a:r>
          </a:p>
          <a:p>
            <a:endParaRPr lang="en-US" dirty="0" smtClean="0"/>
          </a:p>
          <a:p>
            <a:r>
              <a:rPr lang="en-US" dirty="0" smtClean="0"/>
              <a:t>Iterative DFA is guaranteed to terminate if the </a:t>
            </a:r>
            <a:r>
              <a:rPr lang="en-US" dirty="0" err="1" smtClean="0"/>
              <a:t>fs</a:t>
            </a:r>
            <a:r>
              <a:rPr lang="en-US" dirty="0" smtClean="0"/>
              <a:t> is monotonic and </a:t>
            </a:r>
            <a:br>
              <a:rPr lang="en-US" dirty="0" smtClean="0"/>
            </a:br>
            <a:r>
              <a:rPr lang="en-US" dirty="0" smtClean="0"/>
              <a:t>the lattice has finite height</a:t>
            </a:r>
          </a:p>
        </p:txBody>
      </p:sp>
    </p:spTree>
    <p:extLst>
      <p:ext uri="{BB962C8B-B14F-4D97-AF65-F5344CB8AC3E}">
        <p14:creationId xmlns:p14="http://schemas.microsoft.com/office/powerpoint/2010/main" val="320652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MOP</a:t>
            </a:r>
            <a:r>
              <a:rPr lang="en-US" sz="2800" dirty="0" smtClean="0"/>
              <a:t>: the best solution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MFP</a:t>
            </a:r>
            <a:r>
              <a:rPr lang="en-US" sz="2800" dirty="0" smtClean="0"/>
              <a:t> </a:t>
            </a:r>
            <a:r>
              <a:rPr lang="en-US" sz="2800" dirty="0"/>
              <a:t>≤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MOP</a:t>
            </a:r>
          </a:p>
          <a:p>
            <a:pPr marL="228600" lvl="1">
              <a:spcBef>
                <a:spcPts val="1000"/>
              </a:spcBef>
            </a:pPr>
            <a:endParaRPr lang="en-US" baseline="-25000" dirty="0" smtClean="0"/>
          </a:p>
          <a:p>
            <a:pPr marL="228600" lvl="1">
              <a:spcBef>
                <a:spcPts val="1000"/>
              </a:spcBef>
            </a:pPr>
            <a:r>
              <a:rPr lang="en-US" sz="2800" i="1" dirty="0" err="1" smtClean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p1</a:t>
            </a:r>
            <a:r>
              <a:rPr lang="en-US" sz="2800" dirty="0"/>
              <a:t>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V</a:t>
            </a:r>
            <a:r>
              <a:rPr lang="en-US" sz="2800" baseline="-25000" dirty="0"/>
              <a:t>p2</a:t>
            </a:r>
            <a:r>
              <a:rPr lang="en-US" sz="2800" dirty="0"/>
              <a:t> ) ≤ </a:t>
            </a:r>
            <a:r>
              <a:rPr lang="en-US" sz="2800" i="1" dirty="0" err="1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</a:t>
            </a:r>
            <a:r>
              <a:rPr lang="en-US" sz="2800" i="1" dirty="0" err="1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p2</a:t>
            </a:r>
            <a:r>
              <a:rPr lang="en-US" sz="28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Distributive </a:t>
            </a:r>
            <a:r>
              <a:rPr lang="en-US" sz="2800" i="1" dirty="0" err="1" smtClean="0"/>
              <a:t>fs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fs</a:t>
            </a:r>
            <a:r>
              <a:rPr lang="en-US" sz="2800" dirty="0" smtClean="0"/>
              <a:t>(V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) </a:t>
            </a:r>
            <a:r>
              <a:rPr lang="en-US" sz="2800" dirty="0" smtClean="0"/>
              <a:t>= </a:t>
            </a:r>
            <a:r>
              <a:rPr lang="en-US" sz="2800" i="1" dirty="0" err="1"/>
              <a:t>fs</a:t>
            </a:r>
            <a:r>
              <a:rPr lang="en-US" sz="2800" dirty="0"/>
              <a:t>(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</a:t>
            </a:r>
            <a:r>
              <a:rPr lang="en-US" sz="2800" i="1" dirty="0" err="1"/>
              <a:t>fs</a:t>
            </a:r>
            <a:r>
              <a:rPr lang="en-US" sz="2800" dirty="0"/>
              <a:t>(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i="1" dirty="0" err="1"/>
              <a:t>fs</a:t>
            </a:r>
            <a:r>
              <a:rPr lang="en-US" sz="2400" dirty="0"/>
              <a:t>(V</a:t>
            </a:r>
            <a:r>
              <a:rPr lang="en-US" sz="2400" baseline="-25000" dirty="0"/>
              <a:t>p1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V</a:t>
            </a:r>
            <a:r>
              <a:rPr lang="en-US" sz="2400" baseline="-25000" dirty="0"/>
              <a:t>p2</a:t>
            </a:r>
            <a:r>
              <a:rPr lang="en-US" sz="2400" dirty="0"/>
              <a:t> ) </a:t>
            </a:r>
            <a:r>
              <a:rPr lang="en-US" sz="2400" dirty="0" smtClean="0"/>
              <a:t>= </a:t>
            </a:r>
            <a:r>
              <a:rPr lang="en-US" sz="2400" i="1" dirty="0" err="1"/>
              <a:t>fs</a:t>
            </a:r>
            <a:r>
              <a:rPr lang="en-US" sz="2400" dirty="0"/>
              <a:t>(V</a:t>
            </a:r>
            <a:r>
              <a:rPr lang="en-US" sz="2400" baseline="-25000" dirty="0"/>
              <a:t>p1</a:t>
            </a:r>
            <a:r>
              <a:rPr lang="en-US" sz="2400" dirty="0"/>
              <a:t>)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</a:t>
            </a:r>
            <a:r>
              <a:rPr lang="en-US" sz="2400" i="1" dirty="0" err="1"/>
              <a:t>fs</a:t>
            </a:r>
            <a:r>
              <a:rPr lang="en-US" sz="2400" dirty="0"/>
              <a:t>(V</a:t>
            </a:r>
            <a:r>
              <a:rPr lang="en-US" sz="2400" baseline="-25000" dirty="0"/>
              <a:t>p2</a:t>
            </a:r>
            <a:r>
              <a:rPr lang="en-US" sz="2400" dirty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V</a:t>
            </a:r>
            <a:r>
              <a:rPr lang="en-US" sz="2400" baseline="-25000" dirty="0"/>
              <a:t>MFP</a:t>
            </a:r>
            <a:r>
              <a:rPr lang="en-US" sz="2400" dirty="0"/>
              <a:t> </a:t>
            </a:r>
            <a:r>
              <a:rPr lang="en-US" sz="2400" dirty="0" smtClean="0"/>
              <a:t>= V</a:t>
            </a:r>
            <a:r>
              <a:rPr lang="en-US" sz="2400" baseline="-25000" dirty="0" smtClean="0"/>
              <a:t>MOP</a:t>
            </a:r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Is reaching definition </a:t>
            </a:r>
            <a:r>
              <a:rPr lang="en-US" sz="2800" i="1" dirty="0" err="1" smtClean="0"/>
              <a:t>fs</a:t>
            </a:r>
            <a:r>
              <a:rPr lang="en-US" sz="2800" dirty="0" smtClean="0"/>
              <a:t> distributive?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2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</a:t>
            </a:r>
            <a:r>
              <a:rPr lang="en-US" b="1" dirty="0" smtClean="0"/>
              <a:t>){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66"/>
            <a:ext cx="10515600" cy="456639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N instructions (N definitions at most)</a:t>
            </a:r>
          </a:p>
          <a:p>
            <a:pPr lvl="1"/>
            <a:r>
              <a:rPr lang="en-US" sz="2600" dirty="0" smtClean="0"/>
              <a:t>Each IN/OUT set </a:t>
            </a:r>
            <a:r>
              <a:rPr lang="en-US" sz="2600" dirty="0"/>
              <a:t>has at most N </a:t>
            </a:r>
            <a:r>
              <a:rPr lang="en-US" sz="2600" dirty="0" smtClean="0"/>
              <a:t>elements</a:t>
            </a:r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set-union operation takes O(N) </a:t>
            </a:r>
            <a:r>
              <a:rPr lang="en-US" sz="2600" dirty="0" smtClean="0"/>
              <a:t>time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for loop </a:t>
            </a:r>
            <a:r>
              <a:rPr lang="en-US" sz="2600" dirty="0" smtClean="0"/>
              <a:t>body</a:t>
            </a:r>
          </a:p>
          <a:p>
            <a:pPr lvl="2"/>
            <a:r>
              <a:rPr lang="en-US" sz="2200" dirty="0" smtClean="0"/>
              <a:t>constant </a:t>
            </a:r>
            <a:r>
              <a:rPr lang="en-US" sz="2200" dirty="0"/>
              <a:t># of set operations per </a:t>
            </a:r>
            <a:r>
              <a:rPr lang="en-US" sz="2200" dirty="0" smtClean="0"/>
              <a:t>node</a:t>
            </a:r>
          </a:p>
          <a:p>
            <a:pPr lvl="2"/>
            <a:r>
              <a:rPr lang="en-US" sz="2200" dirty="0" smtClean="0"/>
              <a:t>O</a:t>
            </a:r>
            <a:r>
              <a:rPr lang="en-US" sz="2200" dirty="0"/>
              <a:t>(N) nodes ⇒ O(N</a:t>
            </a:r>
            <a:r>
              <a:rPr lang="en-US" sz="2200" baseline="30000" dirty="0"/>
              <a:t>2</a:t>
            </a:r>
            <a:r>
              <a:rPr lang="en-US" sz="2200" dirty="0"/>
              <a:t>) time for the loop</a:t>
            </a:r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iteration of the repeat loop can only make the set </a:t>
            </a:r>
            <a:r>
              <a:rPr lang="en-US" sz="2600" dirty="0" smtClean="0"/>
              <a:t>larger</a:t>
            </a:r>
          </a:p>
          <a:p>
            <a:pPr lvl="1"/>
            <a:r>
              <a:rPr lang="en-US" sz="2600" dirty="0" smtClean="0"/>
              <a:t>Each iteration modifies at least one set</a:t>
            </a:r>
            <a:endParaRPr lang="en-US" sz="2600" dirty="0"/>
          </a:p>
          <a:p>
            <a:pPr lvl="1"/>
            <a:r>
              <a:rPr lang="en-US" sz="2600" dirty="0" smtClean="0"/>
              <a:t>N iterations to reach the fixed point at most (why?)</a:t>
            </a:r>
            <a:endParaRPr lang="en-US" sz="2600" dirty="0"/>
          </a:p>
          <a:p>
            <a:r>
              <a:rPr lang="en-US" sz="3000" dirty="0"/>
              <a:t>Worst case: O(N</a:t>
            </a:r>
            <a:r>
              <a:rPr lang="en-US" sz="3000" baseline="30000" dirty="0"/>
              <a:t>4</a:t>
            </a:r>
            <a:r>
              <a:rPr lang="en-US" sz="3000" dirty="0"/>
              <a:t>)</a:t>
            </a:r>
          </a:p>
          <a:p>
            <a:r>
              <a:rPr lang="en-US" sz="3000" dirty="0"/>
              <a:t>Typical case: 2 to 3 iterations with good ordering &amp; sparse </a:t>
            </a:r>
            <a:r>
              <a:rPr lang="en-US" sz="3000" dirty="0" smtClean="0"/>
              <a:t>sets</a:t>
            </a:r>
          </a:p>
          <a:p>
            <a:pPr lvl="1"/>
            <a:r>
              <a:rPr lang="en-US" sz="2600" dirty="0" smtClean="0"/>
              <a:t>O</a:t>
            </a:r>
            <a:r>
              <a:rPr lang="en-US" sz="2600" dirty="0"/>
              <a:t>(N) to O(N</a:t>
            </a:r>
            <a:r>
              <a:rPr lang="en-US" sz="2600" baseline="30000" dirty="0"/>
              <a:t>2</a:t>
            </a:r>
            <a:r>
              <a:rPr lang="en-US" sz="26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9196" y="1596373"/>
            <a:ext cx="4251409" cy="1815882"/>
          </a:xfrm>
          <a:prstGeom prst="rect">
            <a:avLst/>
          </a:prstGeom>
          <a:solidFill>
            <a:schemeClr val="bg2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N=500</a:t>
            </a:r>
          </a:p>
          <a:p>
            <a:r>
              <a:rPr lang="en-US" sz="2800" dirty="0" smtClean="0"/>
              <a:t>Worst case: </a:t>
            </a:r>
            <a:r>
              <a:rPr lang="is-IS" sz="2800" dirty="0" smtClean="0"/>
              <a:t>62,500,000,000</a:t>
            </a:r>
          </a:p>
          <a:p>
            <a:r>
              <a:rPr lang="is-IS" sz="2800" dirty="0" smtClean="0"/>
              <a:t>Optimized average case: </a:t>
            </a:r>
            <a:br>
              <a:rPr lang="is-IS" sz="2800" dirty="0" smtClean="0"/>
            </a:br>
            <a:r>
              <a:rPr lang="is-IS" sz="2800" dirty="0" smtClean="0"/>
              <a:t>         500 – 250,000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14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value of each variable at each program point (</a:t>
            </a:r>
            <a:r>
              <a:rPr lang="en-US" dirty="0" smtClean="0"/>
              <a:t>if possible) (must)</a:t>
            </a:r>
          </a:p>
          <a:p>
            <a:r>
              <a:rPr lang="en-US" sz="3000" dirty="0" smtClean="0"/>
              <a:t>Flow values (V)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(</a:t>
            </a:r>
            <a:r>
              <a:rPr lang="en-US" dirty="0" err="1"/>
              <a:t>variable,constant</a:t>
            </a:r>
            <a:r>
              <a:rPr lang="en-US" dirty="0"/>
              <a:t>) </a:t>
            </a:r>
            <a:r>
              <a:rPr lang="en-US" dirty="0" smtClean="0"/>
              <a:t>pairs</a:t>
            </a:r>
          </a:p>
          <a:p>
            <a:r>
              <a:rPr lang="en-US" sz="3000" dirty="0" smtClean="0"/>
              <a:t>Merge function</a:t>
            </a:r>
          </a:p>
          <a:p>
            <a:pPr lvl="1"/>
            <a:r>
              <a:rPr lang="en-US" dirty="0" smtClean="0"/>
              <a:t>Intersection</a:t>
            </a:r>
          </a:p>
          <a:p>
            <a:r>
              <a:rPr lang="en-US" sz="3000" dirty="0" smtClean="0"/>
              <a:t>Data</a:t>
            </a:r>
            <a:r>
              <a:rPr lang="en-US" sz="3000" dirty="0"/>
              <a:t>-flow </a:t>
            </a:r>
            <a:r>
              <a:rPr lang="en-US" sz="3000" dirty="0" smtClean="0"/>
              <a:t>equations</a:t>
            </a:r>
          </a:p>
          <a:p>
            <a:pPr lvl="1"/>
            <a:r>
              <a:rPr lang="en-US" dirty="0" smtClean="0"/>
              <a:t>Effect </a:t>
            </a:r>
            <a:r>
              <a:rPr lang="en-US" dirty="0"/>
              <a:t>of node n x = 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KILL[</a:t>
            </a:r>
            <a:r>
              <a:rPr lang="en-US" dirty="0"/>
              <a:t>n] = {(</a:t>
            </a:r>
            <a:r>
              <a:rPr lang="en-US" dirty="0" err="1"/>
              <a:t>x,k</a:t>
            </a:r>
            <a:r>
              <a:rPr lang="en-US" dirty="0"/>
              <a:t>)| ∀k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GEN[</a:t>
            </a:r>
            <a:r>
              <a:rPr lang="en-US" dirty="0"/>
              <a:t>n] = {(</a:t>
            </a:r>
            <a:r>
              <a:rPr lang="en-US" dirty="0" err="1"/>
              <a:t>x,c</a:t>
            </a:r>
            <a:r>
              <a:rPr lang="en-US" dirty="0"/>
              <a:t>)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Effect </a:t>
            </a:r>
            <a:r>
              <a:rPr lang="en-US" dirty="0"/>
              <a:t>of node n x = y + </a:t>
            </a:r>
            <a:r>
              <a:rPr lang="en-US" dirty="0" smtClean="0"/>
              <a:t>z</a:t>
            </a:r>
          </a:p>
          <a:p>
            <a:pPr lvl="2"/>
            <a:r>
              <a:rPr lang="en-US" dirty="0" smtClean="0"/>
              <a:t>KILL[</a:t>
            </a:r>
            <a:r>
              <a:rPr lang="en-US" dirty="0"/>
              <a:t>n] = {(</a:t>
            </a:r>
            <a:r>
              <a:rPr lang="en-US" dirty="0" err="1"/>
              <a:t>x,k</a:t>
            </a:r>
            <a:r>
              <a:rPr lang="en-US" dirty="0"/>
              <a:t>)| ∀k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GEN[</a:t>
            </a:r>
            <a:r>
              <a:rPr lang="en-US" dirty="0"/>
              <a:t>n] = {(</a:t>
            </a:r>
            <a:r>
              <a:rPr lang="en-US" dirty="0" err="1"/>
              <a:t>x,c</a:t>
            </a:r>
            <a:r>
              <a:rPr lang="en-US" dirty="0"/>
              <a:t>) | c=</a:t>
            </a:r>
            <a:r>
              <a:rPr lang="en-US" dirty="0" err="1"/>
              <a:t>valy+valz</a:t>
            </a:r>
            <a:r>
              <a:rPr lang="en-US" dirty="0"/>
              <a:t>, (y, </a:t>
            </a:r>
            <a:r>
              <a:rPr lang="en-US" dirty="0" err="1"/>
              <a:t>valy</a:t>
            </a:r>
            <a:r>
              <a:rPr lang="en-US" dirty="0"/>
              <a:t>) ∈ in[n], (z, </a:t>
            </a:r>
            <a:r>
              <a:rPr lang="en-US" dirty="0" err="1"/>
              <a:t>valz</a:t>
            </a:r>
            <a:r>
              <a:rPr lang="en-US" dirty="0"/>
              <a:t>) ∈ in[n]}</a:t>
            </a:r>
          </a:p>
        </p:txBody>
      </p:sp>
    </p:spTree>
    <p:extLst>
      <p:ext uri="{BB962C8B-B14F-4D97-AF65-F5344CB8AC3E}">
        <p14:creationId xmlns:p14="http://schemas.microsoft.com/office/powerpoint/2010/main" val="205439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constants: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 = ?</a:t>
            </a:r>
          </a:p>
          <a:p>
            <a:r>
              <a:rPr lang="en-US" sz="3200" dirty="0"/>
              <a:t>⊥ </a:t>
            </a:r>
            <a:r>
              <a:rPr lang="en-US" sz="3200" dirty="0" smtClean="0"/>
              <a:t>= ?</a:t>
            </a:r>
          </a:p>
          <a:p>
            <a:r>
              <a:rPr lang="en-US" sz="3200" dirty="0" smtClean="0"/>
              <a:t>IN = ?</a:t>
            </a:r>
          </a:p>
          <a:p>
            <a:r>
              <a:rPr lang="en-US" sz="3200" dirty="0" smtClean="0"/>
              <a:t>OUT = ?</a:t>
            </a:r>
          </a:p>
          <a:p>
            <a:r>
              <a:rPr lang="en-US" sz="3200" dirty="0" smtClean="0"/>
              <a:t>Let’s study this analysis</a:t>
            </a:r>
          </a:p>
          <a:p>
            <a:pPr lvl="1"/>
            <a:r>
              <a:rPr lang="en-US" sz="2800" dirty="0" smtClean="0"/>
              <a:t>Correctness? </a:t>
            </a:r>
          </a:p>
          <a:p>
            <a:pPr lvl="1"/>
            <a:r>
              <a:rPr lang="en-US" sz="2800" dirty="0" smtClean="0"/>
              <a:t>Convergence?</a:t>
            </a:r>
          </a:p>
          <a:p>
            <a:pPr lvl="2"/>
            <a:r>
              <a:rPr lang="en-US" sz="2400" dirty="0" smtClean="0"/>
              <a:t>is </a:t>
            </a:r>
            <a:r>
              <a:rPr lang="en-US" sz="2400" i="1" dirty="0" err="1" smtClean="0"/>
              <a:t>fs</a:t>
            </a:r>
            <a:r>
              <a:rPr lang="en-US" sz="2400" dirty="0" smtClean="0"/>
              <a:t> monotonic? Has the lattice a finite height?</a:t>
            </a:r>
          </a:p>
          <a:p>
            <a:pPr lvl="1"/>
            <a:r>
              <a:rPr lang="en-US" sz="2800" dirty="0" smtClean="0"/>
              <a:t>Precision?</a:t>
            </a:r>
          </a:p>
          <a:p>
            <a:pPr lvl="2"/>
            <a:r>
              <a:rPr lang="en-US" sz="2400" dirty="0" smtClean="0"/>
              <a:t>is </a:t>
            </a:r>
            <a:r>
              <a:rPr lang="en-US" sz="2400" dirty="0" err="1" smtClean="0"/>
              <a:t>fs</a:t>
            </a:r>
            <a:r>
              <a:rPr lang="en-US" sz="2400" dirty="0" smtClean="0"/>
              <a:t> distributive?</a:t>
            </a:r>
          </a:p>
        </p:txBody>
      </p:sp>
    </p:spTree>
    <p:extLst>
      <p:ext uri="{BB962C8B-B14F-4D97-AF65-F5344CB8AC3E}">
        <p14:creationId xmlns:p14="http://schemas.microsoft.com/office/powerpoint/2010/main" val="308807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we have learned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CATs vs. compilers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IR and SSA form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LLVM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Control-flow analysis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Data-flow analysis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Scalar optimizations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Next week: loops!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185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/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/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understand all of them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analysis: is it correct? Precision? Convergence?</a:t>
            </a:r>
          </a:p>
          <a:p>
            <a:pPr lvl="1"/>
            <a:r>
              <a:rPr lang="en-US" dirty="0" smtClean="0"/>
              <a:t>Reaching definitions: is it correct?  Precision? Convergence?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Idea: create a framework to help reasoning about them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/>
              <a:t>Provide a single formal model that describes all data-flow analyses </a:t>
            </a:r>
          </a:p>
          <a:p>
            <a:pPr lvl="1"/>
            <a:r>
              <a:rPr lang="en-US" dirty="0"/>
              <a:t>Formalize the notions of </a:t>
            </a:r>
            <a:r>
              <a:rPr lang="en-US" dirty="0" smtClean="0"/>
              <a:t>“safe</a:t>
            </a:r>
            <a:r>
              <a:rPr lang="en-US" dirty="0"/>
              <a:t>,” “conservative,” and “optimistic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Correctness </a:t>
            </a:r>
            <a:r>
              <a:rPr lang="en-US" dirty="0"/>
              <a:t>proof for </a:t>
            </a:r>
            <a:r>
              <a:rPr lang="en-US" dirty="0" smtClean="0"/>
              <a:t>IDFA</a:t>
            </a:r>
            <a:endParaRPr lang="en-US" dirty="0"/>
          </a:p>
          <a:p>
            <a:pPr lvl="1"/>
            <a:r>
              <a:rPr lang="en-US" dirty="0" smtClean="0"/>
              <a:t>Place </a:t>
            </a:r>
            <a:r>
              <a:rPr lang="en-US" dirty="0"/>
              <a:t>bounds on time complexity of data-flow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130"/>
            <a:ext cx="10515600" cy="49102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Lattice L = (V, ≤):</a:t>
            </a:r>
          </a:p>
          <a:p>
            <a:pPr lvl="1"/>
            <a:r>
              <a:rPr lang="en-US" dirty="0" smtClean="0"/>
              <a:t>V is a (possible infinite) set of elements</a:t>
            </a:r>
          </a:p>
          <a:p>
            <a:pPr lvl="1"/>
            <a:r>
              <a:rPr lang="en-US" dirty="0" smtClean="0"/>
              <a:t>≤ is a binary relation over elements of V</a:t>
            </a:r>
          </a:p>
          <a:p>
            <a:r>
              <a:rPr lang="en-US" dirty="0" smtClean="0"/>
              <a:t>Properties of ≤:</a:t>
            </a:r>
          </a:p>
          <a:p>
            <a:pPr lvl="1"/>
            <a:r>
              <a:rPr lang="en-US" dirty="0" smtClean="0"/>
              <a:t>≤ is a partial order (reflexive, transitive, anti-symmetric)</a:t>
            </a:r>
          </a:p>
          <a:p>
            <a:pPr lvl="1"/>
            <a:r>
              <a:rPr lang="en-US" dirty="0" smtClean="0"/>
              <a:t>Every pair of elements in V has</a:t>
            </a:r>
          </a:p>
          <a:p>
            <a:pPr lvl="2"/>
            <a:r>
              <a:rPr lang="en-US" dirty="0" smtClean="0"/>
              <a:t>A unique </a:t>
            </a:r>
            <a:r>
              <a:rPr lang="en-US" b="1" dirty="0" smtClean="0"/>
              <a:t>greatest lower bound </a:t>
            </a:r>
            <a:r>
              <a:rPr lang="en-US" dirty="0" smtClean="0"/>
              <a:t>(a.k.a. meet) and</a:t>
            </a:r>
          </a:p>
          <a:p>
            <a:pPr lvl="2"/>
            <a:r>
              <a:rPr lang="en-US" dirty="0" smtClean="0"/>
              <a:t>A unique </a:t>
            </a:r>
            <a:r>
              <a:rPr lang="en-US" b="1" dirty="0" smtClean="0"/>
              <a:t>least upper bound </a:t>
            </a:r>
            <a:r>
              <a:rPr lang="en-US" dirty="0" smtClean="0"/>
              <a:t>(a.k.a. join)</a:t>
            </a:r>
          </a:p>
          <a:p>
            <a:r>
              <a:rPr lang="en-US" dirty="0" smtClean="0"/>
              <a:t>Height of </a:t>
            </a:r>
            <a:r>
              <a:rPr lang="en-US" dirty="0" smtClean="0"/>
              <a:t>L: </a:t>
            </a:r>
            <a:r>
              <a:rPr lang="en-US" dirty="0" smtClean="0"/>
              <a:t>longest path through partial order from greatest to least</a:t>
            </a:r>
          </a:p>
          <a:p>
            <a:pPr lvl="1"/>
            <a:r>
              <a:rPr lang="en-US" dirty="0" smtClean="0"/>
              <a:t>Infinite large lattice can still have finite height</a:t>
            </a:r>
          </a:p>
          <a:p>
            <a:r>
              <a:rPr lang="en-US" dirty="0" smtClean="0"/>
              <a:t>Top (T)          = unique greatest element of V (if it exists)</a:t>
            </a:r>
          </a:p>
          <a:p>
            <a:r>
              <a:rPr lang="en-US" dirty="0"/>
              <a:t>Bottom (</a:t>
            </a:r>
            <a:r>
              <a:rPr lang="en-US" dirty="0" smtClean="0"/>
              <a:t>⊥) = unique least element of V (if it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3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3759" cy="4734486"/>
          </a:xfrm>
        </p:spPr>
        <p:txBody>
          <a:bodyPr>
            <a:normAutofit/>
          </a:bodyPr>
          <a:lstStyle/>
          <a:p>
            <a:r>
              <a:rPr lang="en-US" dirty="0" smtClean="0"/>
              <a:t>How many apples I </a:t>
            </a:r>
            <a:r>
              <a:rPr lang="en-US" dirty="0" smtClean="0"/>
              <a:t>must have?</a:t>
            </a:r>
            <a:endParaRPr lang="en-US" dirty="0" smtClean="0"/>
          </a:p>
          <a:p>
            <a:r>
              <a:rPr lang="en-US" dirty="0" smtClean="0"/>
              <a:t>V = </a:t>
            </a:r>
            <a:r>
              <a:rPr lang="en-US" dirty="0" smtClean="0"/>
              <a:t>sets </a:t>
            </a:r>
            <a:r>
              <a:rPr lang="en-US" dirty="0" smtClean="0"/>
              <a:t>of apples</a:t>
            </a:r>
          </a:p>
          <a:p>
            <a:endParaRPr lang="en-US" dirty="0" smtClean="0"/>
          </a:p>
          <a:p>
            <a:r>
              <a:rPr lang="en-US" dirty="0"/>
              <a:t>≤</a:t>
            </a:r>
            <a:r>
              <a:rPr lang="en-US" dirty="0" smtClean="0"/>
              <a:t> = set inclusion</a:t>
            </a:r>
          </a:p>
          <a:p>
            <a:endParaRPr lang="en-US" dirty="0" smtClean="0"/>
          </a:p>
          <a:p>
            <a:r>
              <a:rPr lang="en-US" dirty="0" smtClean="0"/>
              <a:t>T = (best case) = all apples</a:t>
            </a:r>
          </a:p>
          <a:p>
            <a:r>
              <a:rPr lang="en-US" dirty="0" smtClean="0"/>
              <a:t>⊥ = (worst case) no apples (empty set)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Apples, definitions, variables, expressions 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81" y="1911729"/>
            <a:ext cx="873292" cy="654126"/>
          </a:xfrm>
          <a:prstGeom prst="rect">
            <a:avLst/>
          </a:prstGeom>
        </p:spPr>
      </p:pic>
      <p:pic>
        <p:nvPicPr>
          <p:cNvPr id="6" name="Picture 5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28" y="1854653"/>
            <a:ext cx="503654" cy="672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9196" y="1885541"/>
            <a:ext cx="30001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     ,      ,        }</a:t>
            </a:r>
            <a:endParaRPr lang="en-US" sz="3200" dirty="0"/>
          </a:p>
        </p:txBody>
      </p:sp>
      <p:pic>
        <p:nvPicPr>
          <p:cNvPr id="7" name="Picture 6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84" y="1753680"/>
            <a:ext cx="644921" cy="750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3503" y="5311449"/>
            <a:ext cx="1243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  }</a:t>
            </a:r>
            <a:endParaRPr lang="en-US" sz="3200" dirty="0"/>
          </a:p>
        </p:txBody>
      </p:sp>
      <p:pic>
        <p:nvPicPr>
          <p:cNvPr id="9" name="Picture 8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58" y="2810487"/>
            <a:ext cx="873292" cy="654126"/>
          </a:xfrm>
          <a:prstGeom prst="rect">
            <a:avLst/>
          </a:prstGeom>
        </p:spPr>
      </p:pic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25" y="2753411"/>
            <a:ext cx="503654" cy="672404"/>
          </a:xfrm>
          <a:prstGeom prst="rect">
            <a:avLst/>
          </a:prstGeom>
        </p:spPr>
      </p:pic>
      <p:pic>
        <p:nvPicPr>
          <p:cNvPr id="11" name="Picture 1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2" y="2717908"/>
            <a:ext cx="644921" cy="750341"/>
          </a:xfrm>
          <a:prstGeom prst="rect">
            <a:avLst/>
          </a:prstGeom>
        </p:spPr>
      </p:pic>
      <p:pic>
        <p:nvPicPr>
          <p:cNvPr id="12" name="Picture 11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28" y="4285385"/>
            <a:ext cx="873292" cy="654126"/>
          </a:xfrm>
          <a:prstGeom prst="rect">
            <a:avLst/>
          </a:prstGeom>
        </p:spPr>
      </p:pic>
      <p:pic>
        <p:nvPicPr>
          <p:cNvPr id="13" name="Picture 12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38" y="4189027"/>
            <a:ext cx="503654" cy="672404"/>
          </a:xfrm>
          <a:prstGeom prst="rect">
            <a:avLst/>
          </a:prstGeom>
        </p:spPr>
      </p:pic>
      <p:pic>
        <p:nvPicPr>
          <p:cNvPr id="14" name="Picture 13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98" y="4166618"/>
            <a:ext cx="644921" cy="7503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17386" y="4303209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7350" y="4311574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45308" y="4298481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cxnSp>
        <p:nvCxnSpPr>
          <p:cNvPr id="19" name="Straight Connector 18"/>
          <p:cNvCxnSpPr>
            <a:stCxn id="8" idx="1"/>
            <a:endCxn id="12" idx="2"/>
          </p:cNvCxnSpPr>
          <p:nvPr/>
        </p:nvCxnSpPr>
        <p:spPr>
          <a:xfrm flipH="1" flipV="1">
            <a:off x="7621574" y="4939511"/>
            <a:ext cx="791929" cy="66432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  <a:endCxn id="13" idx="2"/>
          </p:cNvCxnSpPr>
          <p:nvPr/>
        </p:nvCxnSpPr>
        <p:spPr>
          <a:xfrm flipH="1" flipV="1">
            <a:off x="8994865" y="4861431"/>
            <a:ext cx="40163" cy="45001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4" idx="2"/>
          </p:cNvCxnSpPr>
          <p:nvPr/>
        </p:nvCxnSpPr>
        <p:spPr>
          <a:xfrm flipV="1">
            <a:off x="9656552" y="4916959"/>
            <a:ext cx="878007" cy="68687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27" y="3067641"/>
            <a:ext cx="873292" cy="654126"/>
          </a:xfrm>
          <a:prstGeom prst="rect">
            <a:avLst/>
          </a:prstGeom>
        </p:spPr>
      </p:pic>
      <p:pic>
        <p:nvPicPr>
          <p:cNvPr id="29" name="Picture 28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66" y="3049847"/>
            <a:ext cx="503654" cy="6724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39101" y="3098557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9573992" y="3106922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32" name="Picture 31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864" y="3062941"/>
            <a:ext cx="503654" cy="672404"/>
          </a:xfrm>
          <a:prstGeom prst="rect">
            <a:avLst/>
          </a:prstGeom>
        </p:spPr>
      </p:pic>
      <p:pic>
        <p:nvPicPr>
          <p:cNvPr id="33" name="Picture 32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15" y="2961968"/>
            <a:ext cx="644921" cy="750341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15" idx="0"/>
          </p:cNvCxnSpPr>
          <p:nvPr/>
        </p:nvCxnSpPr>
        <p:spPr>
          <a:xfrm flipH="1" flipV="1">
            <a:off x="6938803" y="3731800"/>
            <a:ext cx="678279" cy="5714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</p:cNvCxnSpPr>
          <p:nvPr/>
        </p:nvCxnSpPr>
        <p:spPr>
          <a:xfrm flipH="1" flipV="1">
            <a:off x="6925711" y="3744894"/>
            <a:ext cx="2069154" cy="44413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0"/>
            <a:endCxn id="31" idx="2"/>
          </p:cNvCxnSpPr>
          <p:nvPr/>
        </p:nvCxnSpPr>
        <p:spPr>
          <a:xfrm flipV="1">
            <a:off x="8994865" y="3691698"/>
            <a:ext cx="1454728" cy="49732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1" idx="2"/>
          </p:cNvCxnSpPr>
          <p:nvPr/>
        </p:nvCxnSpPr>
        <p:spPr>
          <a:xfrm flipH="1" flipV="1">
            <a:off x="10449593" y="3691698"/>
            <a:ext cx="46156" cy="531882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82" y="3080735"/>
            <a:ext cx="873292" cy="654126"/>
          </a:xfrm>
          <a:prstGeom prst="rect">
            <a:avLst/>
          </a:prstGeom>
        </p:spPr>
      </p:pic>
      <p:pic>
        <p:nvPicPr>
          <p:cNvPr id="51" name="Picture 5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4" y="2948874"/>
            <a:ext cx="644921" cy="750341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15" idx="0"/>
          </p:cNvCxnSpPr>
          <p:nvPr/>
        </p:nvCxnSpPr>
        <p:spPr>
          <a:xfrm flipV="1">
            <a:off x="7617082" y="3679424"/>
            <a:ext cx="1062967" cy="623785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0"/>
          </p:cNvCxnSpPr>
          <p:nvPr/>
        </p:nvCxnSpPr>
        <p:spPr>
          <a:xfrm flipH="1" flipV="1">
            <a:off x="8693141" y="3692518"/>
            <a:ext cx="1841418" cy="4741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98208" y="3080734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,      }</a:t>
            </a:r>
            <a:endParaRPr lang="en-US" sz="3200" dirty="0"/>
          </a:p>
        </p:txBody>
      </p:sp>
      <p:cxnSp>
        <p:nvCxnSpPr>
          <p:cNvPr id="62" name="Straight Connector 61"/>
          <p:cNvCxnSpPr>
            <a:stCxn id="30" idx="0"/>
            <a:endCxn id="6" idx="2"/>
          </p:cNvCxnSpPr>
          <p:nvPr/>
        </p:nvCxnSpPr>
        <p:spPr>
          <a:xfrm flipV="1">
            <a:off x="6768816" y="2527057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  <a:endCxn id="6" idx="2"/>
          </p:cNvCxnSpPr>
          <p:nvPr/>
        </p:nvCxnSpPr>
        <p:spPr>
          <a:xfrm flipV="1">
            <a:off x="8727923" y="2527057"/>
            <a:ext cx="145432" cy="5536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3" idx="0"/>
            <a:endCxn id="6" idx="2"/>
          </p:cNvCxnSpPr>
          <p:nvPr/>
        </p:nvCxnSpPr>
        <p:spPr>
          <a:xfrm flipH="1" flipV="1">
            <a:off x="8873355" y="2527057"/>
            <a:ext cx="1962321" cy="4349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35221" y="3887835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74" name="Picture 73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93" y="3843854"/>
            <a:ext cx="503654" cy="672404"/>
          </a:xfrm>
          <a:prstGeom prst="rect">
            <a:avLst/>
          </a:prstGeom>
        </p:spPr>
      </p:pic>
      <p:pic>
        <p:nvPicPr>
          <p:cNvPr id="75" name="Picture 74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44" y="3742881"/>
            <a:ext cx="644921" cy="750341"/>
          </a:xfrm>
          <a:prstGeom prst="rect">
            <a:avLst/>
          </a:prstGeom>
        </p:spPr>
      </p:pic>
      <p:pic>
        <p:nvPicPr>
          <p:cNvPr id="76" name="Picture 75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1" y="3742880"/>
            <a:ext cx="644921" cy="7503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491471" y="3874743"/>
            <a:ext cx="1296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 </a:t>
            </a:r>
            <a:r>
              <a:rPr lang="en-US" sz="3200" dirty="0"/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372790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5" grpId="0"/>
      <p:bldP spid="16" grpId="0"/>
      <p:bldP spid="17" grpId="0"/>
      <p:bldP spid="30" grpId="0"/>
      <p:bldP spid="31" grpId="0"/>
      <p:bldP spid="61" grpId="0"/>
      <p:bldP spid="73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can we use this mathematical framework</a:t>
            </a:r>
          </a:p>
          <a:p>
            <a:pPr marL="0" indent="0" algn="ctr">
              <a:buNone/>
            </a:pPr>
            <a:r>
              <a:rPr lang="en-US" sz="3600" b="1" dirty="0" smtClean="0"/>
              <a:t>, lattice, </a:t>
            </a:r>
          </a:p>
          <a:p>
            <a:pPr marL="0" indent="0" algn="ctr">
              <a:buNone/>
            </a:pPr>
            <a:r>
              <a:rPr lang="en-US" sz="3600" b="1" dirty="0" smtClean="0"/>
              <a:t>to study DFA?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544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lattice in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domain of program </a:t>
            </a:r>
            <a:r>
              <a:rPr lang="en-US" dirty="0"/>
              <a:t>properties (flow </a:t>
            </a:r>
            <a:r>
              <a:rPr lang="en-US" dirty="0" smtClean="0"/>
              <a:t>values --- apple sets) </a:t>
            </a:r>
            <a:br>
              <a:rPr lang="en-US" dirty="0" smtClean="0"/>
            </a:br>
            <a:r>
              <a:rPr lang="en-US" dirty="0" smtClean="0"/>
              <a:t>computed </a:t>
            </a:r>
            <a:r>
              <a:rPr lang="en-US" dirty="0"/>
              <a:t>by data</a:t>
            </a:r>
            <a:r>
              <a:rPr lang="en-US" dirty="0" smtClean="0"/>
              <a:t>-flow </a:t>
            </a:r>
            <a:r>
              <a:rPr lang="en-US" dirty="0"/>
              <a:t>analysis,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organize the domain of elements as a </a:t>
            </a:r>
            <a:r>
              <a:rPr lang="en-US" b="1" dirty="0"/>
              <a:t>lattice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flow functions and a merge function over this domain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lattice operations </a:t>
            </a:r>
          </a:p>
          <a:p>
            <a:r>
              <a:rPr lang="en-US" dirty="0" smtClean="0"/>
              <a:t>Exploit </a:t>
            </a:r>
            <a:r>
              <a:rPr lang="en-US" dirty="0"/>
              <a:t>lattice theory in achieving goals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69682" cy="4603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of the lattice (V) represent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values </a:t>
            </a:r>
            <a:r>
              <a:rPr lang="en-US" dirty="0" smtClean="0"/>
              <a:t>(IN[</a:t>
            </a:r>
            <a:r>
              <a:rPr lang="en-US" dirty="0"/>
              <a:t>] and </a:t>
            </a:r>
            <a:r>
              <a:rPr lang="en-US" dirty="0" smtClean="0"/>
              <a:t>OUT[</a:t>
            </a:r>
            <a:r>
              <a:rPr lang="en-US" dirty="0"/>
              <a:t>] sets) </a:t>
            </a:r>
            <a:endParaRPr lang="en-US" dirty="0" smtClean="0"/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Sets of </a:t>
            </a:r>
            <a:r>
              <a:rPr lang="en-US" dirty="0" smtClean="0"/>
              <a:t>apples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  “best-case” information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(initial flow value)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Empty set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⊥ “worst-case” information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Universal set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x ≤ y, then x is 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conservative approximation of y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Superset </a:t>
            </a:r>
          </a:p>
          <a:p>
            <a:endParaRPr lang="en-US" dirty="0"/>
          </a:p>
        </p:txBody>
      </p:sp>
      <p:pic>
        <p:nvPicPr>
          <p:cNvPr id="4" name="Picture 3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13" y="1964105"/>
            <a:ext cx="873292" cy="654126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0" y="1907029"/>
            <a:ext cx="503654" cy="672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4128" y="1937917"/>
            <a:ext cx="30001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     ,      ,        }</a:t>
            </a:r>
            <a:endParaRPr lang="en-US" sz="3200" dirty="0"/>
          </a:p>
        </p:txBody>
      </p:sp>
      <p:pic>
        <p:nvPicPr>
          <p:cNvPr id="7" name="Picture 6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16" y="1806056"/>
            <a:ext cx="644921" cy="750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8435" y="5363825"/>
            <a:ext cx="1243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  }</a:t>
            </a:r>
            <a:endParaRPr lang="en-US" sz="3200" dirty="0"/>
          </a:p>
        </p:txBody>
      </p:sp>
      <p:pic>
        <p:nvPicPr>
          <p:cNvPr id="9" name="Picture 8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0" y="4337761"/>
            <a:ext cx="873292" cy="654126"/>
          </a:xfrm>
          <a:prstGeom prst="rect">
            <a:avLst/>
          </a:prstGeom>
        </p:spPr>
      </p:pic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70" y="4241403"/>
            <a:ext cx="503654" cy="672404"/>
          </a:xfrm>
          <a:prstGeom prst="rect">
            <a:avLst/>
          </a:prstGeom>
        </p:spPr>
      </p:pic>
      <p:pic>
        <p:nvPicPr>
          <p:cNvPr id="11" name="Picture 1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30" y="4218994"/>
            <a:ext cx="644921" cy="750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92318" y="4355585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2282" y="4363950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20240" y="4350857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1"/>
            <a:endCxn id="9" idx="2"/>
          </p:cNvCxnSpPr>
          <p:nvPr/>
        </p:nvCxnSpPr>
        <p:spPr>
          <a:xfrm flipH="1" flipV="1">
            <a:off x="7896506" y="4991887"/>
            <a:ext cx="791929" cy="66432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0" idx="2"/>
          </p:cNvCxnSpPr>
          <p:nvPr/>
        </p:nvCxnSpPr>
        <p:spPr>
          <a:xfrm flipH="1" flipV="1">
            <a:off x="9269797" y="4913807"/>
            <a:ext cx="40163" cy="45001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1" idx="2"/>
          </p:cNvCxnSpPr>
          <p:nvPr/>
        </p:nvCxnSpPr>
        <p:spPr>
          <a:xfrm flipV="1">
            <a:off x="9931484" y="4969335"/>
            <a:ext cx="878007" cy="68687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9" y="3120017"/>
            <a:ext cx="873292" cy="654126"/>
          </a:xfrm>
          <a:prstGeom prst="rect">
            <a:avLst/>
          </a:prstGeom>
        </p:spPr>
      </p:pic>
      <p:pic>
        <p:nvPicPr>
          <p:cNvPr id="19" name="Picture 18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98" y="3102223"/>
            <a:ext cx="503654" cy="6724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48924" y="3159298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21" name="Picture 20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96" y="3115317"/>
            <a:ext cx="503654" cy="672404"/>
          </a:xfrm>
          <a:prstGeom prst="rect">
            <a:avLst/>
          </a:prstGeom>
        </p:spPr>
      </p:pic>
      <p:pic>
        <p:nvPicPr>
          <p:cNvPr id="22" name="Picture 21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47" y="3014344"/>
            <a:ext cx="644921" cy="750341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2" idx="0"/>
          </p:cNvCxnSpPr>
          <p:nvPr/>
        </p:nvCxnSpPr>
        <p:spPr>
          <a:xfrm flipH="1" flipV="1">
            <a:off x="7213735" y="3784176"/>
            <a:ext cx="678279" cy="5714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</p:cNvCxnSpPr>
          <p:nvPr/>
        </p:nvCxnSpPr>
        <p:spPr>
          <a:xfrm flipH="1" flipV="1">
            <a:off x="7200643" y="3797270"/>
            <a:ext cx="2069154" cy="44413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20" idx="2"/>
          </p:cNvCxnSpPr>
          <p:nvPr/>
        </p:nvCxnSpPr>
        <p:spPr>
          <a:xfrm flipV="1">
            <a:off x="9269797" y="3744074"/>
            <a:ext cx="1454728" cy="49732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0"/>
            <a:endCxn id="20" idx="2"/>
          </p:cNvCxnSpPr>
          <p:nvPr/>
        </p:nvCxnSpPr>
        <p:spPr>
          <a:xfrm flipH="1" flipV="1">
            <a:off x="10724525" y="3744074"/>
            <a:ext cx="84966" cy="47492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14" y="3133111"/>
            <a:ext cx="873292" cy="654126"/>
          </a:xfrm>
          <a:prstGeom prst="rect">
            <a:avLst/>
          </a:prstGeom>
        </p:spPr>
      </p:pic>
      <p:pic>
        <p:nvPicPr>
          <p:cNvPr id="28" name="Picture 27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36" y="3001250"/>
            <a:ext cx="644921" cy="750341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2" idx="0"/>
          </p:cNvCxnSpPr>
          <p:nvPr/>
        </p:nvCxnSpPr>
        <p:spPr>
          <a:xfrm flipV="1">
            <a:off x="7892014" y="3731800"/>
            <a:ext cx="1062967" cy="623785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0"/>
          </p:cNvCxnSpPr>
          <p:nvPr/>
        </p:nvCxnSpPr>
        <p:spPr>
          <a:xfrm flipH="1" flipV="1">
            <a:off x="8968073" y="3744894"/>
            <a:ext cx="1841418" cy="4741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73140" y="3133110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,      }</a:t>
            </a:r>
            <a:endParaRPr lang="en-US" sz="3200" dirty="0"/>
          </a:p>
        </p:txBody>
      </p:sp>
      <p:cxnSp>
        <p:nvCxnSpPr>
          <p:cNvPr id="32" name="Straight Connector 31"/>
          <p:cNvCxnSpPr>
            <a:endCxn id="5" idx="2"/>
          </p:cNvCxnSpPr>
          <p:nvPr/>
        </p:nvCxnSpPr>
        <p:spPr>
          <a:xfrm flipV="1">
            <a:off x="7043748" y="2579433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  <a:endCxn id="5" idx="2"/>
          </p:cNvCxnSpPr>
          <p:nvPr/>
        </p:nvCxnSpPr>
        <p:spPr>
          <a:xfrm flipV="1">
            <a:off x="9002855" y="2579433"/>
            <a:ext cx="145432" cy="5536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0"/>
            <a:endCxn id="5" idx="2"/>
          </p:cNvCxnSpPr>
          <p:nvPr/>
        </p:nvCxnSpPr>
        <p:spPr>
          <a:xfrm flipH="1" flipV="1">
            <a:off x="9148287" y="2579433"/>
            <a:ext cx="1962321" cy="4349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27126" y="3098557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88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10734</TotalTime>
  <Words>1294</Words>
  <Application>Microsoft Macintosh PowerPoint</Application>
  <PresentationFormat>Custom</PresentationFormat>
  <Paragraphs>266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                DFA foundations</vt:lpstr>
      <vt:lpstr>Data-flow analysis</vt:lpstr>
      <vt:lpstr>Outline</vt:lpstr>
      <vt:lpstr>Understanding DFAs</vt:lpstr>
      <vt:lpstr>Lattices</vt:lpstr>
      <vt:lpstr>Lattice example</vt:lpstr>
      <vt:lpstr>PowerPoint Presentation</vt:lpstr>
      <vt:lpstr>Use of lattice in DFA</vt:lpstr>
      <vt:lpstr>Data-flow analysis and lattice</vt:lpstr>
      <vt:lpstr>Data-flow analysis and lattice</vt:lpstr>
      <vt:lpstr>Data-flow analysis and lattice (reaching defs)</vt:lpstr>
      <vt:lpstr>PowerPoint Presentation</vt:lpstr>
      <vt:lpstr>Computing a data-flow value (ideal)</vt:lpstr>
      <vt:lpstr>Computing MOP solution  for reaching definitions</vt:lpstr>
      <vt:lpstr>From ideal to practical solution</vt:lpstr>
      <vt:lpstr>Outline</vt:lpstr>
      <vt:lpstr>Correctness</vt:lpstr>
      <vt:lpstr>Correctness</vt:lpstr>
      <vt:lpstr>Monotonicity</vt:lpstr>
      <vt:lpstr>Outline</vt:lpstr>
      <vt:lpstr>Convergence</vt:lpstr>
      <vt:lpstr>Precision</vt:lpstr>
      <vt:lpstr>Complexity</vt:lpstr>
      <vt:lpstr>Complexity</vt:lpstr>
      <vt:lpstr>Example: reaching constants</vt:lpstr>
      <vt:lpstr>Reaching constants: characteristics</vt:lpstr>
      <vt:lpstr>What we have learned so far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924</cp:revision>
  <dcterms:created xsi:type="dcterms:W3CDTF">2015-09-25T19:17:27Z</dcterms:created>
  <dcterms:modified xsi:type="dcterms:W3CDTF">2015-10-22T18:37:31Z</dcterms:modified>
</cp:coreProperties>
</file>