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300" r:id="rId8"/>
    <p:sldId id="263" r:id="rId9"/>
    <p:sldId id="301" r:id="rId10"/>
    <p:sldId id="264" r:id="rId11"/>
    <p:sldId id="265" r:id="rId12"/>
    <p:sldId id="267" r:id="rId13"/>
    <p:sldId id="268" r:id="rId14"/>
    <p:sldId id="269" r:id="rId15"/>
    <p:sldId id="302" r:id="rId16"/>
    <p:sldId id="270" r:id="rId17"/>
    <p:sldId id="272" r:id="rId18"/>
    <p:sldId id="303" r:id="rId19"/>
    <p:sldId id="312" r:id="rId20"/>
    <p:sldId id="313" r:id="rId21"/>
    <p:sldId id="314" r:id="rId22"/>
    <p:sldId id="275" r:id="rId23"/>
    <p:sldId id="273" r:id="rId24"/>
    <p:sldId id="274" r:id="rId25"/>
    <p:sldId id="276" r:id="rId26"/>
    <p:sldId id="280" r:id="rId27"/>
    <p:sldId id="277" r:id="rId28"/>
    <p:sldId id="281" r:id="rId29"/>
    <p:sldId id="278" r:id="rId30"/>
    <p:sldId id="282" r:id="rId31"/>
    <p:sldId id="305" r:id="rId32"/>
    <p:sldId id="306" r:id="rId33"/>
    <p:sldId id="307" r:id="rId34"/>
    <p:sldId id="315" r:id="rId35"/>
    <p:sldId id="308" r:id="rId36"/>
    <p:sldId id="309" r:id="rId37"/>
    <p:sldId id="310" r:id="rId38"/>
    <p:sldId id="283" r:id="rId39"/>
    <p:sldId id="284" r:id="rId40"/>
    <p:sldId id="285" r:id="rId41"/>
    <p:sldId id="286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304" r:id="rId51"/>
    <p:sldId id="297" r:id="rId52"/>
    <p:sldId id="298" r:id="rId53"/>
    <p:sldId id="29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F300"/>
    <a:srgbClr val="88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3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07151"/>
            <a:ext cx="12192000" cy="16840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          Loop </a:t>
            </a:r>
            <a:br>
              <a:rPr lang="en-US" dirty="0" smtClean="0"/>
            </a:br>
            <a:r>
              <a:rPr lang="en-US" dirty="0" smtClean="0"/>
              <a:t>                            optimizations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215"/>
            <a:ext cx="10515600" cy="3150107"/>
          </a:xfrm>
        </p:spPr>
        <p:txBody>
          <a:bodyPr/>
          <a:lstStyle/>
          <a:p>
            <a:r>
              <a:rPr lang="en-US" sz="3200" dirty="0"/>
              <a:t>For a loop-invariant </a:t>
            </a:r>
            <a:r>
              <a:rPr lang="en-US" sz="3200" dirty="0" smtClean="0"/>
              <a:t>definition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(d) t = x op </a:t>
            </a:r>
            <a:r>
              <a:rPr lang="en-US" dirty="0" smtClean="0">
                <a:latin typeface="+mj-lt"/>
              </a:rPr>
              <a:t>y</a:t>
            </a:r>
          </a:p>
          <a:p>
            <a:r>
              <a:rPr lang="en-US" sz="3200" dirty="0" smtClean="0"/>
              <a:t>We </a:t>
            </a:r>
            <a:r>
              <a:rPr lang="en-US" sz="3200" dirty="0"/>
              <a:t>can hoist d into the loop’s pre-header </a:t>
            </a:r>
            <a:r>
              <a:rPr lang="en-US" sz="3200" dirty="0" smtClean="0"/>
              <a:t>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d’s </a:t>
            </a:r>
            <a:r>
              <a:rPr lang="en-US" sz="2800" dirty="0"/>
              <a:t>block dominates all loop exits at which t </a:t>
            </a:r>
            <a:r>
              <a:rPr lang="en-US" sz="2800" dirty="0" smtClean="0"/>
              <a:t>is live</a:t>
            </a:r>
            <a:r>
              <a:rPr lang="en-US" sz="2800" dirty="0"/>
              <a:t>-out, </a:t>
            </a:r>
            <a:r>
              <a:rPr lang="en-US" sz="2800" dirty="0" smtClean="0"/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there </a:t>
            </a:r>
            <a:r>
              <a:rPr lang="en-US" sz="2800" dirty="0"/>
              <a:t>is only one definition of t in the loop, </a:t>
            </a:r>
            <a:r>
              <a:rPr lang="en-US" sz="2800" dirty="0" smtClean="0"/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t </a:t>
            </a:r>
            <a:r>
              <a:rPr lang="en-US" sz="2800" dirty="0"/>
              <a:t>is not live-out of the pre-header</a:t>
            </a:r>
          </a:p>
          <a:p>
            <a:endParaRPr lang="en-US" dirty="0"/>
          </a:p>
        </p:txBody>
      </p:sp>
      <p:pic>
        <p:nvPicPr>
          <p:cNvPr id="4" name="Picture 3" descr="invaria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08" y="4590023"/>
            <a:ext cx="6073566" cy="2267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7688" y="3522294"/>
            <a:ext cx="5649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309635">
            <a:off x="3060717" y="3190582"/>
            <a:ext cx="6056416" cy="707886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Loop invariant code motion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7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Loop invariants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Induction variables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Loop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16862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x++;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>
                <a:latin typeface="+mj-lt"/>
              </a:rPr>
              <a:t>(x &lt; N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2630" y="274974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7925" y="364850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925" y="4080610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791200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8807" y="5708999"/>
            <a:ext cx="686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10 for every iteration?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0286" y="3164028"/>
            <a:ext cx="66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4 for every iteration?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607" y="319385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191379" y="3522295"/>
            <a:ext cx="379671" cy="234383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2717" y="1601869"/>
            <a:ext cx="6201117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Assuming </a:t>
            </a:r>
            <a:r>
              <a:rPr lang="en-US" sz="2800" dirty="0" err="1" smtClean="0"/>
              <a:t>a,b,c,m</a:t>
            </a:r>
            <a:r>
              <a:rPr lang="en-US" sz="2800" dirty="0" smtClean="0"/>
              <a:t> are used after our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45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x++;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>
                <a:latin typeface="+mj-lt"/>
              </a:rPr>
              <a:t>(x &lt; N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2630" y="274974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7925" y="364850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925" y="4080610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791200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8807" y="5708999"/>
            <a:ext cx="686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10 for every iteration?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0286" y="3164028"/>
            <a:ext cx="66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4 for every iteration?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607" y="319385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2292" y="1702224"/>
            <a:ext cx="75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y</a:t>
            </a:r>
            <a:r>
              <a:rPr lang="en-US" sz="2800" dirty="0" smtClean="0">
                <a:latin typeface="+mj-lt"/>
              </a:rPr>
              <a:t>=N</a:t>
            </a:r>
            <a:endParaRPr lang="en-US" sz="2800" dirty="0">
              <a:latin typeface="+mj-lt"/>
            </a:endParaRPr>
          </a:p>
        </p:txBody>
      </p:sp>
      <p:cxnSp>
        <p:nvCxnSpPr>
          <p:cNvPr id="15" name="Curved Connector 14"/>
          <p:cNvCxnSpPr>
            <a:stCxn id="5" idx="1"/>
            <a:endCxn id="4" idx="0"/>
          </p:cNvCxnSpPr>
          <p:nvPr/>
        </p:nvCxnSpPr>
        <p:spPr>
          <a:xfrm rot="10800000" flipV="1">
            <a:off x="2068550" y="1963834"/>
            <a:ext cx="3233742" cy="314528"/>
          </a:xfrm>
          <a:prstGeom prst="curvedConnector2">
            <a:avLst/>
          </a:prstGeom>
          <a:ln w="285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6274" y="3957606"/>
            <a:ext cx="6026188" cy="138499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ompute manually values of x and y</a:t>
            </a:r>
            <a:br>
              <a:rPr lang="en-US" sz="2800" dirty="0" smtClean="0"/>
            </a:br>
            <a:r>
              <a:rPr lang="en-US" sz="2800" dirty="0" smtClean="0"/>
              <a:t>for every iteration</a:t>
            </a:r>
          </a:p>
          <a:p>
            <a:r>
              <a:rPr lang="en-US" sz="2800" dirty="0" smtClean="0"/>
              <a:t>What do you see?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66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x++;y++;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>
                <a:latin typeface="+mj-lt"/>
              </a:rPr>
              <a:t>(x &lt; N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2630" y="274974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7925" y="364850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925" y="4080610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791200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8807" y="5708999"/>
            <a:ext cx="686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10 for every iteration?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0286" y="3164028"/>
            <a:ext cx="66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4 for every iteration?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607" y="319385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2292" y="1702224"/>
            <a:ext cx="75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y</a:t>
            </a:r>
            <a:r>
              <a:rPr lang="en-US" sz="2800" dirty="0" smtClean="0">
                <a:latin typeface="+mj-lt"/>
              </a:rPr>
              <a:t>=N</a:t>
            </a:r>
            <a:endParaRPr lang="en-US" sz="2800" dirty="0">
              <a:latin typeface="+mj-lt"/>
            </a:endParaRPr>
          </a:p>
        </p:txBody>
      </p:sp>
      <p:cxnSp>
        <p:nvCxnSpPr>
          <p:cNvPr id="15" name="Curved Connector 14"/>
          <p:cNvCxnSpPr>
            <a:stCxn id="5" idx="1"/>
            <a:endCxn id="4" idx="0"/>
          </p:cNvCxnSpPr>
          <p:nvPr/>
        </p:nvCxnSpPr>
        <p:spPr>
          <a:xfrm rot="10800000" flipV="1">
            <a:off x="2068550" y="1963834"/>
            <a:ext cx="3233742" cy="314528"/>
          </a:xfrm>
          <a:prstGeom prst="curvedConnector2">
            <a:avLst/>
          </a:prstGeom>
          <a:ln w="285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70030" y="6139028"/>
            <a:ext cx="757461" cy="27335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0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x++;y++;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(y </a:t>
            </a:r>
            <a:r>
              <a:rPr lang="en-US" dirty="0">
                <a:latin typeface="+mj-lt"/>
              </a:rPr>
              <a:t>&lt; </a:t>
            </a:r>
            <a:r>
              <a:rPr lang="en-US" dirty="0" smtClean="0">
                <a:latin typeface="+mj-lt"/>
              </a:rPr>
              <a:t>(2*N));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2630" y="274974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7925" y="364850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925" y="4080610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791200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8807" y="5708999"/>
            <a:ext cx="686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10 for every iteration?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0286" y="3164028"/>
            <a:ext cx="66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4 for every iteration?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607" y="319385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2292" y="1702224"/>
            <a:ext cx="75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y</a:t>
            </a:r>
            <a:r>
              <a:rPr lang="en-US" sz="2800" dirty="0" smtClean="0">
                <a:latin typeface="+mj-lt"/>
              </a:rPr>
              <a:t>=N</a:t>
            </a:r>
            <a:endParaRPr lang="en-US" sz="2800" dirty="0">
              <a:latin typeface="+mj-lt"/>
            </a:endParaRPr>
          </a:p>
        </p:txBody>
      </p:sp>
      <p:cxnSp>
        <p:nvCxnSpPr>
          <p:cNvPr id="15" name="Curved Connector 14"/>
          <p:cNvCxnSpPr>
            <a:stCxn id="5" idx="1"/>
            <a:endCxn id="4" idx="0"/>
          </p:cNvCxnSpPr>
          <p:nvPr/>
        </p:nvCxnSpPr>
        <p:spPr>
          <a:xfrm rot="10800000" flipV="1">
            <a:off x="2068550" y="1963834"/>
            <a:ext cx="3233742" cy="314528"/>
          </a:xfrm>
          <a:prstGeom prst="curvedConnector2">
            <a:avLst/>
          </a:prstGeom>
          <a:ln w="285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48111" y="5757638"/>
            <a:ext cx="567214" cy="517817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y++;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(y </a:t>
            </a:r>
            <a:r>
              <a:rPr lang="en-US" dirty="0">
                <a:latin typeface="+mj-lt"/>
              </a:rPr>
              <a:t>&lt; </a:t>
            </a:r>
            <a:r>
              <a:rPr lang="en-US" dirty="0" smtClean="0">
                <a:latin typeface="+mj-lt"/>
              </a:rPr>
              <a:t>(2*N));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2630" y="274974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7925" y="364850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925" y="4080610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791200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8807" y="5708999"/>
            <a:ext cx="686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10 for every iteration?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0286" y="3164028"/>
            <a:ext cx="66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4 for every iteration?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607" y="319385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2292" y="1702224"/>
            <a:ext cx="75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y=N</a:t>
            </a:r>
            <a:endParaRPr lang="en-US" sz="2800" dirty="0">
              <a:latin typeface="+mj-lt"/>
            </a:endParaRPr>
          </a:p>
        </p:txBody>
      </p:sp>
      <p:cxnSp>
        <p:nvCxnSpPr>
          <p:cNvPr id="15" name="Curved Connector 14"/>
          <p:cNvCxnSpPr>
            <a:stCxn id="5" idx="1"/>
            <a:endCxn id="4" idx="0"/>
          </p:cNvCxnSpPr>
          <p:nvPr/>
        </p:nvCxnSpPr>
        <p:spPr>
          <a:xfrm rot="10800000" flipV="1">
            <a:off x="2068550" y="1963834"/>
            <a:ext cx="3233742" cy="314528"/>
          </a:xfrm>
          <a:prstGeom prst="curvedConnector2">
            <a:avLst/>
          </a:prstGeom>
          <a:ln w="285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441481" y="6176824"/>
            <a:ext cx="752175" cy="517817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5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y++;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(y </a:t>
            </a:r>
            <a:r>
              <a:rPr lang="en-US" dirty="0">
                <a:latin typeface="+mj-lt"/>
              </a:rPr>
              <a:t>&lt; </a:t>
            </a:r>
            <a:r>
              <a:rPr lang="en-US" dirty="0" err="1" smtClean="0">
                <a:latin typeface="+mj-lt"/>
              </a:rPr>
              <a:t>tmp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2630" y="274974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7925" y="364850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925" y="4080610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791200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8807" y="5708999"/>
            <a:ext cx="686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10 for every iteration?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0286" y="3164028"/>
            <a:ext cx="66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4 for every iteration?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607" y="319385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2292" y="1702224"/>
            <a:ext cx="2297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y</a:t>
            </a:r>
            <a:r>
              <a:rPr lang="en-US" sz="2800" dirty="0" smtClean="0">
                <a:latin typeface="+mj-lt"/>
              </a:rPr>
              <a:t>=</a:t>
            </a:r>
            <a:r>
              <a:rPr lang="en-US" sz="2800" dirty="0" err="1" smtClean="0">
                <a:latin typeface="+mj-lt"/>
              </a:rPr>
              <a:t>N;tmp</a:t>
            </a:r>
            <a:r>
              <a:rPr lang="en-US" sz="2800" dirty="0" smtClean="0">
                <a:latin typeface="+mj-lt"/>
              </a:rPr>
              <a:t>=2*N;</a:t>
            </a:r>
            <a:endParaRPr lang="en-US" sz="2800" dirty="0">
              <a:latin typeface="+mj-lt"/>
            </a:endParaRPr>
          </a:p>
        </p:txBody>
      </p:sp>
      <p:cxnSp>
        <p:nvCxnSpPr>
          <p:cNvPr id="15" name="Curved Connector 14"/>
          <p:cNvCxnSpPr>
            <a:stCxn id="5" idx="1"/>
            <a:endCxn id="4" idx="0"/>
          </p:cNvCxnSpPr>
          <p:nvPr/>
        </p:nvCxnSpPr>
        <p:spPr>
          <a:xfrm rot="10800000" flipV="1">
            <a:off x="2068550" y="1963834"/>
            <a:ext cx="3233742" cy="314528"/>
          </a:xfrm>
          <a:prstGeom prst="curvedConnector2">
            <a:avLst/>
          </a:prstGeom>
          <a:ln w="285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4529" y="4399595"/>
            <a:ext cx="418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b="1" dirty="0" smtClean="0">
                <a:solidFill>
                  <a:srgbClr val="FF0000"/>
                </a:solidFill>
              </a:rPr>
              <a:t>, y are induction variables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9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49"/>
            <a:ext cx="10515600" cy="1325563"/>
          </a:xfrm>
        </p:spPr>
        <p:txBody>
          <a:bodyPr/>
          <a:lstStyle/>
          <a:p>
            <a:r>
              <a:rPr lang="en-US" dirty="0" smtClean="0"/>
              <a:t>Is the code transformation worth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344426"/>
            <a:ext cx="10908669" cy="5320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 :y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N;tmp</a:t>
            </a:r>
            <a:r>
              <a:rPr lang="en-US" dirty="0">
                <a:latin typeface="+mj-lt"/>
              </a:rPr>
              <a:t>=2*N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y++;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(y </a:t>
            </a:r>
            <a:r>
              <a:rPr lang="en-US" dirty="0">
                <a:latin typeface="+mj-lt"/>
              </a:rPr>
              <a:t>&lt; </a:t>
            </a:r>
            <a:r>
              <a:rPr lang="en-US" dirty="0" err="1" smtClean="0">
                <a:latin typeface="+mj-lt"/>
              </a:rPr>
              <a:t>tmp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431407"/>
            <a:ext cx="3587230" cy="4325113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57952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651530" y="1304379"/>
            <a:ext cx="4173676" cy="5290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10:  x++;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(x &lt; N);</a:t>
            </a:r>
            <a:endParaRPr lang="en-US" dirty="0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81333" y="2351314"/>
            <a:ext cx="3587230" cy="43355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182963" y="5515549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148005" y="3169926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20309635">
            <a:off x="2791217" y="3190582"/>
            <a:ext cx="6595426" cy="707886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Induction variable elimination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49"/>
            <a:ext cx="10515600" cy="1325563"/>
          </a:xfrm>
        </p:spPr>
        <p:txBody>
          <a:bodyPr/>
          <a:lstStyle/>
          <a:p>
            <a:r>
              <a:rPr lang="is-IS" dirty="0" smtClean="0"/>
              <a:t>… and after Loop Invariant Code Motion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344426"/>
            <a:ext cx="10908669" cy="5320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 :y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N;tmp</a:t>
            </a:r>
            <a:r>
              <a:rPr lang="en-US" dirty="0">
                <a:latin typeface="+mj-lt"/>
              </a:rPr>
              <a:t>=2*N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 :a=1;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5</a:t>
            </a:r>
            <a:r>
              <a:rPr lang="en-US" dirty="0" smtClean="0">
                <a:latin typeface="+mj-lt"/>
              </a:rPr>
              <a:t> :b=</a:t>
            </a:r>
            <a:r>
              <a:rPr lang="en-US" dirty="0" err="1" smtClean="0">
                <a:latin typeface="+mj-lt"/>
              </a:rPr>
              <a:t>k+z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6: c=a*3;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do{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y++;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(y </a:t>
            </a:r>
            <a:r>
              <a:rPr lang="en-US" dirty="0">
                <a:latin typeface="+mj-lt"/>
              </a:rPr>
              <a:t>&lt; </a:t>
            </a:r>
            <a:r>
              <a:rPr lang="en-US" dirty="0" err="1" smtClean="0">
                <a:latin typeface="+mj-lt"/>
              </a:rPr>
              <a:t>tmp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4033277"/>
            <a:ext cx="3587230" cy="272324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57952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651530" y="1304379"/>
            <a:ext cx="4173676" cy="5290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10:  x++;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(x &lt; N);</a:t>
            </a:r>
            <a:endParaRPr lang="en-US" dirty="0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81333" y="2351314"/>
            <a:ext cx="3587230" cy="43355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182963" y="5515549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148005" y="3169926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06686" y="4506669"/>
            <a:ext cx="2580106" cy="1336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2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Loop invariants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Induction variables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Loop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99" y="44749"/>
            <a:ext cx="11870217" cy="1325563"/>
          </a:xfrm>
        </p:spPr>
        <p:txBody>
          <a:bodyPr/>
          <a:lstStyle/>
          <a:p>
            <a:r>
              <a:rPr lang="is-IS" dirty="0" smtClean="0"/>
              <a:t>… and with a better Loop Invariant Code Motion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344426"/>
            <a:ext cx="10908669" cy="532043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sz="2600" dirty="0" smtClean="0">
                <a:latin typeface="+mj-lt"/>
              </a:rPr>
              <a:t>1: if (N&gt;5</a:t>
            </a:r>
            <a:r>
              <a:rPr lang="is-IS" sz="2600" dirty="0" smtClean="0">
                <a:latin typeface="+mj-lt"/>
              </a:rPr>
              <a:t>){ k = 1; z = 4;} </a:t>
            </a:r>
            <a:br>
              <a:rPr lang="is-IS" sz="2600" dirty="0" smtClean="0">
                <a:latin typeface="+mj-lt"/>
              </a:rPr>
            </a:br>
            <a:r>
              <a:rPr lang="is-IS" sz="2600" dirty="0" smtClean="0">
                <a:latin typeface="+mj-lt"/>
              </a:rPr>
              <a:t> 2: else {k = 2; z = 3;}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>
                <a:latin typeface="+mj-lt"/>
              </a:rPr>
              <a:t>A :y</a:t>
            </a:r>
            <a:r>
              <a:rPr lang="en-US" sz="2600" dirty="0">
                <a:latin typeface="+mj-lt"/>
              </a:rPr>
              <a:t>=</a:t>
            </a:r>
            <a:r>
              <a:rPr lang="en-US" sz="2600" dirty="0" err="1">
                <a:latin typeface="+mj-lt"/>
              </a:rPr>
              <a:t>N;tmp</a:t>
            </a:r>
            <a:r>
              <a:rPr lang="en-US" sz="2600" dirty="0">
                <a:latin typeface="+mj-lt"/>
              </a:rPr>
              <a:t>=2*N</a:t>
            </a:r>
            <a:r>
              <a:rPr lang="en-US" sz="2600" dirty="0" smtClean="0">
                <a:latin typeface="+mj-lt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>
                <a:latin typeface="+mj-lt"/>
              </a:rPr>
              <a:t>3</a:t>
            </a:r>
            <a:r>
              <a:rPr lang="en-US" sz="2600" dirty="0" smtClean="0">
                <a:latin typeface="+mj-lt"/>
              </a:rPr>
              <a:t> :a=1;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>
                <a:latin typeface="+mj-lt"/>
              </a:rPr>
              <a:t>5</a:t>
            </a:r>
            <a:r>
              <a:rPr lang="en-US" sz="2600" dirty="0" smtClean="0">
                <a:latin typeface="+mj-lt"/>
              </a:rPr>
              <a:t> :b=</a:t>
            </a:r>
            <a:r>
              <a:rPr lang="en-US" sz="2600" dirty="0" err="1" smtClean="0">
                <a:latin typeface="+mj-lt"/>
              </a:rPr>
              <a:t>k+z</a:t>
            </a:r>
            <a:r>
              <a:rPr lang="en-US" sz="2600" dirty="0" smtClean="0">
                <a:latin typeface="+mj-lt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>
                <a:latin typeface="+mj-lt"/>
              </a:rPr>
              <a:t>6: c=a*3;</a:t>
            </a:r>
            <a:endParaRPr lang="is-IS" sz="2600" dirty="0" smtClean="0">
              <a:latin typeface="+mj-lt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 smtClean="0">
                <a:latin typeface="+mj-lt"/>
              </a:rPr>
              <a:t>7: if (N &lt; 0){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 smtClean="0">
                <a:latin typeface="+mj-lt"/>
              </a:rPr>
              <a:t>8:    m=5;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>
                <a:latin typeface="+mj-lt"/>
              </a:rPr>
              <a:t> </a:t>
            </a:r>
            <a:r>
              <a:rPr lang="is-IS" sz="2600" dirty="0" smtClean="0">
                <a:latin typeface="+mj-lt"/>
              </a:rPr>
              <a:t>    }</a:t>
            </a:r>
          </a:p>
          <a:p>
            <a:pPr marL="0" indent="0">
              <a:lnSpc>
                <a:spcPct val="70000"/>
              </a:lnSpc>
              <a:buNone/>
            </a:pPr>
            <a:endParaRPr lang="is-IS" sz="2600" dirty="0" smtClean="0">
              <a:latin typeface="+mj-lt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>
                <a:latin typeface="+mj-lt"/>
              </a:rPr>
              <a:t>     do{</a:t>
            </a:r>
            <a:br>
              <a:rPr lang="en-US" sz="2600" dirty="0" smtClean="0">
                <a:latin typeface="+mj-lt"/>
              </a:rPr>
            </a:br>
            <a:r>
              <a:rPr lang="en-US" sz="2600" dirty="0" smtClean="0">
                <a:latin typeface="+mj-lt"/>
              </a:rPr>
              <a:t>10:   </a:t>
            </a:r>
            <a:r>
              <a:rPr lang="is-IS" sz="2600" dirty="0" smtClean="0">
                <a:latin typeface="+mj-lt"/>
              </a:rPr>
              <a:t>  y++;</a:t>
            </a:r>
            <a:endParaRPr lang="is-IS" sz="2600" dirty="0">
              <a:latin typeface="+mj-lt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 smtClean="0">
                <a:latin typeface="+mj-lt"/>
              </a:rPr>
              <a:t>11:} while </a:t>
            </a:r>
            <a:r>
              <a:rPr lang="en-US" sz="2600" dirty="0" smtClean="0">
                <a:latin typeface="+mj-lt"/>
              </a:rPr>
              <a:t>(y </a:t>
            </a:r>
            <a:r>
              <a:rPr lang="en-US" sz="2600" dirty="0">
                <a:latin typeface="+mj-lt"/>
              </a:rPr>
              <a:t>&lt; </a:t>
            </a:r>
            <a:r>
              <a:rPr lang="en-US" sz="2600" dirty="0" err="1" smtClean="0">
                <a:latin typeface="+mj-lt"/>
              </a:rPr>
              <a:t>tmp</a:t>
            </a:r>
            <a:r>
              <a:rPr lang="en-US" sz="2600" dirty="0" smtClean="0">
                <a:latin typeface="+mj-lt"/>
              </a:rPr>
              <a:t>);</a:t>
            </a:r>
            <a:endParaRPr lang="en-US" sz="2600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5263285"/>
            <a:ext cx="3587230" cy="116135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568081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651530" y="1304379"/>
            <a:ext cx="4173676" cy="5290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10:  x++;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(x &lt; N);</a:t>
            </a:r>
            <a:endParaRPr lang="en-US" dirty="0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81333" y="2351314"/>
            <a:ext cx="3587230" cy="43355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182963" y="5515549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148005" y="3169926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92495" y="5771001"/>
            <a:ext cx="2580106" cy="1336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7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99" y="44749"/>
            <a:ext cx="11870217" cy="1325563"/>
          </a:xfrm>
        </p:spPr>
        <p:txBody>
          <a:bodyPr/>
          <a:lstStyle/>
          <a:p>
            <a:r>
              <a:rPr lang="is-IS" dirty="0" smtClean="0"/>
              <a:t>… and after dead code elimination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344426"/>
            <a:ext cx="10908669" cy="532043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sz="2600" dirty="0" smtClean="0">
                <a:latin typeface="+mj-lt"/>
              </a:rPr>
              <a:t>1: if (N&gt;5</a:t>
            </a:r>
            <a:r>
              <a:rPr lang="is-IS" sz="2600" dirty="0" smtClean="0">
                <a:latin typeface="+mj-lt"/>
              </a:rPr>
              <a:t>){ k = 1; z = 4;} </a:t>
            </a:r>
            <a:br>
              <a:rPr lang="is-IS" sz="2600" dirty="0" smtClean="0">
                <a:latin typeface="+mj-lt"/>
              </a:rPr>
            </a:br>
            <a:r>
              <a:rPr lang="is-IS" sz="2600" dirty="0" smtClean="0">
                <a:latin typeface="+mj-lt"/>
              </a:rPr>
              <a:t> 2: else {k = 2; z = 3;}</a:t>
            </a:r>
          </a:p>
          <a:p>
            <a:pPr marL="0" indent="0">
              <a:lnSpc>
                <a:spcPct val="70000"/>
              </a:lnSpc>
              <a:buNone/>
            </a:pPr>
            <a:endParaRPr lang="en-US" sz="2600" dirty="0" smtClean="0">
              <a:latin typeface="+mj-lt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>
                <a:latin typeface="+mj-lt"/>
              </a:rPr>
              <a:t>3 :a=1;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>
                <a:latin typeface="+mj-lt"/>
              </a:rPr>
              <a:t>5</a:t>
            </a:r>
            <a:r>
              <a:rPr lang="en-US" sz="2600" dirty="0" smtClean="0">
                <a:latin typeface="+mj-lt"/>
              </a:rPr>
              <a:t> :b=</a:t>
            </a:r>
            <a:r>
              <a:rPr lang="en-US" sz="2600" dirty="0" err="1" smtClean="0">
                <a:latin typeface="+mj-lt"/>
              </a:rPr>
              <a:t>k+z</a:t>
            </a:r>
            <a:r>
              <a:rPr lang="en-US" sz="2600" dirty="0" smtClean="0">
                <a:latin typeface="+mj-lt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>
                <a:latin typeface="+mj-lt"/>
              </a:rPr>
              <a:t>6: c=a*3;</a:t>
            </a:r>
            <a:endParaRPr lang="is-IS" sz="2600" dirty="0" smtClean="0">
              <a:latin typeface="+mj-lt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 smtClean="0">
                <a:latin typeface="+mj-lt"/>
              </a:rPr>
              <a:t>7: if (N &lt; 0){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 smtClean="0">
                <a:latin typeface="+mj-lt"/>
              </a:rPr>
              <a:t>8:    m=5;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>
                <a:latin typeface="+mj-lt"/>
              </a:rPr>
              <a:t> </a:t>
            </a:r>
            <a:r>
              <a:rPr lang="is-IS" sz="2600" dirty="0" smtClean="0">
                <a:latin typeface="+mj-lt"/>
              </a:rPr>
              <a:t>    }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651530" y="1304379"/>
            <a:ext cx="4173676" cy="5290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10:  x++;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(x &lt; N);</a:t>
            </a:r>
            <a:endParaRPr lang="en-US" dirty="0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81333" y="2351314"/>
            <a:ext cx="3587230" cy="43355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182963" y="5515549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148005" y="3169926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0661" y="5440632"/>
            <a:ext cx="4685160" cy="36933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Assuming </a:t>
            </a:r>
            <a:r>
              <a:rPr lang="en-US" dirty="0" err="1" smtClean="0"/>
              <a:t>a,b,c,m</a:t>
            </a:r>
            <a:r>
              <a:rPr lang="en-US" dirty="0" smtClean="0"/>
              <a:t> are used after 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5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variable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Observation</a:t>
            </a:r>
            <a:r>
              <a:rPr lang="en-US" sz="3200" dirty="0" smtClean="0"/>
              <a:t>: some </a:t>
            </a:r>
            <a:r>
              <a:rPr lang="en-US" sz="3200" dirty="0"/>
              <a:t>variables change by </a:t>
            </a:r>
            <a:r>
              <a:rPr lang="en-US" sz="3200" dirty="0" smtClean="0"/>
              <a:t>a constant </a:t>
            </a:r>
            <a:r>
              <a:rPr lang="en-US" sz="3200" dirty="0"/>
              <a:t>amount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on </a:t>
            </a:r>
            <a:r>
              <a:rPr lang="en-US" sz="3200" dirty="0"/>
              <a:t>each </a:t>
            </a:r>
            <a:r>
              <a:rPr lang="en-US" sz="3200" dirty="0" smtClean="0"/>
              <a:t>loop iteration</a:t>
            </a:r>
          </a:p>
          <a:p>
            <a:pPr lvl="1"/>
            <a:r>
              <a:rPr lang="en-US" sz="2800" dirty="0" smtClean="0"/>
              <a:t>x initialized at 0; increments by 1</a:t>
            </a:r>
          </a:p>
          <a:p>
            <a:pPr lvl="1"/>
            <a:r>
              <a:rPr lang="en-US" sz="2800" dirty="0" smtClean="0"/>
              <a:t>y initialized at N; increments by 1</a:t>
            </a:r>
            <a:endParaRPr lang="en-US" sz="2800" dirty="0"/>
          </a:p>
          <a:p>
            <a:endParaRPr lang="en-US" dirty="0" smtClean="0"/>
          </a:p>
          <a:p>
            <a:r>
              <a:rPr lang="en-US" sz="3200" dirty="0" smtClean="0"/>
              <a:t>These </a:t>
            </a:r>
            <a:r>
              <a:rPr lang="en-US" sz="3200" dirty="0"/>
              <a:t>are all induction variables</a:t>
            </a:r>
          </a:p>
        </p:txBody>
      </p:sp>
    </p:spTree>
    <p:extLst>
      <p:ext uri="{BB962C8B-B14F-4D97-AF65-F5344CB8AC3E}">
        <p14:creationId xmlns:p14="http://schemas.microsoft.com/office/powerpoint/2010/main" val="230829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variable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Suppose we have a loop variable</a:t>
            </a:r>
          </a:p>
          <a:p>
            <a:pPr lvl="1"/>
            <a:r>
              <a:rPr lang="en-US" sz="2800" dirty="0" err="1">
                <a:latin typeface="+mj-lt"/>
              </a:rPr>
              <a:t>i</a:t>
            </a:r>
            <a:r>
              <a:rPr lang="en-US" sz="2800" dirty="0"/>
              <a:t> initially </a:t>
            </a:r>
            <a:r>
              <a:rPr lang="en-US" sz="2800" dirty="0" smtClean="0">
                <a:latin typeface="+mj-lt"/>
              </a:rPr>
              <a:t>i</a:t>
            </a:r>
            <a:r>
              <a:rPr lang="en-US" sz="2800" baseline="-25000" dirty="0" smtClean="0">
                <a:latin typeface="+mj-lt"/>
              </a:rPr>
              <a:t>0</a:t>
            </a:r>
            <a:r>
              <a:rPr lang="en-US" sz="2800" dirty="0" smtClean="0"/>
              <a:t>; </a:t>
            </a:r>
            <a:r>
              <a:rPr lang="en-US" sz="2800" dirty="0"/>
              <a:t>each iteration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+ </a:t>
            </a:r>
            <a:r>
              <a:rPr lang="en-US" sz="2800" dirty="0" smtClean="0">
                <a:latin typeface="+mj-lt"/>
              </a:rPr>
              <a:t>1</a:t>
            </a:r>
          </a:p>
          <a:p>
            <a:pPr lvl="1"/>
            <a:endParaRPr lang="en-US" sz="2800" dirty="0">
              <a:latin typeface="+mj-lt"/>
            </a:endParaRPr>
          </a:p>
          <a:p>
            <a:r>
              <a:rPr lang="en-US" sz="3200" dirty="0"/>
              <a:t>and a variable that linearly depends on it</a:t>
            </a:r>
          </a:p>
          <a:p>
            <a:pPr lvl="1"/>
            <a:r>
              <a:rPr lang="en-US" dirty="0">
                <a:latin typeface="+mj-lt"/>
              </a:rPr>
              <a:t>x =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* c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+ </a:t>
            </a:r>
            <a:r>
              <a:rPr lang="en-US" dirty="0" smtClean="0">
                <a:latin typeface="+mj-lt"/>
              </a:rPr>
              <a:t>c</a:t>
            </a:r>
            <a:r>
              <a:rPr lang="en-US" baseline="-25000" dirty="0" smtClean="0">
                <a:latin typeface="+mj-lt"/>
              </a:rPr>
              <a:t>2</a:t>
            </a:r>
          </a:p>
          <a:p>
            <a:pPr lvl="1"/>
            <a:endParaRPr lang="en-US" baseline="-25000" dirty="0">
              <a:latin typeface="+mj-lt"/>
            </a:endParaRPr>
          </a:p>
          <a:p>
            <a:r>
              <a:rPr lang="en-US" sz="3200" dirty="0"/>
              <a:t>In such cases, we </a:t>
            </a:r>
            <a:r>
              <a:rPr lang="en-US" sz="3200" dirty="0" smtClean="0"/>
              <a:t>can</a:t>
            </a:r>
            <a:endParaRPr lang="en-US" sz="3200" dirty="0"/>
          </a:p>
          <a:p>
            <a:pPr lvl="1"/>
            <a:r>
              <a:rPr lang="en-US" sz="2800" dirty="0" smtClean="0"/>
              <a:t>Initialize </a:t>
            </a:r>
            <a:r>
              <a:rPr lang="en-US" sz="2800" dirty="0">
                <a:latin typeface="+mj-lt"/>
              </a:rPr>
              <a:t>x =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baseline="-25000" dirty="0" err="1">
                <a:latin typeface="+mj-lt"/>
              </a:rPr>
              <a:t>o</a:t>
            </a:r>
            <a:r>
              <a:rPr lang="en-US" sz="2800" dirty="0">
                <a:latin typeface="+mj-lt"/>
              </a:rPr>
              <a:t> * c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 + c</a:t>
            </a:r>
            <a:r>
              <a:rPr lang="en-US" sz="2800" baseline="-25000" dirty="0">
                <a:latin typeface="+mj-lt"/>
              </a:rPr>
              <a:t>2</a:t>
            </a:r>
          </a:p>
          <a:p>
            <a:pPr lvl="1"/>
            <a:r>
              <a:rPr lang="en-US" sz="2800" dirty="0" smtClean="0"/>
              <a:t>Increment </a:t>
            </a:r>
            <a:r>
              <a:rPr lang="en-US" sz="2800" dirty="0">
                <a:latin typeface="+mj-lt"/>
              </a:rPr>
              <a:t>x</a:t>
            </a:r>
            <a:r>
              <a:rPr lang="en-US" sz="2800" dirty="0"/>
              <a:t> by </a:t>
            </a:r>
            <a:r>
              <a:rPr lang="en-US" sz="2800" dirty="0">
                <a:latin typeface="+mj-lt"/>
              </a:rPr>
              <a:t>c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/>
              <a:t>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35240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On some hardware, adds are much </a:t>
            </a:r>
            <a:r>
              <a:rPr lang="en-US" sz="3200" dirty="0" smtClean="0"/>
              <a:t>faster than multiplies</a:t>
            </a:r>
          </a:p>
          <a:p>
            <a:endParaRPr lang="en-US" sz="3200" dirty="0"/>
          </a:p>
          <a:p>
            <a:r>
              <a:rPr lang="en-US" sz="3200" dirty="0"/>
              <a:t>Furthermore, one fewer value is computed</a:t>
            </a:r>
            <a:r>
              <a:rPr lang="en-US" sz="3200" dirty="0" smtClean="0"/>
              <a:t>, </a:t>
            </a:r>
            <a:br>
              <a:rPr lang="en-US" sz="3200" dirty="0" smtClean="0"/>
            </a:br>
            <a:r>
              <a:rPr lang="en-US" sz="3200" dirty="0" smtClean="0"/>
              <a:t>thus </a:t>
            </a:r>
            <a:r>
              <a:rPr lang="en-US" sz="3200" dirty="0"/>
              <a:t>potentially saving a register</a:t>
            </a:r>
          </a:p>
          <a:p>
            <a:pPr lvl="1"/>
            <a:r>
              <a:rPr lang="en-US" sz="2800" dirty="0"/>
              <a:t>and decreasing the possibility of spilling</a:t>
            </a:r>
          </a:p>
        </p:txBody>
      </p:sp>
    </p:spTree>
    <p:extLst>
      <p:ext uri="{BB962C8B-B14F-4D97-AF65-F5344CB8AC3E}">
        <p14:creationId xmlns:p14="http://schemas.microsoft.com/office/powerpoint/2010/main" val="41710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Basic induction variables</a:t>
            </a:r>
          </a:p>
          <a:p>
            <a:pPr lvl="1"/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op c</a:t>
            </a:r>
          </a:p>
          <a:p>
            <a:pPr lvl="1"/>
            <a:r>
              <a:rPr lang="en-US" sz="2800" dirty="0" smtClean="0">
                <a:latin typeface="+mj-lt"/>
              </a:rPr>
              <a:t>c</a:t>
            </a:r>
            <a:r>
              <a:rPr lang="en-US" sz="2800" dirty="0" smtClean="0"/>
              <a:t> is loop-invariant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.k.a. </a:t>
            </a:r>
            <a:r>
              <a:rPr lang="en-US" sz="2800" dirty="0"/>
              <a:t>independent </a:t>
            </a:r>
            <a:r>
              <a:rPr lang="en-US" sz="2800" dirty="0" smtClean="0"/>
              <a:t>induction variable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Derived induction variables</a:t>
            </a:r>
          </a:p>
          <a:p>
            <a:pPr lvl="1"/>
            <a:r>
              <a:rPr lang="en-US" sz="2800" dirty="0" smtClean="0">
                <a:latin typeface="+mj-lt"/>
              </a:rPr>
              <a:t>j = </a:t>
            </a:r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* c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+ c</a:t>
            </a:r>
            <a:r>
              <a:rPr lang="en-US" sz="2800" baseline="-25000" dirty="0" smtClean="0">
                <a:latin typeface="+mj-lt"/>
              </a:rPr>
              <a:t>2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.k.a. </a:t>
            </a:r>
            <a:r>
              <a:rPr lang="en-US" sz="2800" dirty="0"/>
              <a:t>dependent induction variable</a:t>
            </a:r>
            <a:endParaRPr lang="en-US" sz="28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102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induction variables: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F</a:t>
            </a:r>
            <a:r>
              <a:rPr lang="en-US" sz="3200" b="1" dirty="0" smtClean="0"/>
              <a:t>ind </a:t>
            </a:r>
            <a:r>
              <a:rPr lang="en-US" sz="3200" b="1" dirty="0"/>
              <a:t>the basic </a:t>
            </a:r>
            <a:r>
              <a:rPr lang="en-US" sz="3200" b="1" dirty="0" smtClean="0"/>
              <a:t>IVs</a:t>
            </a:r>
            <a:endParaRPr lang="en-US" sz="3200" b="1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Scan </a:t>
            </a:r>
            <a:r>
              <a:rPr lang="en-US" dirty="0"/>
              <a:t>loop body for </a:t>
            </a:r>
            <a:r>
              <a:rPr lang="en-US" dirty="0" err="1"/>
              <a:t>defs</a:t>
            </a:r>
            <a:r>
              <a:rPr lang="en-US" dirty="0"/>
              <a:t> of the </a:t>
            </a:r>
            <a:r>
              <a:rPr lang="en-US" dirty="0" smtClean="0"/>
              <a:t>form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latin typeface="+mj-lt"/>
              </a:rPr>
              <a:t>x </a:t>
            </a:r>
            <a:r>
              <a:rPr lang="en-US" dirty="0">
                <a:latin typeface="+mj-lt"/>
              </a:rPr>
              <a:t>= x + c</a:t>
            </a:r>
            <a:r>
              <a:rPr lang="en-US" dirty="0"/>
              <a:t>, where </a:t>
            </a:r>
            <a:r>
              <a:rPr lang="en-US" dirty="0">
                <a:latin typeface="+mj-lt"/>
              </a:rPr>
              <a:t>c</a:t>
            </a:r>
            <a:r>
              <a:rPr lang="en-US" dirty="0"/>
              <a:t> is loop-</a:t>
            </a:r>
            <a:r>
              <a:rPr lang="en-US" dirty="0" smtClean="0"/>
              <a:t>invariant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Record </a:t>
            </a:r>
            <a:r>
              <a:rPr lang="en-US" dirty="0"/>
              <a:t>these basic IVs </a:t>
            </a:r>
            <a:r>
              <a:rPr lang="en-US" dirty="0" smtClean="0"/>
              <a:t>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x </a:t>
            </a:r>
            <a:r>
              <a:rPr lang="en-US" dirty="0">
                <a:latin typeface="+mj-lt"/>
              </a:rPr>
              <a:t>= (x, 1, c)</a:t>
            </a:r>
          </a:p>
          <a:p>
            <a:pPr marL="0" indent="0">
              <a:buNone/>
            </a:pPr>
            <a:r>
              <a:rPr lang="en-US" dirty="0" smtClean="0"/>
              <a:t>	this </a:t>
            </a:r>
            <a:r>
              <a:rPr lang="en-US" dirty="0"/>
              <a:t>represents the IV: </a:t>
            </a:r>
            <a:r>
              <a:rPr lang="en-US" dirty="0">
                <a:latin typeface="+mj-lt"/>
              </a:rPr>
              <a:t>x = x * 1 + c</a:t>
            </a:r>
          </a:p>
        </p:txBody>
      </p:sp>
    </p:spTree>
    <p:extLst>
      <p:ext uri="{BB962C8B-B14F-4D97-AF65-F5344CB8AC3E}">
        <p14:creationId xmlns:p14="http://schemas.microsoft.com/office/powerpoint/2010/main" val="293192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induction variables: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Find derived IVs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/>
              <a:t>Scan for derived IVs of the </a:t>
            </a:r>
            <a:r>
              <a:rPr lang="en-US" dirty="0" smtClean="0"/>
              <a:t>form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latin typeface="+mj-lt"/>
              </a:rPr>
              <a:t>k </a:t>
            </a:r>
            <a:r>
              <a:rPr lang="en-US" dirty="0">
                <a:latin typeface="+mj-lt"/>
              </a:rPr>
              <a:t>=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* c1 + </a:t>
            </a:r>
            <a:r>
              <a:rPr lang="en-US" dirty="0" smtClean="0">
                <a:latin typeface="+mj-lt"/>
              </a:rPr>
              <a:t>c2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>
                <a:latin typeface="+mj-lt"/>
              </a:rPr>
              <a:t>i</a:t>
            </a:r>
            <a:r>
              <a:rPr lang="en-US" dirty="0"/>
              <a:t> is a basic IV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is the </a:t>
            </a:r>
            <a:r>
              <a:rPr lang="en-US" dirty="0" smtClean="0"/>
              <a:t>only definition </a:t>
            </a:r>
            <a:r>
              <a:rPr lang="en-US" dirty="0"/>
              <a:t>of </a:t>
            </a:r>
            <a:r>
              <a:rPr lang="en-US" dirty="0">
                <a:latin typeface="+mj-lt"/>
              </a:rPr>
              <a:t>k</a:t>
            </a:r>
            <a:r>
              <a:rPr lang="en-US" dirty="0"/>
              <a:t> in the </a:t>
            </a:r>
            <a:r>
              <a:rPr lang="en-US" dirty="0" smtClean="0"/>
              <a:t>loop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Record as </a:t>
            </a:r>
            <a:r>
              <a:rPr lang="en-US" dirty="0" smtClean="0">
                <a:latin typeface="+mj-lt"/>
              </a:rPr>
              <a:t>k =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, c1, c2)</a:t>
            </a:r>
            <a:br>
              <a:rPr lang="en-US" dirty="0" smtClean="0">
                <a:latin typeface="+mj-lt"/>
              </a:rPr>
            </a:br>
            <a:r>
              <a:rPr lang="en-US" dirty="0"/>
              <a:t>We say </a:t>
            </a:r>
            <a:r>
              <a:rPr lang="en-US" dirty="0">
                <a:latin typeface="+mj-lt"/>
              </a:rPr>
              <a:t>k</a:t>
            </a:r>
            <a:r>
              <a:rPr lang="en-US" dirty="0"/>
              <a:t> is in the family of </a:t>
            </a:r>
            <a:r>
              <a:rPr lang="en-US" dirty="0" err="1" smtClean="0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038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optimizations rely on IVs</a:t>
            </a:r>
          </a:p>
          <a:p>
            <a:endParaRPr lang="en-US" sz="3200" dirty="0" smtClean="0"/>
          </a:p>
          <a:p>
            <a:r>
              <a:rPr lang="en-US" sz="3200" dirty="0" smtClean="0"/>
              <a:t>Like induction variable elimination we have seen before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817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variable elimination: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sz="3200" dirty="0" smtClean="0"/>
              <a:t>Iterate over IVs</a:t>
            </a:r>
            <a:br>
              <a:rPr lang="en-US" sz="3200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k </a:t>
            </a:r>
            <a:r>
              <a:rPr lang="en-US" dirty="0">
                <a:latin typeface="+mj-lt"/>
              </a:rPr>
              <a:t>= j * c1 + </a:t>
            </a:r>
            <a:r>
              <a:rPr lang="en-US" dirty="0" smtClean="0">
                <a:latin typeface="+mj-lt"/>
              </a:rPr>
              <a:t>c2</a:t>
            </a:r>
          </a:p>
          <a:p>
            <a:pPr lvl="1"/>
            <a:r>
              <a:rPr lang="en-US" sz="2800" dirty="0" smtClean="0"/>
              <a:t>where </a:t>
            </a:r>
            <a:r>
              <a:rPr lang="en-US" sz="2800" dirty="0"/>
              <a:t>IV j =(</a:t>
            </a:r>
            <a:r>
              <a:rPr lang="en-US" sz="2800" dirty="0" err="1"/>
              <a:t>i</a:t>
            </a:r>
            <a:r>
              <a:rPr lang="en-US" sz="2800" dirty="0"/>
              <a:t>, a, b), and</a:t>
            </a:r>
          </a:p>
          <a:p>
            <a:pPr lvl="1"/>
            <a:r>
              <a:rPr lang="en-US" sz="2800" dirty="0"/>
              <a:t>this is the only </a:t>
            </a:r>
            <a:r>
              <a:rPr lang="en-US" sz="2800" dirty="0" err="1"/>
              <a:t>def</a:t>
            </a:r>
            <a:r>
              <a:rPr lang="en-US" sz="2800" dirty="0"/>
              <a:t> of k in the loop, and</a:t>
            </a:r>
          </a:p>
          <a:p>
            <a:pPr lvl="1"/>
            <a:r>
              <a:rPr lang="en-US" sz="2800" dirty="0"/>
              <a:t>there is no </a:t>
            </a:r>
            <a:r>
              <a:rPr lang="en-US" sz="2800" dirty="0" err="1"/>
              <a:t>def</a:t>
            </a:r>
            <a:r>
              <a:rPr lang="en-US" sz="2800" dirty="0"/>
              <a:t> of </a:t>
            </a:r>
            <a:r>
              <a:rPr lang="en-US" sz="2800" dirty="0" err="1"/>
              <a:t>i</a:t>
            </a:r>
            <a:r>
              <a:rPr lang="en-US" sz="2800" dirty="0"/>
              <a:t> between the </a:t>
            </a:r>
            <a:r>
              <a:rPr lang="en-US" sz="2800" dirty="0" err="1"/>
              <a:t>def</a:t>
            </a:r>
            <a:r>
              <a:rPr lang="en-US" sz="2800" dirty="0"/>
              <a:t> of j </a:t>
            </a:r>
            <a:r>
              <a:rPr lang="en-US" sz="2800" dirty="0" smtClean="0"/>
              <a:t>and the </a:t>
            </a:r>
            <a:r>
              <a:rPr lang="en-US" sz="2800" dirty="0" err="1"/>
              <a:t>def</a:t>
            </a:r>
            <a:r>
              <a:rPr lang="en-US" sz="2800" dirty="0"/>
              <a:t> of </a:t>
            </a:r>
            <a:r>
              <a:rPr lang="en-US" sz="2800" dirty="0" smtClean="0"/>
              <a:t>k</a:t>
            </a:r>
          </a:p>
          <a:p>
            <a:pPr lvl="1"/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sz="3200" dirty="0" smtClean="0"/>
              <a:t>Record </a:t>
            </a:r>
            <a:r>
              <a:rPr lang="en-US" sz="3200" dirty="0"/>
              <a:t>as </a:t>
            </a:r>
            <a:r>
              <a:rPr lang="en-US" sz="3200" dirty="0">
                <a:latin typeface="+mj-lt"/>
              </a:rPr>
              <a:t>k = (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, a*c1, b*c1+c2)</a:t>
            </a:r>
          </a:p>
        </p:txBody>
      </p:sp>
    </p:spTree>
    <p:extLst>
      <p:ext uri="{BB962C8B-B14F-4D97-AF65-F5344CB8AC3E}">
        <p14:creationId xmlns:p14="http://schemas.microsoft.com/office/powerpoint/2010/main" val="54050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in small, hot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programs: 90% of time is spent in few, small, hot loops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while (){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statement 1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statement 2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statement 3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r>
              <a:rPr lang="en-US" dirty="0" smtClean="0"/>
              <a:t>Deleting a single statement from a small, hot loop </a:t>
            </a:r>
            <a:br>
              <a:rPr lang="en-US" dirty="0" smtClean="0"/>
            </a:br>
            <a:r>
              <a:rPr lang="en-US" dirty="0" smtClean="0"/>
              <a:t>might have a big impact</a:t>
            </a:r>
            <a:br>
              <a:rPr lang="en-US" dirty="0" smtClean="0"/>
            </a:br>
            <a:r>
              <a:rPr lang="en-US" dirty="0" smtClean="0"/>
              <a:t>(100 seconds -&gt; 70 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0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variable elimination: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For an induction variable </a:t>
            </a:r>
            <a:r>
              <a:rPr lang="en-US" dirty="0" smtClean="0">
                <a:latin typeface="+mj-lt"/>
              </a:rPr>
              <a:t>k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, c1, c2)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Initialize </a:t>
            </a:r>
            <a:r>
              <a:rPr lang="en-US" dirty="0">
                <a:latin typeface="+mj-lt"/>
              </a:rPr>
              <a:t>k =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* c1 + c2</a:t>
            </a:r>
            <a:r>
              <a:rPr lang="en-US" dirty="0"/>
              <a:t> in the </a:t>
            </a:r>
            <a:r>
              <a:rPr lang="en-US" dirty="0" smtClean="0"/>
              <a:t>pre-header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Replace </a:t>
            </a:r>
            <a:r>
              <a:rPr lang="en-US" dirty="0"/>
              <a:t>k’s </a:t>
            </a:r>
            <a:r>
              <a:rPr lang="en-US" dirty="0" err="1"/>
              <a:t>def</a:t>
            </a:r>
            <a:r>
              <a:rPr lang="en-US" dirty="0"/>
              <a:t> in the loop </a:t>
            </a:r>
            <a:r>
              <a:rPr lang="en-US" dirty="0" smtClean="0"/>
              <a:t>by k </a:t>
            </a:r>
            <a:r>
              <a:rPr lang="en-US" dirty="0"/>
              <a:t>= k + </a:t>
            </a:r>
            <a:r>
              <a:rPr lang="en-US" dirty="0" smtClean="0"/>
              <a:t>c1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sure to do this </a:t>
            </a:r>
            <a:r>
              <a:rPr lang="en-US" dirty="0" smtClean="0"/>
              <a:t>after </a:t>
            </a:r>
            <a:r>
              <a:rPr lang="en-US" dirty="0"/>
              <a:t>i’s </a:t>
            </a:r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3412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induction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induction variables are normalized to</a:t>
            </a:r>
          </a:p>
          <a:p>
            <a:r>
              <a:rPr lang="en-US" dirty="0" smtClean="0"/>
              <a:t>Initial value: 0</a:t>
            </a:r>
          </a:p>
          <a:p>
            <a:r>
              <a:rPr lang="en-US" dirty="0" smtClean="0"/>
              <a:t>Incremented by 1 at each iteration</a:t>
            </a:r>
          </a:p>
          <a:p>
            <a:r>
              <a:rPr lang="en-US" dirty="0" smtClean="0"/>
              <a:t>Explicit final value (either constant or loop-invariant)</a:t>
            </a:r>
          </a:p>
          <a:p>
            <a:r>
              <a:rPr lang="en-US" dirty="0" smtClean="0"/>
              <a:t>x = x*1 + 1</a:t>
            </a:r>
          </a:p>
          <a:p>
            <a:r>
              <a:rPr lang="en-US" dirty="0" smtClean="0"/>
              <a:t>(</a:t>
            </a:r>
            <a:r>
              <a:rPr lang="en-US" dirty="0"/>
              <a:t>x, 1, </a:t>
            </a:r>
            <a:r>
              <a:rPr lang="en-US" dirty="0" smtClean="0"/>
              <a:t>1)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8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induction variables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indvars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normalize </a:t>
            </a:r>
            <a:r>
              <a:rPr lang="en-US" dirty="0"/>
              <a:t>induction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/>
              <a:t>highlight </a:t>
            </a:r>
            <a:r>
              <a:rPr lang="en-US" dirty="0"/>
              <a:t>the </a:t>
            </a:r>
            <a:r>
              <a:rPr lang="en-US" dirty="0" smtClean="0"/>
              <a:t>basic induction variables</a:t>
            </a:r>
          </a:p>
          <a:p>
            <a:pPr lvl="1"/>
            <a:endParaRPr lang="en-US" dirty="0" smtClean="0"/>
          </a:p>
          <a:p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calar-evolution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Scalar evolution analysis</a:t>
            </a:r>
          </a:p>
          <a:p>
            <a:pPr lvl="1"/>
            <a:r>
              <a:rPr lang="en-US" dirty="0" smtClean="0"/>
              <a:t>Represent scalar expressions (e.g., x = y op z)</a:t>
            </a:r>
          </a:p>
          <a:p>
            <a:pPr lvl="2"/>
            <a:r>
              <a:rPr lang="en-US" dirty="0"/>
              <a:t>It supports induction </a:t>
            </a:r>
            <a:r>
              <a:rPr lang="en-US" dirty="0" smtClean="0"/>
              <a:t>variables (e.g., x = x + 1)</a:t>
            </a:r>
          </a:p>
          <a:p>
            <a:pPr lvl="1"/>
            <a:r>
              <a:rPr lang="en-US" dirty="0" smtClean="0"/>
              <a:t>It lowers the burden of explicitly handling the composition of expressions</a:t>
            </a:r>
          </a:p>
        </p:txBody>
      </p:sp>
    </p:spTree>
    <p:extLst>
      <p:ext uri="{BB962C8B-B14F-4D97-AF65-F5344CB8AC3E}">
        <p14:creationId xmlns:p14="http://schemas.microsoft.com/office/powerpoint/2010/main" val="364782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scalar evolution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3226"/>
          </a:xfrm>
        </p:spPr>
        <p:txBody>
          <a:bodyPr/>
          <a:lstStyle/>
          <a:p>
            <a:r>
              <a:rPr lang="en-US" dirty="0" smtClean="0"/>
              <a:t>SCEV: {A, B, C}&lt;%D&gt;</a:t>
            </a:r>
          </a:p>
          <a:p>
            <a:pPr lvl="1"/>
            <a:r>
              <a:rPr lang="en-US" dirty="0" smtClean="0"/>
              <a:t>A: Initial; B: Operator; C: Operand; D: basic block where it get defined</a:t>
            </a:r>
            <a:endParaRPr lang="en-US" dirty="0"/>
          </a:p>
        </p:txBody>
      </p:sp>
      <p:pic>
        <p:nvPicPr>
          <p:cNvPr id="5" name="Picture 4" descr="Bitcode_S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6016"/>
            <a:ext cx="9853211" cy="4041984"/>
          </a:xfrm>
          <a:prstGeom prst="rect">
            <a:avLst/>
          </a:prstGeom>
        </p:spPr>
      </p:pic>
      <p:pic>
        <p:nvPicPr>
          <p:cNvPr id="4" name="Picture 3" descr="C_code_S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68" y="0"/>
            <a:ext cx="4202532" cy="23687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81454" y="3660367"/>
            <a:ext cx="3453190" cy="26560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2738" y="5539198"/>
            <a:ext cx="3453190" cy="26560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404960" y="1032216"/>
            <a:ext cx="235410" cy="26560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scalar evolution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3226"/>
          </a:xfrm>
        </p:spPr>
        <p:txBody>
          <a:bodyPr/>
          <a:lstStyle/>
          <a:p>
            <a:r>
              <a:rPr lang="en-US" dirty="0" smtClean="0"/>
              <a:t>SCEV: {A, B, C}&lt;%D&gt;</a:t>
            </a:r>
          </a:p>
          <a:p>
            <a:pPr lvl="1"/>
            <a:r>
              <a:rPr lang="en-US" dirty="0" smtClean="0"/>
              <a:t>A: Initial; B: Operator; C: Operand; D: basic block where it get defined</a:t>
            </a:r>
            <a:endParaRPr lang="en-US" dirty="0"/>
          </a:p>
        </p:txBody>
      </p:sp>
      <p:pic>
        <p:nvPicPr>
          <p:cNvPr id="4" name="Picture 3" descr="C_code_S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68" y="0"/>
            <a:ext cx="4202532" cy="23687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404960" y="1032216"/>
            <a:ext cx="235410" cy="26560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LVM_outp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3143"/>
            <a:ext cx="12192000" cy="25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5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scalar evolution example: pass </a:t>
            </a:r>
            <a:r>
              <a:rPr lang="en-US" dirty="0" err="1" smtClean="0"/>
              <a:t>deps</a:t>
            </a:r>
            <a:endParaRPr lang="en-US" dirty="0"/>
          </a:p>
        </p:txBody>
      </p:sp>
      <p:pic>
        <p:nvPicPr>
          <p:cNvPr id="9" name="Picture 8" descr="LLVM_d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501900"/>
            <a:ext cx="11087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0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VM_p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0"/>
            <a:ext cx="9799721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21929" y="3054456"/>
            <a:ext cx="4034256" cy="26560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24910" y="3306458"/>
            <a:ext cx="5409230" cy="26560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0542" y="4792185"/>
            <a:ext cx="2346182" cy="26560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evolution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34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Analysis used by</a:t>
            </a:r>
          </a:p>
          <a:p>
            <a:pPr lvl="1"/>
            <a:r>
              <a:rPr lang="en-US" dirty="0" smtClean="0"/>
              <a:t>Induction variable substitution</a:t>
            </a:r>
          </a:p>
          <a:p>
            <a:pPr lvl="1"/>
            <a:r>
              <a:rPr lang="en-US" dirty="0" smtClean="0"/>
              <a:t>Strength reduction</a:t>
            </a:r>
          </a:p>
          <a:p>
            <a:pPr lvl="1"/>
            <a:r>
              <a:rPr lang="en-US" dirty="0" err="1" smtClean="0"/>
              <a:t>Vectorization</a:t>
            </a:r>
            <a:endParaRPr lang="en-US" dirty="0" smtClean="0"/>
          </a:p>
          <a:p>
            <a:pPr lvl="1"/>
            <a:r>
              <a:rPr lang="is-IS" dirty="0" smtClean="0"/>
              <a:t>…</a:t>
            </a:r>
          </a:p>
          <a:p>
            <a:r>
              <a:rPr lang="en-US" dirty="0" smtClean="0"/>
              <a:t>SCEVs are modeled by the </a:t>
            </a:r>
            <a:r>
              <a:rPr lang="en-US" dirty="0" err="1" smtClean="0">
                <a:latin typeface="+mj-lt"/>
              </a:rPr>
              <a:t>llvm</a:t>
            </a:r>
            <a:r>
              <a:rPr lang="en-US" dirty="0" smtClean="0">
                <a:latin typeface="+mj-lt"/>
              </a:rPr>
              <a:t>::SCEV class</a:t>
            </a:r>
          </a:p>
          <a:p>
            <a:pPr lvl="1"/>
            <a:r>
              <a:rPr lang="en-US" dirty="0" smtClean="0"/>
              <a:t>There is a sub-class for each kind of SCEV (e.g., </a:t>
            </a:r>
            <a:r>
              <a:rPr lang="en-US" dirty="0" err="1" smtClean="0">
                <a:latin typeface="+mj-lt"/>
              </a:rPr>
              <a:t>llvm</a:t>
            </a:r>
            <a:r>
              <a:rPr lang="en-US" dirty="0" smtClean="0">
                <a:latin typeface="+mj-lt"/>
              </a:rPr>
              <a:t>::</a:t>
            </a:r>
            <a:r>
              <a:rPr lang="en-US" dirty="0" err="1" smtClean="0">
                <a:latin typeface="+mj-lt"/>
              </a:rPr>
              <a:t>SCEVAddExpr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SCEV is a tree of SCEVs</a:t>
            </a:r>
          </a:p>
          <a:p>
            <a:pPr lvl="1"/>
            <a:r>
              <a:rPr lang="en-US" dirty="0" smtClean="0"/>
              <a:t>Leaves:</a:t>
            </a:r>
          </a:p>
          <a:p>
            <a:pPr lvl="2"/>
            <a:r>
              <a:rPr lang="en-US" dirty="0" smtClean="0"/>
              <a:t>Constant : </a:t>
            </a:r>
            <a:r>
              <a:rPr lang="en-US" dirty="0" err="1" smtClean="0">
                <a:latin typeface="+mj-lt"/>
              </a:rPr>
              <a:t>llvm:SCEVConstant</a:t>
            </a:r>
            <a:r>
              <a:rPr lang="en-US" dirty="0"/>
              <a:t> </a:t>
            </a:r>
            <a:r>
              <a:rPr lang="en-US" dirty="0" smtClean="0"/>
              <a:t>(e.g., 1)</a:t>
            </a:r>
          </a:p>
          <a:p>
            <a:pPr lvl="2"/>
            <a:r>
              <a:rPr lang="en-US" dirty="0" smtClean="0"/>
              <a:t>Unknown: </a:t>
            </a:r>
            <a:r>
              <a:rPr lang="en-US" dirty="0" err="1" smtClean="0">
                <a:latin typeface="+mj-lt"/>
              </a:rPr>
              <a:t>llvm:SCEVUnknown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/>
              <a:t>To iterate over a tree: </a:t>
            </a:r>
            <a:r>
              <a:rPr lang="en-US" dirty="0" err="1" smtClean="0">
                <a:latin typeface="+mj-lt"/>
              </a:rPr>
              <a:t>llvm:SCEVVisitor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16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Loop invariants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Induction variables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Loop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25105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oop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Restructure a loop to expose more optimization opportunities</a:t>
            </a:r>
            <a:br>
              <a:rPr lang="en-US" dirty="0" smtClean="0"/>
            </a:br>
            <a:r>
              <a:rPr lang="en-US" dirty="0" smtClean="0"/>
              <a:t>and/or transform the “loop overhead”</a:t>
            </a:r>
          </a:p>
          <a:p>
            <a:pPr lvl="1"/>
            <a:r>
              <a:rPr lang="en-US" dirty="0" smtClean="0"/>
              <a:t>Loop unrolling, loop peeling, loop splitting,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Reorganize a loop to improve memory utilization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ache blocking, skewing, loop </a:t>
            </a:r>
            <a:r>
              <a:rPr lang="en-US" dirty="0"/>
              <a:t>reversal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Distribute a loop over cores/processors</a:t>
            </a:r>
          </a:p>
          <a:p>
            <a:pPr lvl="1"/>
            <a:r>
              <a:rPr lang="en-US" dirty="0" smtClean="0"/>
              <a:t>DOACROSS, DOALL, DSWP, HELIX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x++;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>
                <a:latin typeface="+mj-lt"/>
              </a:rPr>
              <a:t>(x &lt; N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4019268" y="1898635"/>
            <a:ext cx="7527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Observation</a:t>
            </a:r>
            <a:r>
              <a:rPr lang="en-US" sz="2800" dirty="0" smtClean="0"/>
              <a:t>: each statement in that loop will contribute to the program execution time 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Idea</a:t>
            </a:r>
            <a:r>
              <a:rPr lang="en-US" sz="2800" dirty="0" smtClean="0"/>
              <a:t>: what about moving statements </a:t>
            </a:r>
            <a:br>
              <a:rPr lang="en-US" sz="2800" dirty="0" smtClean="0"/>
            </a:br>
            <a:r>
              <a:rPr lang="en-US" sz="2800" dirty="0" smtClean="0"/>
              <a:t>from inside a loop to outside it?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Which statements can be moved </a:t>
            </a:r>
            <a:br>
              <a:rPr lang="en-US" sz="2800" dirty="0" smtClean="0"/>
            </a:br>
            <a:r>
              <a:rPr lang="en-US" sz="2800" dirty="0" smtClean="0"/>
              <a:t>outside our loop?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How to identify them automatically?</a:t>
            </a:r>
            <a:br>
              <a:rPr lang="en-US" sz="2800" dirty="0" smtClean="0"/>
            </a:br>
            <a:r>
              <a:rPr lang="en-US" sz="2800" dirty="0" smtClean="0"/>
              <a:t>(code analysis)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How to move them?</a:t>
            </a:r>
            <a:br>
              <a:rPr lang="en-US" sz="2800" dirty="0" smtClean="0"/>
            </a:br>
            <a:r>
              <a:rPr lang="en-US" sz="2800" dirty="0" smtClean="0"/>
              <a:t>(code transformation)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893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16000" y="2205791"/>
            <a:ext cx="2433052" cy="72509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</a:t>
            </a:r>
            <a:r>
              <a:rPr lang="en-US" dirty="0" err="1" smtClean="0">
                <a:latin typeface="+mj-lt"/>
              </a:rPr>
              <a:t>cmp</a:t>
            </a:r>
            <a:r>
              <a:rPr lang="en-US" dirty="0" smtClean="0">
                <a:latin typeface="+mj-lt"/>
              </a:rPr>
              <a:t> %a, 10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branch %a</a:t>
            </a:r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>
            <a:off x="2219158" y="1804737"/>
            <a:ext cx="13368" cy="4010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021298" y="3254683"/>
            <a:ext cx="2427754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4" idx="2"/>
            <a:endCxn id="8" idx="0"/>
          </p:cNvCxnSpPr>
          <p:nvPr/>
        </p:nvCxnSpPr>
        <p:spPr>
          <a:xfrm>
            <a:off x="2232526" y="2930885"/>
            <a:ext cx="2649" cy="3237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1021301" y="4176296"/>
            <a:ext cx="2433097" cy="50265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%a=add %a, 1</a:t>
            </a:r>
          </a:p>
        </p:txBody>
      </p:sp>
      <p:cxnSp>
        <p:nvCxnSpPr>
          <p:cNvPr id="41" name="Straight Arrow Connector 40"/>
          <p:cNvCxnSpPr>
            <a:stCxn id="8" idx="2"/>
            <a:endCxn id="33" idx="0"/>
          </p:cNvCxnSpPr>
          <p:nvPr/>
        </p:nvCxnSpPr>
        <p:spPr>
          <a:xfrm>
            <a:off x="2235175" y="3738336"/>
            <a:ext cx="2675" cy="43796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3"/>
            <a:endCxn id="4" idx="3"/>
          </p:cNvCxnSpPr>
          <p:nvPr/>
        </p:nvCxnSpPr>
        <p:spPr>
          <a:xfrm flipH="1" flipV="1">
            <a:off x="3449052" y="2568338"/>
            <a:ext cx="5346" cy="1859284"/>
          </a:xfrm>
          <a:prstGeom prst="bentConnector3">
            <a:avLst>
              <a:gd name="adj1" fmla="val -4276094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7665453" y="2130928"/>
            <a:ext cx="2433052" cy="72509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</a:t>
            </a:r>
            <a:r>
              <a:rPr lang="en-US" dirty="0" err="1" smtClean="0">
                <a:latin typeface="+mj-lt"/>
              </a:rPr>
              <a:t>cmp</a:t>
            </a:r>
            <a:r>
              <a:rPr lang="en-US" dirty="0" smtClean="0">
                <a:latin typeface="+mj-lt"/>
              </a:rPr>
              <a:t> %a, %5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branch %a</a:t>
            </a:r>
          </a:p>
        </p:txBody>
      </p:sp>
      <p:cxnSp>
        <p:nvCxnSpPr>
          <p:cNvPr id="47" name="Straight Arrow Connector 46"/>
          <p:cNvCxnSpPr>
            <a:endCxn id="46" idx="0"/>
          </p:cNvCxnSpPr>
          <p:nvPr/>
        </p:nvCxnSpPr>
        <p:spPr>
          <a:xfrm>
            <a:off x="8868611" y="1729874"/>
            <a:ext cx="13368" cy="4010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/>
          <p:cNvSpPr txBox="1">
            <a:spLocks/>
          </p:cNvSpPr>
          <p:nvPr/>
        </p:nvSpPr>
        <p:spPr>
          <a:xfrm>
            <a:off x="7670751" y="3179820"/>
            <a:ext cx="2427754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8881979" y="2856022"/>
            <a:ext cx="2649" cy="3237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>
          <a:xfrm>
            <a:off x="7670754" y="5371393"/>
            <a:ext cx="2433097" cy="50265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%a=add %a, 2</a:t>
            </a:r>
          </a:p>
        </p:txBody>
      </p:sp>
      <p:cxnSp>
        <p:nvCxnSpPr>
          <p:cNvPr id="51" name="Straight Arrow Connector 50"/>
          <p:cNvCxnSpPr>
            <a:stCxn id="53" idx="2"/>
            <a:endCxn id="50" idx="0"/>
          </p:cNvCxnSpPr>
          <p:nvPr/>
        </p:nvCxnSpPr>
        <p:spPr>
          <a:xfrm>
            <a:off x="8876607" y="4617978"/>
            <a:ext cx="10696" cy="75341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3"/>
            <a:endCxn id="46" idx="3"/>
          </p:cNvCxnSpPr>
          <p:nvPr/>
        </p:nvCxnSpPr>
        <p:spPr>
          <a:xfrm flipH="1" flipV="1">
            <a:off x="10098505" y="2493475"/>
            <a:ext cx="5346" cy="3129244"/>
          </a:xfrm>
          <a:prstGeom prst="bentConnector3">
            <a:avLst>
              <a:gd name="adj1" fmla="val -4276094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7662730" y="4134325"/>
            <a:ext cx="2427754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55" name="Straight Arrow Connector 54"/>
          <p:cNvCxnSpPr>
            <a:stCxn id="48" idx="2"/>
            <a:endCxn id="53" idx="0"/>
          </p:cNvCxnSpPr>
          <p:nvPr/>
        </p:nvCxnSpPr>
        <p:spPr>
          <a:xfrm flipH="1">
            <a:off x="8876607" y="3663473"/>
            <a:ext cx="8021" cy="47085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ight Arrow 58"/>
          <p:cNvSpPr/>
          <p:nvPr/>
        </p:nvSpPr>
        <p:spPr>
          <a:xfrm>
            <a:off x="4047939" y="2707096"/>
            <a:ext cx="3451745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Unrolling factor: 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7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/>
      <p:bldP spid="48" grpId="1" animBg="1"/>
      <p:bldP spid="50" grpId="1" animBg="1"/>
      <p:bldP spid="53" grpId="1" animBg="1"/>
      <p:bldP spid="5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peeling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16000" y="2205791"/>
            <a:ext cx="2433052" cy="72509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</a:t>
            </a:r>
            <a:r>
              <a:rPr lang="en-US" dirty="0" err="1" smtClean="0">
                <a:latin typeface="+mj-lt"/>
              </a:rPr>
              <a:t>cmp</a:t>
            </a:r>
            <a:r>
              <a:rPr lang="en-US" dirty="0" smtClean="0">
                <a:latin typeface="+mj-lt"/>
              </a:rPr>
              <a:t> %a, 10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branch %a</a:t>
            </a:r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>
            <a:off x="2219158" y="1804737"/>
            <a:ext cx="13368" cy="4010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021298" y="3254683"/>
            <a:ext cx="2427754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4" idx="2"/>
            <a:endCxn id="8" idx="0"/>
          </p:cNvCxnSpPr>
          <p:nvPr/>
        </p:nvCxnSpPr>
        <p:spPr>
          <a:xfrm>
            <a:off x="2232526" y="2930885"/>
            <a:ext cx="2649" cy="3237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1021301" y="4176296"/>
            <a:ext cx="2433097" cy="50265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%a=add %a, 1</a:t>
            </a:r>
          </a:p>
        </p:txBody>
      </p:sp>
      <p:cxnSp>
        <p:nvCxnSpPr>
          <p:cNvPr id="41" name="Straight Arrow Connector 40"/>
          <p:cNvCxnSpPr>
            <a:stCxn id="8" idx="2"/>
            <a:endCxn id="33" idx="0"/>
          </p:cNvCxnSpPr>
          <p:nvPr/>
        </p:nvCxnSpPr>
        <p:spPr>
          <a:xfrm>
            <a:off x="2235175" y="3738336"/>
            <a:ext cx="2675" cy="43796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3"/>
            <a:endCxn id="4" idx="3"/>
          </p:cNvCxnSpPr>
          <p:nvPr/>
        </p:nvCxnSpPr>
        <p:spPr>
          <a:xfrm flipH="1" flipV="1">
            <a:off x="3449052" y="2568338"/>
            <a:ext cx="5346" cy="1859284"/>
          </a:xfrm>
          <a:prstGeom prst="bentConnector3">
            <a:avLst>
              <a:gd name="adj1" fmla="val -4276094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7665453" y="3531989"/>
            <a:ext cx="2433052" cy="72509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</a:t>
            </a:r>
            <a:r>
              <a:rPr lang="en-US" dirty="0" err="1" smtClean="0">
                <a:latin typeface="+mj-lt"/>
              </a:rPr>
              <a:t>cmp</a:t>
            </a:r>
            <a:r>
              <a:rPr lang="en-US" dirty="0" smtClean="0">
                <a:latin typeface="+mj-lt"/>
              </a:rPr>
              <a:t> %a, %10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branch %a</a:t>
            </a:r>
          </a:p>
        </p:txBody>
      </p:sp>
      <p:cxnSp>
        <p:nvCxnSpPr>
          <p:cNvPr id="47" name="Straight Arrow Connector 46"/>
          <p:cNvCxnSpPr>
            <a:stCxn id="23" idx="2"/>
            <a:endCxn id="46" idx="0"/>
          </p:cNvCxnSpPr>
          <p:nvPr/>
        </p:nvCxnSpPr>
        <p:spPr>
          <a:xfrm flipH="1">
            <a:off x="8881979" y="3133623"/>
            <a:ext cx="3015" cy="39836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2"/>
            <a:endCxn id="53" idx="0"/>
          </p:cNvCxnSpPr>
          <p:nvPr/>
        </p:nvCxnSpPr>
        <p:spPr>
          <a:xfrm flipH="1">
            <a:off x="8876607" y="4257083"/>
            <a:ext cx="5372" cy="2962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>
          <a:xfrm>
            <a:off x="7670754" y="5371393"/>
            <a:ext cx="2433097" cy="50265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%a=add %a, 1</a:t>
            </a:r>
          </a:p>
        </p:txBody>
      </p:sp>
      <p:cxnSp>
        <p:nvCxnSpPr>
          <p:cNvPr id="51" name="Straight Arrow Connector 50"/>
          <p:cNvCxnSpPr>
            <a:stCxn id="53" idx="2"/>
            <a:endCxn id="50" idx="0"/>
          </p:cNvCxnSpPr>
          <p:nvPr/>
        </p:nvCxnSpPr>
        <p:spPr>
          <a:xfrm>
            <a:off x="8876607" y="5036986"/>
            <a:ext cx="10696" cy="3344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3"/>
            <a:endCxn id="46" idx="3"/>
          </p:cNvCxnSpPr>
          <p:nvPr/>
        </p:nvCxnSpPr>
        <p:spPr>
          <a:xfrm flipH="1" flipV="1">
            <a:off x="10098505" y="3894536"/>
            <a:ext cx="5346" cy="1728183"/>
          </a:xfrm>
          <a:prstGeom prst="bentConnector3">
            <a:avLst>
              <a:gd name="adj1" fmla="val -4276094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7662730" y="4553333"/>
            <a:ext cx="2427754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4047939" y="2707096"/>
            <a:ext cx="3451745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Peeling factor: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671117" y="2356926"/>
            <a:ext cx="2427754" cy="776697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%a = add %a, 1</a:t>
            </a:r>
          </a:p>
        </p:txBody>
      </p:sp>
    </p:spTree>
    <p:extLst>
      <p:ext uri="{BB962C8B-B14F-4D97-AF65-F5344CB8AC3E}">
        <p14:creationId xmlns:p14="http://schemas.microsoft.com/office/powerpoint/2010/main" val="418337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  <p:bldP spid="53" grpId="0" animBg="1"/>
      <p:bldP spid="59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transformations</a:t>
            </a:r>
            <a:br>
              <a:rPr lang="en-US" dirty="0"/>
            </a:br>
            <a:r>
              <a:rPr lang="en-US" dirty="0"/>
              <a:t>for memory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761" y="2977901"/>
            <a:ext cx="2866859" cy="190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3200" dirty="0" smtClean="0">
                <a:latin typeface="+mj-lt"/>
              </a:rPr>
              <a:t>…</a:t>
            </a:r>
          </a:p>
          <a:p>
            <a:pPr marL="0" indent="0">
              <a:buNone/>
            </a:pPr>
            <a:r>
              <a:rPr lang="is-IS" sz="3200" dirty="0" smtClean="0">
                <a:latin typeface="+mj-lt"/>
              </a:rPr>
              <a:t>varX = array[5];</a:t>
            </a:r>
          </a:p>
          <a:p>
            <a:pPr marL="0" indent="0">
              <a:buNone/>
            </a:pPr>
            <a:r>
              <a:rPr lang="is-IS" sz="3200" dirty="0" smtClean="0">
                <a:latin typeface="+mj-lt"/>
              </a:rPr>
              <a:t>...</a:t>
            </a:r>
            <a:endParaRPr lang="en-US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721" y="2042670"/>
            <a:ext cx="73404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Performance goal: reduce program clock cycles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How many clock cycles will it take?</a:t>
            </a:r>
            <a:endParaRPr lang="en-US" sz="2800" dirty="0"/>
          </a:p>
        </p:txBody>
      </p:sp>
      <p:pic>
        <p:nvPicPr>
          <p:cNvPr id="5" name="Picture 4" descr="memory_hierarch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39700"/>
            <a:ext cx="86614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8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61188E-7 -3.88709E-7 L -0.28797 0.292 " pathEditMode="relative" ptsTypes="AA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improve 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To enhance</a:t>
            </a:r>
          </a:p>
          <a:p>
            <a:pPr lvl="1"/>
            <a:r>
              <a:rPr lang="en-US" sz="2800" dirty="0" smtClean="0"/>
              <a:t>Temporal locality</a:t>
            </a:r>
          </a:p>
          <a:p>
            <a:pPr lvl="1"/>
            <a:r>
              <a:rPr lang="en-US" sz="2800" dirty="0" smtClean="0"/>
              <a:t>Spatial locality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What to minimize</a:t>
            </a:r>
          </a:p>
          <a:p>
            <a:pPr lvl="1"/>
            <a:r>
              <a:rPr lang="en-US" sz="2800" dirty="0" smtClean="0"/>
              <a:t>Conflicts (bad replacement decisions)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1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compiler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dirty="0"/>
              <a:t>is an object accessed</a:t>
            </a:r>
            <a:r>
              <a:rPr lang="en-US" sz="2800" dirty="0" smtClean="0"/>
              <a:t>?</a:t>
            </a:r>
          </a:p>
          <a:p>
            <a:pPr lvl="1"/>
            <a:endParaRPr lang="en-US" sz="2800" dirty="0"/>
          </a:p>
          <a:p>
            <a:r>
              <a:rPr lang="en-US" sz="3200" dirty="0"/>
              <a:t>Space:</a:t>
            </a:r>
          </a:p>
          <a:p>
            <a:pPr lvl="1"/>
            <a:r>
              <a:rPr lang="en-US" sz="2800" dirty="0" smtClean="0"/>
              <a:t>Where </a:t>
            </a:r>
            <a:r>
              <a:rPr lang="en-US" sz="2800" dirty="0"/>
              <a:t>does an object exist in </a:t>
            </a:r>
            <a:r>
              <a:rPr lang="en-US" sz="2800" dirty="0" smtClean="0"/>
              <a:t>the address </a:t>
            </a:r>
            <a:r>
              <a:rPr lang="en-US" sz="2800" dirty="0"/>
              <a:t>space?</a:t>
            </a:r>
          </a:p>
          <a:p>
            <a:endParaRPr lang="en-US" sz="3200" dirty="0" smtClean="0"/>
          </a:p>
          <a:p>
            <a:r>
              <a:rPr lang="en-US" sz="3200" dirty="0" smtClean="0"/>
              <a:t>These </a:t>
            </a:r>
            <a:r>
              <a:rPr lang="en-US" sz="3200" dirty="0"/>
              <a:t>are the </a:t>
            </a:r>
            <a:r>
              <a:rPr lang="en-US" sz="3200" dirty="0" smtClean="0"/>
              <a:t>two </a:t>
            </a:r>
            <a:r>
              <a:rPr lang="en-US" sz="3200" dirty="0"/>
              <a:t>“levers” a compiler </a:t>
            </a:r>
            <a:r>
              <a:rPr lang="en-US" sz="3200" dirty="0" smtClean="0"/>
              <a:t>can manipulate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095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time and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 Reordering </a:t>
            </a:r>
            <a:r>
              <a:rPr lang="en-US" sz="3200" dirty="0" smtClean="0"/>
              <a:t>computation </a:t>
            </a:r>
          </a:p>
          <a:p>
            <a:pPr lvl="1"/>
            <a:r>
              <a:rPr lang="en-US" sz="2800" dirty="0" smtClean="0"/>
              <a:t>Determine when </a:t>
            </a:r>
            <a:r>
              <a:rPr lang="en-US" sz="2800" dirty="0"/>
              <a:t>an object will </a:t>
            </a:r>
            <a:r>
              <a:rPr lang="en-US" sz="2800" dirty="0" smtClean="0"/>
              <a:t>be accessed,</a:t>
            </a:r>
            <a:br>
              <a:rPr lang="en-US" sz="2800" dirty="0" smtClean="0"/>
            </a:br>
            <a:r>
              <a:rPr lang="en-US" sz="2800" dirty="0" smtClean="0"/>
              <a:t>and </a:t>
            </a:r>
            <a:r>
              <a:rPr lang="en-US" sz="2800" dirty="0"/>
              <a:t>predict a better time </a:t>
            </a:r>
            <a:r>
              <a:rPr lang="en-US" sz="2800" dirty="0" smtClean="0"/>
              <a:t>to access it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dirty="0"/>
          </a:p>
          <a:p>
            <a:r>
              <a:rPr lang="en-US" sz="3200" dirty="0"/>
              <a:t>Space: Changing data </a:t>
            </a:r>
            <a:r>
              <a:rPr lang="en-US" sz="3200" dirty="0" smtClean="0"/>
              <a:t>layout </a:t>
            </a:r>
            <a:endParaRPr lang="en-US" sz="3200" dirty="0"/>
          </a:p>
          <a:p>
            <a:pPr lvl="1"/>
            <a:r>
              <a:rPr lang="en-US" sz="2800" dirty="0" smtClean="0"/>
              <a:t>Determine </a:t>
            </a:r>
            <a:r>
              <a:rPr lang="en-US" sz="2800" dirty="0"/>
              <a:t>an object’s shape and location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and </a:t>
            </a:r>
            <a:r>
              <a:rPr lang="en-US" sz="2800" dirty="0"/>
              <a:t>determine a better layout</a:t>
            </a:r>
          </a:p>
        </p:txBody>
      </p:sp>
    </p:spTree>
    <p:extLst>
      <p:ext uri="{BB962C8B-B14F-4D97-AF65-F5344CB8AC3E}">
        <p14:creationId xmlns:p14="http://schemas.microsoft.com/office/powerpoint/2010/main" val="203667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86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double A[N][N], B[N][N];</a:t>
            </a:r>
          </a:p>
          <a:p>
            <a:pPr marL="0" indent="0">
              <a:buNone/>
            </a:pPr>
            <a:r>
              <a:rPr lang="is-IS" dirty="0">
                <a:latin typeface="+mj-lt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for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 to N-</a:t>
            </a:r>
            <a:r>
              <a:rPr lang="en-US" dirty="0" smtClean="0">
                <a:latin typeface="+mj-lt"/>
              </a:rPr>
              <a:t>1{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for </a:t>
            </a:r>
            <a:r>
              <a:rPr lang="en-US" dirty="0">
                <a:latin typeface="+mj-lt"/>
              </a:rPr>
              <a:t>j = 0 to N-</a:t>
            </a:r>
            <a:r>
              <a:rPr lang="en-US" dirty="0" smtClean="0">
                <a:latin typeface="+mj-lt"/>
              </a:rPr>
              <a:t>1{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pt-BR" dirty="0" smtClean="0">
                <a:latin typeface="+mj-lt"/>
              </a:rPr>
              <a:t>    A</a:t>
            </a:r>
            <a:r>
              <a:rPr lang="pt-BR" dirty="0">
                <a:latin typeface="+mj-lt"/>
              </a:rPr>
              <a:t>[</a:t>
            </a:r>
            <a:r>
              <a:rPr lang="pt-BR" dirty="0" err="1">
                <a:latin typeface="+mj-lt"/>
              </a:rPr>
              <a:t>i</a:t>
            </a:r>
            <a:r>
              <a:rPr lang="pt-BR" dirty="0">
                <a:latin typeface="+mj-lt"/>
              </a:rPr>
              <a:t>][</a:t>
            </a:r>
            <a:r>
              <a:rPr lang="pt-BR" dirty="0" err="1">
                <a:latin typeface="+mj-lt"/>
              </a:rPr>
              <a:t>j</a:t>
            </a:r>
            <a:r>
              <a:rPr lang="pt-BR" dirty="0">
                <a:latin typeface="+mj-lt"/>
              </a:rPr>
              <a:t>] = </a:t>
            </a:r>
            <a:r>
              <a:rPr lang="pt-BR" dirty="0" err="1">
                <a:latin typeface="+mj-lt"/>
              </a:rPr>
              <a:t>B</a:t>
            </a:r>
            <a:r>
              <a:rPr lang="pt-BR" dirty="0">
                <a:latin typeface="+mj-lt"/>
              </a:rPr>
              <a:t>[</a:t>
            </a:r>
            <a:r>
              <a:rPr lang="pt-BR" dirty="0" err="1">
                <a:latin typeface="+mj-lt"/>
              </a:rPr>
              <a:t>j</a:t>
            </a:r>
            <a:r>
              <a:rPr lang="pt-BR" dirty="0">
                <a:latin typeface="+mj-lt"/>
              </a:rPr>
              <a:t>][</a:t>
            </a:r>
            <a:r>
              <a:rPr lang="pt-BR" dirty="0" err="1">
                <a:latin typeface="+mj-lt"/>
              </a:rPr>
              <a:t>i</a:t>
            </a:r>
            <a:r>
              <a:rPr lang="pt-BR" dirty="0">
                <a:latin typeface="+mj-lt"/>
              </a:rPr>
              <a:t>]</a:t>
            </a:r>
            <a:r>
              <a:rPr lang="pt-BR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 }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9591" y="1780789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Iteration space for A</a:t>
            </a:r>
            <a:endParaRPr lang="en-US" sz="2800" dirty="0"/>
          </a:p>
        </p:txBody>
      </p:sp>
      <p:pic>
        <p:nvPicPr>
          <p:cNvPr id="6" name="Picture 5" descr="iteration_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39" y="2545425"/>
            <a:ext cx="3505200" cy="2959100"/>
          </a:xfrm>
          <a:prstGeom prst="rect">
            <a:avLst/>
          </a:prstGeom>
        </p:spPr>
      </p:pic>
      <p:pic>
        <p:nvPicPr>
          <p:cNvPr id="7" name="Picture 6" descr="iteration_spac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91" y="2649786"/>
            <a:ext cx="3454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understand cache behavior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When do cache misses occur</a:t>
            </a:r>
            <a:r>
              <a:rPr lang="en-US" sz="3200" dirty="0" smtClean="0"/>
              <a:t>?</a:t>
            </a:r>
          </a:p>
          <a:p>
            <a:pPr lvl="1"/>
            <a:r>
              <a:rPr lang="en-US" sz="2800" dirty="0"/>
              <a:t>U</a:t>
            </a:r>
            <a:r>
              <a:rPr lang="en-US" sz="2800" dirty="0" smtClean="0"/>
              <a:t>se </a:t>
            </a:r>
            <a:r>
              <a:rPr lang="en-US" sz="2800" dirty="0"/>
              <a:t>locality </a:t>
            </a:r>
            <a:r>
              <a:rPr lang="en-US" sz="2800" dirty="0" smtClean="0"/>
              <a:t>analysis</a:t>
            </a:r>
          </a:p>
          <a:p>
            <a:pPr lvl="1"/>
            <a:endParaRPr lang="en-US" sz="2800" dirty="0"/>
          </a:p>
          <a:p>
            <a:r>
              <a:rPr lang="en-US" sz="3200" dirty="0"/>
              <a:t>Can we change the visitation </a:t>
            </a:r>
            <a:r>
              <a:rPr lang="en-US" sz="3200" dirty="0" smtClean="0"/>
              <a:t>order</a:t>
            </a:r>
            <a:br>
              <a:rPr lang="en-US" sz="3200" dirty="0" smtClean="0"/>
            </a:br>
            <a:r>
              <a:rPr lang="en-US" sz="3200" dirty="0" smtClean="0"/>
              <a:t>to produce </a:t>
            </a:r>
            <a:r>
              <a:rPr lang="en-US" sz="3200" dirty="0"/>
              <a:t>better behavior?</a:t>
            </a:r>
          </a:p>
          <a:p>
            <a:pPr lvl="1"/>
            <a:r>
              <a:rPr lang="en-US" sz="2800" dirty="0" smtClean="0"/>
              <a:t>Evaluate costs</a:t>
            </a:r>
          </a:p>
          <a:p>
            <a:pPr lvl="1"/>
            <a:endParaRPr lang="en-US" sz="2800" dirty="0"/>
          </a:p>
          <a:p>
            <a:r>
              <a:rPr lang="en-US" sz="3200" dirty="0"/>
              <a:t>Does the new visitation order still </a:t>
            </a:r>
            <a:r>
              <a:rPr lang="en-US" sz="3200" dirty="0" smtClean="0"/>
              <a:t>produce correct </a:t>
            </a:r>
            <a:r>
              <a:rPr lang="en-US" sz="3200" dirty="0"/>
              <a:t>results?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/>
              <a:t>dependence analysis</a:t>
            </a:r>
          </a:p>
        </p:txBody>
      </p:sp>
    </p:spTree>
    <p:extLst>
      <p:ext uri="{BB962C8B-B14F-4D97-AF65-F5344CB8AC3E}">
        <p14:creationId xmlns:p14="http://schemas.microsoft.com/office/powerpoint/2010/main" val="216176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and then rely on loop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loop interchange</a:t>
            </a:r>
          </a:p>
          <a:p>
            <a:r>
              <a:rPr lang="en-US" sz="3200" dirty="0"/>
              <a:t>cache blocking</a:t>
            </a:r>
          </a:p>
          <a:p>
            <a:r>
              <a:rPr lang="en-US" sz="3200" dirty="0"/>
              <a:t>skewing</a:t>
            </a:r>
          </a:p>
          <a:p>
            <a:r>
              <a:rPr lang="en-US" sz="3200" dirty="0"/>
              <a:t>loop reversal</a:t>
            </a:r>
          </a:p>
          <a:p>
            <a:r>
              <a:rPr lang="en-US" sz="3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8236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interchange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249"/>
            <a:ext cx="2644293" cy="1683576"/>
          </a:xfrm>
          <a:ln w="38100" cmpd="sng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for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 to N-1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for </a:t>
            </a:r>
            <a:r>
              <a:rPr lang="en-US" dirty="0">
                <a:latin typeface="+mj-lt"/>
              </a:rPr>
              <a:t>j = 0 to N-1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A</a:t>
            </a:r>
            <a:r>
              <a:rPr lang="en-US" dirty="0">
                <a:latin typeface="+mj-lt"/>
              </a:rPr>
              <a:t>[j][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=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*j;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893" y="3587765"/>
            <a:ext cx="8410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Assumptions: N </a:t>
            </a:r>
            <a:r>
              <a:rPr lang="en-US" sz="2400" dirty="0"/>
              <a:t>is </a:t>
            </a:r>
            <a:r>
              <a:rPr lang="en-US" sz="2400" dirty="0" smtClean="0"/>
              <a:t>large; A is row-major; 2 elements per cache line</a:t>
            </a:r>
            <a:endParaRPr lang="en-US" sz="2400" dirty="0"/>
          </a:p>
        </p:txBody>
      </p:sp>
      <p:pic>
        <p:nvPicPr>
          <p:cNvPr id="5" name="Picture 4" descr="loop_interchang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84" y="4314393"/>
            <a:ext cx="2235200" cy="2209800"/>
          </a:xfrm>
          <a:prstGeom prst="rect">
            <a:avLst/>
          </a:prstGeom>
        </p:spPr>
      </p:pic>
      <p:pic>
        <p:nvPicPr>
          <p:cNvPr id="6" name="Picture 5" descr="loop_interchange_leg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59" y="4199881"/>
            <a:ext cx="901700" cy="736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69386" y="1738137"/>
            <a:ext cx="3451745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33022" y="1768521"/>
            <a:ext cx="2644293" cy="1683576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For </a:t>
            </a:r>
            <a:r>
              <a:rPr lang="en-US" dirty="0">
                <a:latin typeface="+mj-lt"/>
              </a:rPr>
              <a:t>j</a:t>
            </a:r>
            <a:r>
              <a:rPr lang="en-US" dirty="0" smtClean="0">
                <a:latin typeface="+mj-lt"/>
              </a:rPr>
              <a:t> = 0 to N-1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for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= 0 to N-1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A[j][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 =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*j;</a:t>
            </a:r>
            <a:endParaRPr lang="en-US" dirty="0">
              <a:latin typeface="+mj-lt"/>
            </a:endParaRPr>
          </a:p>
        </p:txBody>
      </p:sp>
      <p:pic>
        <p:nvPicPr>
          <p:cNvPr id="9" name="Picture 8" descr="loop_interchange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26" y="4313605"/>
            <a:ext cx="2260600" cy="215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77605" y="5076125"/>
            <a:ext cx="28983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A[][] in C? Java?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6943" y="5691923"/>
            <a:ext cx="28889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What about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on your laptop?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2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  <p:bldP spid="8" grpId="0" animBg="1"/>
      <p:bldP spid="10" grpId="0"/>
      <p:bldP spid="10" grpId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Loop-invariant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Let </a:t>
            </a:r>
            <a:r>
              <a:rPr lang="en-US" sz="3200" i="1" dirty="0" smtClean="0"/>
              <a:t>d</a:t>
            </a:r>
            <a:r>
              <a:rPr lang="en-US" sz="3200" dirty="0" smtClean="0"/>
              <a:t> be the following definition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(d) t = x op y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sz="3200" i="1" dirty="0"/>
              <a:t>d</a:t>
            </a:r>
            <a:r>
              <a:rPr lang="en-US" sz="3200" dirty="0" smtClean="0"/>
              <a:t> is a loop-invariant of a loop L if</a:t>
            </a:r>
          </a:p>
          <a:p>
            <a:pPr lvl="1"/>
            <a:r>
              <a:rPr lang="en-US" sz="2800" i="1" dirty="0"/>
              <a:t>x</a:t>
            </a:r>
            <a:r>
              <a:rPr lang="en-US" sz="2800" dirty="0" smtClean="0"/>
              <a:t> and </a:t>
            </a:r>
            <a:r>
              <a:rPr lang="en-US" sz="2800" i="1" dirty="0" smtClean="0"/>
              <a:t>y</a:t>
            </a:r>
            <a:r>
              <a:rPr lang="en-US" sz="2800" dirty="0" smtClean="0"/>
              <a:t> are constants or</a:t>
            </a:r>
          </a:p>
          <a:p>
            <a:pPr lvl="1"/>
            <a:r>
              <a:rPr lang="en-US" sz="2800" dirty="0" smtClean="0"/>
              <a:t>All reaching definitions of </a:t>
            </a:r>
            <a:r>
              <a:rPr lang="en-US" sz="2800" i="1" dirty="0" smtClean="0"/>
              <a:t>x</a:t>
            </a:r>
            <a:r>
              <a:rPr lang="en-US" sz="2800" dirty="0" smtClean="0"/>
              <a:t> and </a:t>
            </a:r>
            <a:r>
              <a:rPr lang="en-US" sz="2800" i="1" dirty="0" smtClean="0"/>
              <a:t>y</a:t>
            </a:r>
            <a:r>
              <a:rPr lang="en-US" sz="2800" dirty="0" smtClean="0"/>
              <a:t> are outside the loop, or</a:t>
            </a:r>
          </a:p>
          <a:p>
            <a:pPr lvl="1"/>
            <a:r>
              <a:rPr lang="en-US" sz="2800" dirty="0" smtClean="0"/>
              <a:t>Only one definition reaches </a:t>
            </a:r>
            <a:r>
              <a:rPr lang="en-US" sz="2800" i="1" dirty="0" smtClean="0"/>
              <a:t>x</a:t>
            </a:r>
            <a:r>
              <a:rPr lang="en-US" sz="2800" dirty="0" smtClean="0"/>
              <a:t> (or </a:t>
            </a:r>
            <a:r>
              <a:rPr lang="en-US" sz="2800" i="1" dirty="0" smtClean="0"/>
              <a:t>y</a:t>
            </a:r>
            <a:r>
              <a:rPr lang="en-US" sz="2800" dirty="0" smtClean="0"/>
              <a:t>), </a:t>
            </a:r>
            <a:br>
              <a:rPr lang="en-US" sz="2800" dirty="0" smtClean="0"/>
            </a:br>
            <a:r>
              <a:rPr lang="en-US" sz="2800" dirty="0" smtClean="0"/>
              <a:t>and that definition is loop-invariant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303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_array_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5" y="702752"/>
            <a:ext cx="11883265" cy="45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blocking (a.k.a. tiling)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631201" cy="1644294"/>
          </a:xfrm>
          <a:ln w="38100" cmpd="sng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for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 to N-</a:t>
            </a:r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for </a:t>
            </a:r>
            <a:r>
              <a:rPr lang="en-US" dirty="0">
                <a:latin typeface="+mj-lt"/>
              </a:rPr>
              <a:t>j = 0 to N-</a:t>
            </a:r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f</a:t>
            </a:r>
            <a:r>
              <a:rPr lang="en-US" dirty="0">
                <a:latin typeface="+mj-lt"/>
              </a:rPr>
              <a:t>(A[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],A[j])</a:t>
            </a:r>
            <a:r>
              <a:rPr lang="en-US" dirty="0" smtClean="0">
                <a:latin typeface="+mj-lt"/>
              </a:rPr>
              <a:t>;</a:t>
            </a:r>
          </a:p>
        </p:txBody>
      </p:sp>
      <p:pic>
        <p:nvPicPr>
          <p:cNvPr id="4" name="Picture 3" descr="iteration_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6" y="3645325"/>
            <a:ext cx="3505200" cy="2959100"/>
          </a:xfrm>
          <a:prstGeom prst="rect">
            <a:avLst/>
          </a:prstGeom>
        </p:spPr>
      </p:pic>
      <p:pic>
        <p:nvPicPr>
          <p:cNvPr id="5" name="Picture 4" descr="cache_blocking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41" y="3701640"/>
            <a:ext cx="3585695" cy="3046042"/>
          </a:xfrm>
          <a:prstGeom prst="rect">
            <a:avLst/>
          </a:prstGeom>
        </p:spPr>
      </p:pic>
      <p:pic>
        <p:nvPicPr>
          <p:cNvPr id="6" name="Picture 5" descr="cache_blocking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540" y="3544512"/>
            <a:ext cx="3746500" cy="32131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16577" y="1414981"/>
            <a:ext cx="4403337" cy="2133501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for JJ = 0 to N-1 by B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for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 to N-1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for </a:t>
            </a:r>
            <a:r>
              <a:rPr lang="en-US" dirty="0">
                <a:latin typeface="+mj-lt"/>
              </a:rPr>
              <a:t>j = JJ to max(N-1,JJ+B-1)</a:t>
            </a:r>
          </a:p>
          <a:p>
            <a:pPr marL="0" indent="0">
              <a:buNone/>
            </a:pPr>
            <a:r>
              <a:rPr lang="pt-BR" dirty="0" smtClean="0">
                <a:latin typeface="+mj-lt"/>
              </a:rPr>
              <a:t>      </a:t>
            </a:r>
            <a:r>
              <a:rPr lang="pt-BR" dirty="0" err="1" smtClean="0">
                <a:latin typeface="+mj-lt"/>
              </a:rPr>
              <a:t>f</a:t>
            </a:r>
            <a:r>
              <a:rPr lang="pt-BR" dirty="0">
                <a:latin typeface="+mj-lt"/>
              </a:rPr>
              <a:t>(A[</a:t>
            </a:r>
            <a:r>
              <a:rPr lang="pt-BR" dirty="0" err="1">
                <a:latin typeface="+mj-lt"/>
              </a:rPr>
              <a:t>i</a:t>
            </a:r>
            <a:r>
              <a:rPr lang="pt-BR" dirty="0">
                <a:latin typeface="+mj-lt"/>
              </a:rPr>
              <a:t>],A[</a:t>
            </a:r>
            <a:r>
              <a:rPr lang="pt-BR" dirty="0" err="1">
                <a:latin typeface="+mj-lt"/>
              </a:rPr>
              <a:t>j</a:t>
            </a:r>
            <a:r>
              <a:rPr lang="pt-BR" dirty="0">
                <a:latin typeface="+mj-lt"/>
              </a:rPr>
              <a:t>]);</a:t>
            </a:r>
            <a:endParaRPr lang="en-US" dirty="0" smtClean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42084" y="1738137"/>
            <a:ext cx="3087245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7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Reuse: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Accessing </a:t>
            </a:r>
            <a:r>
              <a:rPr lang="en-US" sz="3200" dirty="0"/>
              <a:t>a location that has </a:t>
            </a:r>
            <a:r>
              <a:rPr lang="en-US" sz="3200" dirty="0" smtClean="0"/>
              <a:t>been accessed </a:t>
            </a:r>
            <a:r>
              <a:rPr lang="en-US" sz="3200" dirty="0"/>
              <a:t>previously</a:t>
            </a:r>
          </a:p>
          <a:p>
            <a:r>
              <a:rPr lang="en-US" sz="3200" dirty="0" smtClean="0"/>
              <a:t>Locality</a:t>
            </a:r>
            <a:r>
              <a:rPr lang="en-US" sz="3200" dirty="0"/>
              <a:t>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Accessing </a:t>
            </a:r>
            <a:r>
              <a:rPr lang="en-US" sz="3200" dirty="0"/>
              <a:t>a location that is </a:t>
            </a:r>
            <a:r>
              <a:rPr lang="en-US" sz="3200" dirty="0" smtClean="0"/>
              <a:t>in the cache</a:t>
            </a:r>
          </a:p>
          <a:p>
            <a:endParaRPr lang="en-US" sz="3200" dirty="0"/>
          </a:p>
          <a:p>
            <a:r>
              <a:rPr lang="en-US" sz="3200" dirty="0"/>
              <a:t>Observe:</a:t>
            </a:r>
          </a:p>
          <a:p>
            <a:pPr lvl="1"/>
            <a:r>
              <a:rPr lang="en-US" sz="2800" dirty="0" smtClean="0"/>
              <a:t>Locality </a:t>
            </a:r>
            <a:r>
              <a:rPr lang="en-US" sz="2800" dirty="0"/>
              <a:t>only occurs when there is reuse!</a:t>
            </a:r>
          </a:p>
          <a:p>
            <a:pPr lvl="1"/>
            <a:r>
              <a:rPr lang="is-IS" sz="2800" dirty="0" smtClean="0"/>
              <a:t>… </a:t>
            </a:r>
            <a:r>
              <a:rPr lang="en-US" sz="2800" dirty="0" smtClean="0"/>
              <a:t>but </a:t>
            </a:r>
            <a:r>
              <a:rPr lang="en-US" sz="2800" dirty="0"/>
              <a:t>reuse does not imply locality</a:t>
            </a:r>
          </a:p>
        </p:txBody>
      </p:sp>
    </p:spTree>
    <p:extLst>
      <p:ext uri="{BB962C8B-B14F-4D97-AF65-F5344CB8AC3E}">
        <p14:creationId xmlns:p14="http://schemas.microsoft.com/office/powerpoint/2010/main" val="360966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locality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Find data </a:t>
            </a:r>
            <a:r>
              <a:rPr lang="en-US" sz="3200" dirty="0" smtClean="0"/>
              <a:t>reuse</a:t>
            </a:r>
          </a:p>
          <a:p>
            <a:endParaRPr lang="en-US" sz="3200" dirty="0"/>
          </a:p>
          <a:p>
            <a:r>
              <a:rPr lang="en-US" sz="3200" dirty="0"/>
              <a:t>Determine “localized iteration space”</a:t>
            </a:r>
          </a:p>
          <a:p>
            <a:pPr lvl="1"/>
            <a:r>
              <a:rPr lang="en-US" sz="2800" dirty="0" smtClean="0"/>
              <a:t>Set </a:t>
            </a:r>
            <a:r>
              <a:rPr lang="en-US" sz="2800" dirty="0"/>
              <a:t>of inner loops where the data </a:t>
            </a:r>
            <a:r>
              <a:rPr lang="en-US" sz="2800" dirty="0" smtClean="0"/>
              <a:t>accessed </a:t>
            </a:r>
            <a:br>
              <a:rPr lang="en-US" sz="2800" dirty="0" smtClean="0"/>
            </a:br>
            <a:r>
              <a:rPr lang="en-US" sz="2800" dirty="0" smtClean="0"/>
              <a:t>by </a:t>
            </a:r>
            <a:r>
              <a:rPr lang="en-US" sz="2800" dirty="0"/>
              <a:t>an iteration is expected to fit within </a:t>
            </a:r>
            <a:r>
              <a:rPr lang="en-US" sz="2800" dirty="0" smtClean="0"/>
              <a:t>the cache</a:t>
            </a:r>
          </a:p>
          <a:p>
            <a:pPr lvl="1"/>
            <a:endParaRPr lang="en-US" sz="2800" dirty="0"/>
          </a:p>
          <a:p>
            <a:r>
              <a:rPr lang="en-US" sz="3200" dirty="0"/>
              <a:t>Find data locality</a:t>
            </a:r>
          </a:p>
          <a:p>
            <a:pPr lvl="1"/>
            <a:r>
              <a:rPr lang="en-US" sz="2800" dirty="0" smtClean="0"/>
              <a:t>Reuse </a:t>
            </a:r>
            <a:r>
              <a:rPr lang="en-US" sz="2800" dirty="0"/>
              <a:t>∩ localized iteration space ⇒ locality</a:t>
            </a:r>
          </a:p>
        </p:txBody>
      </p:sp>
    </p:spTree>
    <p:extLst>
      <p:ext uri="{BB962C8B-B14F-4D97-AF65-F5344CB8AC3E}">
        <p14:creationId xmlns:p14="http://schemas.microsoft.com/office/powerpoint/2010/main" val="473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x++;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>
                <a:latin typeface="+mj-lt"/>
              </a:rPr>
              <a:t>(x &lt; N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23145" y="2315372"/>
            <a:ext cx="78094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d</a:t>
            </a:r>
            <a:r>
              <a:rPr lang="en-US" sz="2400" dirty="0"/>
              <a:t> is a loop-invariant of a loop L if</a:t>
            </a:r>
          </a:p>
          <a:p>
            <a:pPr lvl="1"/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constants or</a:t>
            </a:r>
          </a:p>
          <a:p>
            <a:pPr lvl="1"/>
            <a:r>
              <a:rPr lang="en-US" sz="2400" dirty="0"/>
              <a:t>All reaching definitions of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outside the loop, or</a:t>
            </a:r>
          </a:p>
          <a:p>
            <a:pPr lvl="1"/>
            <a:r>
              <a:rPr lang="en-US" sz="2400" dirty="0"/>
              <a:t>Only one definition reaches </a:t>
            </a:r>
            <a:r>
              <a:rPr lang="en-US" sz="2400" i="1" dirty="0"/>
              <a:t>x</a:t>
            </a:r>
            <a:r>
              <a:rPr lang="en-US" sz="2400" dirty="0"/>
              <a:t> (or </a:t>
            </a:r>
            <a:r>
              <a:rPr lang="en-US" sz="2400" i="1" dirty="0"/>
              <a:t>y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and that definition is loop-invariant 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51789" y="2927684"/>
            <a:ext cx="2580106" cy="1336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91114" y="3327851"/>
            <a:ext cx="2259220" cy="49560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3482" y="3678174"/>
            <a:ext cx="2271761" cy="59048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011476" y="4918629"/>
            <a:ext cx="2400556" cy="472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98941" y="4635288"/>
            <a:ext cx="51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Loop-invariant computations in LLVM</a:t>
            </a:r>
            <a:endParaRPr lang="en-US" dirty="0"/>
          </a:p>
        </p:txBody>
      </p:sp>
      <p:pic>
        <p:nvPicPr>
          <p:cNvPr id="4" name="Picture 3" descr="LLVM_invaria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91" y="1982568"/>
            <a:ext cx="11497023" cy="32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3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463"/>
          </a:xfrm>
        </p:spPr>
        <p:txBody>
          <a:bodyPr>
            <a:normAutofit/>
          </a:bodyPr>
          <a:lstStyle/>
          <a:p>
            <a:r>
              <a:rPr lang="en-US" dirty="0"/>
              <a:t>In order to “hoist” a loop-</a:t>
            </a:r>
            <a:r>
              <a:rPr lang="en-US" dirty="0" smtClean="0"/>
              <a:t>invariant computation </a:t>
            </a:r>
            <a:r>
              <a:rPr lang="en-US" dirty="0"/>
              <a:t>out of a loop,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need a </a:t>
            </a:r>
            <a:r>
              <a:rPr lang="en-US" dirty="0" smtClean="0"/>
              <a:t>place to </a:t>
            </a:r>
            <a:r>
              <a:rPr lang="en-US" dirty="0"/>
              <a:t>put it</a:t>
            </a:r>
          </a:p>
          <a:p>
            <a:r>
              <a:rPr lang="en-US" dirty="0"/>
              <a:t>We could copy it to all </a:t>
            </a:r>
            <a:r>
              <a:rPr lang="en-US" dirty="0" smtClean="0"/>
              <a:t>immediate predecessors </a:t>
            </a:r>
            <a:r>
              <a:rPr lang="en-US" dirty="0"/>
              <a:t>of the loop header..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...But we can avoid code </a:t>
            </a:r>
            <a:r>
              <a:rPr lang="en-US" dirty="0" smtClean="0"/>
              <a:t>duplication (and bugs) </a:t>
            </a:r>
            <a:br>
              <a:rPr lang="en-US" dirty="0" smtClean="0"/>
            </a:br>
            <a:r>
              <a:rPr lang="en-US" dirty="0" smtClean="0"/>
              <a:t>by taking advantage of loop normalization </a:t>
            </a:r>
            <a:br>
              <a:rPr lang="en-US" dirty="0" smtClean="0"/>
            </a:br>
            <a:r>
              <a:rPr lang="en-US" dirty="0" smtClean="0"/>
              <a:t>that guarantees the existence of the </a:t>
            </a:r>
            <a:r>
              <a:rPr lang="en-US" dirty="0"/>
              <a:t>pre-</a:t>
            </a:r>
            <a:r>
              <a:rPr lang="en-US" dirty="0" smtClean="0"/>
              <a:t>header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5441" y="4492077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5" name="Straight Arrow Connector 4"/>
          <p:cNvCxnSpPr>
            <a:stCxn id="9" idx="2"/>
            <a:endCxn id="4" idx="0"/>
          </p:cNvCxnSpPr>
          <p:nvPr/>
        </p:nvCxnSpPr>
        <p:spPr>
          <a:xfrm>
            <a:off x="6070021" y="4023503"/>
            <a:ext cx="24371" cy="4685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" idx="2"/>
            <a:endCxn id="4" idx="0"/>
          </p:cNvCxnSpPr>
          <p:nvPr/>
        </p:nvCxnSpPr>
        <p:spPr>
          <a:xfrm>
            <a:off x="4922623" y="4002043"/>
            <a:ext cx="1171769" cy="49003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 flipH="1">
            <a:off x="6094392" y="4010408"/>
            <a:ext cx="1114641" cy="48166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4503676" y="3587765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n1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51074" y="3609225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90086" y="3596130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16294" y="3895264"/>
            <a:ext cx="808718" cy="911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65354" y="3922378"/>
            <a:ext cx="808718" cy="911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04395" y="3916683"/>
            <a:ext cx="808718" cy="911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6793" y="3308697"/>
            <a:ext cx="296851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for (auto it =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pred_begin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H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); </a:t>
            </a:r>
            <a:br>
              <a:rPr lang="en-US" dirty="0" smtClean="0">
                <a:solidFill>
                  <a:srgbClr val="FF0000"/>
                </a:solidFill>
                <a:latin typeface="+mj-lt"/>
              </a:rPr>
            </a:br>
            <a:r>
              <a:rPr lang="en-US" dirty="0" smtClean="0">
                <a:solidFill>
                  <a:srgbClr val="FF0000"/>
                </a:solidFill>
                <a:latin typeface="+mj-lt"/>
              </a:rPr>
              <a:t>           it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!=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pred_end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H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);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++it)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BasicBlock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*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pBB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= *it;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 p =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pBB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-&gt;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getTerminator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();</a:t>
            </a:r>
            <a:br>
              <a:rPr lang="en-US" dirty="0" smtClean="0">
                <a:solidFill>
                  <a:srgbClr val="FF0000"/>
                </a:solidFill>
                <a:latin typeface="+mj-lt"/>
              </a:rPr>
            </a:br>
            <a:r>
              <a:rPr lang="en-US" dirty="0" smtClean="0">
                <a:solidFill>
                  <a:srgbClr val="FF0000"/>
                </a:solidFill>
                <a:latin typeface="+mj-lt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inv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-&gt;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moveBefore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(p);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}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3007" y="4744709"/>
            <a:ext cx="1989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it correct?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4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463"/>
          </a:xfrm>
        </p:spPr>
        <p:txBody>
          <a:bodyPr>
            <a:normAutofit/>
          </a:bodyPr>
          <a:lstStyle/>
          <a:p>
            <a:r>
              <a:rPr lang="en-US" dirty="0"/>
              <a:t>In order to “hoist” a loop-</a:t>
            </a:r>
            <a:r>
              <a:rPr lang="en-US" dirty="0" smtClean="0"/>
              <a:t>invariant computation </a:t>
            </a:r>
            <a:r>
              <a:rPr lang="en-US" dirty="0"/>
              <a:t>out of a loop,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need a </a:t>
            </a:r>
            <a:r>
              <a:rPr lang="en-US" dirty="0" smtClean="0"/>
              <a:t>place to </a:t>
            </a:r>
            <a:r>
              <a:rPr lang="en-US" dirty="0"/>
              <a:t>put it</a:t>
            </a:r>
          </a:p>
          <a:p>
            <a:r>
              <a:rPr lang="en-US" dirty="0"/>
              <a:t>We could copy it to all </a:t>
            </a:r>
            <a:r>
              <a:rPr lang="en-US" dirty="0" smtClean="0"/>
              <a:t>immediate predecessors </a:t>
            </a:r>
            <a:r>
              <a:rPr lang="en-US" dirty="0"/>
              <a:t>of the loop header..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...But we can avoid code </a:t>
            </a:r>
            <a:r>
              <a:rPr lang="en-US" dirty="0" smtClean="0"/>
              <a:t>duplication (and bugs) </a:t>
            </a:r>
            <a:br>
              <a:rPr lang="en-US" dirty="0" smtClean="0"/>
            </a:br>
            <a:r>
              <a:rPr lang="en-US" dirty="0" smtClean="0"/>
              <a:t>by taking advantage of loop normalization </a:t>
            </a:r>
            <a:br>
              <a:rPr lang="en-US" dirty="0" smtClean="0"/>
            </a:br>
            <a:r>
              <a:rPr lang="en-US" dirty="0" smtClean="0"/>
              <a:t>that guarantees the existence of the </a:t>
            </a:r>
            <a:r>
              <a:rPr lang="en-US" dirty="0"/>
              <a:t>pre-</a:t>
            </a:r>
            <a:r>
              <a:rPr lang="en-US" dirty="0" smtClean="0"/>
              <a:t>header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6793" y="3308697"/>
            <a:ext cx="3283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+mj-lt"/>
              </a:rPr>
              <a:t>pBB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= loop-&gt;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getLoopPreheader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pBB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-&gt;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getTerminator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();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+mj-lt"/>
              </a:rPr>
              <a:t>inv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-&gt;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moveBefore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(p); 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541478" y="3328507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549865" y="4737932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18" name="Straight Arrow Connector 17"/>
          <p:cNvCxnSpPr>
            <a:stCxn id="22" idx="2"/>
            <a:endCxn id="17" idx="0"/>
          </p:cNvCxnSpPr>
          <p:nvPr/>
        </p:nvCxnSpPr>
        <p:spPr>
          <a:xfrm>
            <a:off x="6328815" y="4422849"/>
            <a:ext cx="1" cy="3150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7" idx="3"/>
            <a:endCxn id="24" idx="2"/>
          </p:cNvCxnSpPr>
          <p:nvPr/>
        </p:nvCxnSpPr>
        <p:spPr>
          <a:xfrm flipV="1">
            <a:off x="7107767" y="4789485"/>
            <a:ext cx="1040848" cy="190274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2"/>
            <a:endCxn id="21" idx="3"/>
          </p:cNvCxnSpPr>
          <p:nvPr/>
        </p:nvCxnSpPr>
        <p:spPr>
          <a:xfrm flipH="1">
            <a:off x="5187936" y="4422849"/>
            <a:ext cx="1140879" cy="1678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3900206" y="4383569"/>
            <a:ext cx="1287730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 node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549864" y="3939196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23" name="Straight Arrow Connector 22"/>
          <p:cNvCxnSpPr>
            <a:stCxn id="16" idx="2"/>
            <a:endCxn id="22" idx="0"/>
          </p:cNvCxnSpPr>
          <p:nvPr/>
        </p:nvCxnSpPr>
        <p:spPr>
          <a:xfrm>
            <a:off x="6320429" y="3694315"/>
            <a:ext cx="8386" cy="2448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7369664" y="4423677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Latch</a:t>
            </a:r>
          </a:p>
        </p:txBody>
      </p:sp>
      <p:cxnSp>
        <p:nvCxnSpPr>
          <p:cNvPr id="25" name="Curved Connector 24"/>
          <p:cNvCxnSpPr>
            <a:stCxn id="24" idx="0"/>
            <a:endCxn id="22" idx="3"/>
          </p:cNvCxnSpPr>
          <p:nvPr/>
        </p:nvCxnSpPr>
        <p:spPr>
          <a:xfrm rot="16200000" flipV="1">
            <a:off x="7506864" y="3781925"/>
            <a:ext cx="242654" cy="1040849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540488" y="3613354"/>
            <a:ext cx="1571512" cy="698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11916</TotalTime>
  <Words>1888</Words>
  <Application>Microsoft Macintosh PowerPoint</Application>
  <PresentationFormat>Custom</PresentationFormat>
  <Paragraphs>473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                            Loop                              optimizations</vt:lpstr>
      <vt:lpstr>Outline</vt:lpstr>
      <vt:lpstr>Optimizations in small, hot loops</vt:lpstr>
      <vt:lpstr>Loop example</vt:lpstr>
      <vt:lpstr>Loop-invariant computations</vt:lpstr>
      <vt:lpstr>Loop example</vt:lpstr>
      <vt:lpstr>Loop-invariant computations in LLVM</vt:lpstr>
      <vt:lpstr>Hoisting code</vt:lpstr>
      <vt:lpstr>Hoisting code</vt:lpstr>
      <vt:lpstr>Hoisting conditions</vt:lpstr>
      <vt:lpstr>Outline</vt:lpstr>
      <vt:lpstr>Loop example</vt:lpstr>
      <vt:lpstr>Loop example</vt:lpstr>
      <vt:lpstr>Loop example</vt:lpstr>
      <vt:lpstr>Loop example</vt:lpstr>
      <vt:lpstr>Loop example</vt:lpstr>
      <vt:lpstr>Loop example</vt:lpstr>
      <vt:lpstr>Is the code transformation worth it?</vt:lpstr>
      <vt:lpstr>… and after Loop Invariant Code Motion ...</vt:lpstr>
      <vt:lpstr>… and with a better Loop Invariant Code Motion ...</vt:lpstr>
      <vt:lpstr>… and after dead code elimination ...</vt:lpstr>
      <vt:lpstr>Induction variable observation</vt:lpstr>
      <vt:lpstr>Induction variable elimination</vt:lpstr>
      <vt:lpstr>Is it faster?</vt:lpstr>
      <vt:lpstr>Induction variables</vt:lpstr>
      <vt:lpstr>Identify induction variables: step 1</vt:lpstr>
      <vt:lpstr>Identify induction variables: step 2</vt:lpstr>
      <vt:lpstr>PowerPoint Presentation</vt:lpstr>
      <vt:lpstr>Induction variable elimination: step 1</vt:lpstr>
      <vt:lpstr>Induction variable elimination: step 2</vt:lpstr>
      <vt:lpstr>Normalize induction variables</vt:lpstr>
      <vt:lpstr>Normalize induction variables in LLVM</vt:lpstr>
      <vt:lpstr>LLVM scalar evolution example</vt:lpstr>
      <vt:lpstr>LLVM scalar evolution example</vt:lpstr>
      <vt:lpstr>LLVM scalar evolution example: pass deps</vt:lpstr>
      <vt:lpstr>PowerPoint Presentation</vt:lpstr>
      <vt:lpstr>Scalar evolution in LLVM</vt:lpstr>
      <vt:lpstr>Outline</vt:lpstr>
      <vt:lpstr>Loop transformations</vt:lpstr>
      <vt:lpstr>Loop unrolling</vt:lpstr>
      <vt:lpstr>Loop peeling</vt:lpstr>
      <vt:lpstr>Loop transformations for memory optimizations</vt:lpstr>
      <vt:lpstr>Goal: improve cache performance</vt:lpstr>
      <vt:lpstr>What a compiler can do</vt:lpstr>
      <vt:lpstr>Manipulating time and space</vt:lpstr>
      <vt:lpstr>Code example</vt:lpstr>
      <vt:lpstr>First understand cache behavior ...</vt:lpstr>
      <vt:lpstr>… and then rely on loop transformations</vt:lpstr>
      <vt:lpstr>Loop interchange</vt:lpstr>
      <vt:lpstr>PowerPoint Presentation</vt:lpstr>
      <vt:lpstr>Cache blocking (a.k.a. tiling)</vt:lpstr>
      <vt:lpstr>Locality analysis</vt:lpstr>
      <vt:lpstr>Steps in locality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 Campanoni</cp:lastModifiedBy>
  <cp:revision>1638</cp:revision>
  <dcterms:created xsi:type="dcterms:W3CDTF">2015-09-25T19:17:27Z</dcterms:created>
  <dcterms:modified xsi:type="dcterms:W3CDTF">2015-11-10T20:12:59Z</dcterms:modified>
</cp:coreProperties>
</file>