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52" r:id="rId3"/>
    <p:sldId id="359" r:id="rId4"/>
    <p:sldId id="360" r:id="rId5"/>
    <p:sldId id="358" r:id="rId6"/>
    <p:sldId id="361" r:id="rId7"/>
    <p:sldId id="351" r:id="rId8"/>
    <p:sldId id="258" r:id="rId9"/>
    <p:sldId id="297" r:id="rId10"/>
    <p:sldId id="322" r:id="rId11"/>
    <p:sldId id="350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46" r:id="rId24"/>
    <p:sldId id="347" r:id="rId25"/>
    <p:sldId id="348" r:id="rId26"/>
    <p:sldId id="349" r:id="rId27"/>
    <p:sldId id="334" r:id="rId28"/>
    <p:sldId id="335" r:id="rId29"/>
    <p:sldId id="336" r:id="rId30"/>
    <p:sldId id="337" r:id="rId31"/>
    <p:sldId id="342" r:id="rId32"/>
    <p:sldId id="338" r:id="rId33"/>
    <p:sldId id="339" r:id="rId34"/>
    <p:sldId id="340" r:id="rId35"/>
    <p:sldId id="341" r:id="rId36"/>
    <p:sldId id="344" r:id="rId37"/>
    <p:sldId id="365" r:id="rId38"/>
    <p:sldId id="343" r:id="rId39"/>
    <p:sldId id="366" r:id="rId40"/>
    <p:sldId id="364" r:id="rId41"/>
    <p:sldId id="345" r:id="rId42"/>
    <p:sldId id="36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F300"/>
    <a:srgbClr val="880D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222" d="100"/>
          <a:sy n="222" d="100"/>
        </p:scale>
        <p:origin x="-308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1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6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9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0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6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8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7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3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7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3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0CE03-3AB3-46A9-A4EE-40C5DBE6E011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GIF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352348"/>
            <a:ext cx="12192000" cy="1047318"/>
          </a:xfrm>
        </p:spPr>
        <p:txBody>
          <a:bodyPr/>
          <a:lstStyle/>
          <a:p>
            <a:pPr algn="l"/>
            <a:r>
              <a:rPr lang="en-US" dirty="0" smtClean="0"/>
              <a:t>                          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5236" y="5585548"/>
            <a:ext cx="5334000" cy="886835"/>
          </a:xfrm>
        </p:spPr>
        <p:txBody>
          <a:bodyPr/>
          <a:lstStyle/>
          <a:p>
            <a:pPr algn="l"/>
            <a:r>
              <a:rPr lang="en-US" dirty="0" smtClean="0"/>
              <a:t>Simone </a:t>
            </a:r>
            <a:r>
              <a:rPr lang="en-US" dirty="0" err="1" smtClean="0"/>
              <a:t>Campanoni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simonec@eecs.northwestern.edu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09" y="395297"/>
            <a:ext cx="6005947" cy="38771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185" y="4594861"/>
            <a:ext cx="3500490" cy="18631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64" y="3680643"/>
            <a:ext cx="1380340" cy="18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1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90% of time is spent in 10% of code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42663" y="1671308"/>
            <a:ext cx="10151065" cy="42341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583999" y="3840189"/>
            <a:ext cx="2025589" cy="104388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Hot code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169458" y="3764645"/>
            <a:ext cx="864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Loop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194765" y="2987368"/>
            <a:ext cx="295042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3366FF"/>
                </a:solidFill>
              </a:rPr>
              <a:t>Cold code</a:t>
            </a:r>
            <a:endParaRPr lang="en-US" sz="3200" b="1" dirty="0">
              <a:solidFill>
                <a:srgbClr val="3366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75632"/>
            <a:ext cx="1208398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Identify hot code to succeed!!!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findin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356" y="1837288"/>
            <a:ext cx="1917426" cy="19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99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/>
      <p:bldP spid="10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Loops </a:t>
            </a:r>
            <a:r>
              <a:rPr lang="is-IS" sz="3600" dirty="0" smtClean="0"/>
              <a:t>…</a:t>
            </a:r>
          </a:p>
          <a:p>
            <a:pPr marL="0" indent="0">
              <a:buNone/>
            </a:pPr>
            <a:r>
              <a:rPr lang="is-IS" sz="3600" dirty="0" smtClean="0"/>
              <a:t> ... </a:t>
            </a:r>
            <a:r>
              <a:rPr lang="en-US" sz="3600" dirty="0"/>
              <a:t>b</a:t>
            </a:r>
            <a:r>
              <a:rPr lang="is-IS" sz="3600" dirty="0" smtClean="0"/>
              <a:t>ut where are they?</a:t>
            </a:r>
          </a:p>
          <a:p>
            <a:pPr marL="0" indent="0">
              <a:buNone/>
            </a:pPr>
            <a:r>
              <a:rPr lang="is-IS" sz="3600" dirty="0"/>
              <a:t> </a:t>
            </a:r>
            <a:r>
              <a:rPr lang="is-IS" sz="3600" dirty="0" smtClean="0"/>
              <a:t>... </a:t>
            </a:r>
            <a:r>
              <a:rPr lang="en-US" sz="3600" dirty="0" smtClean="0"/>
              <a:t>H</a:t>
            </a:r>
            <a:r>
              <a:rPr lang="is-IS" sz="3600" dirty="0" smtClean="0"/>
              <a:t>ow can we find them?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89409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213" y="3894483"/>
            <a:ext cx="3377450" cy="2390653"/>
          </a:xfrm>
          <a:ln w="28575" cmpd="sng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=0;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while (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&lt; 10){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</a:t>
            </a:r>
            <a:r>
              <a:rPr lang="en-US" dirty="0">
                <a:latin typeface="+mj-lt"/>
              </a:rPr>
              <a:t> </a:t>
            </a:r>
            <a:r>
              <a:rPr lang="is-IS" dirty="0" smtClean="0">
                <a:latin typeface="+mj-lt"/>
              </a:rPr>
              <a:t>…</a:t>
            </a:r>
          </a:p>
          <a:p>
            <a:pPr marL="0" indent="0">
              <a:buNone/>
            </a:pPr>
            <a:r>
              <a:rPr lang="is-IS" dirty="0">
                <a:latin typeface="+mj-lt"/>
              </a:rPr>
              <a:t> </a:t>
            </a:r>
            <a:r>
              <a:rPr lang="is-IS" dirty="0" smtClean="0">
                <a:latin typeface="+mj-lt"/>
              </a:rPr>
              <a:t>  i++;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77508" y="1820896"/>
            <a:ext cx="3355971" cy="1635929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for (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=0;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&lt; 10;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++){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   </a:t>
            </a:r>
            <a:r>
              <a:rPr lang="is-IS" dirty="0" smtClean="0">
                <a:latin typeface="+mj-lt"/>
              </a:rPr>
              <a:t>…</a:t>
            </a:r>
            <a:endParaRPr lang="en-US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62206" y="1851813"/>
            <a:ext cx="2722845" cy="2731099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=0;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d</a:t>
            </a:r>
            <a:r>
              <a:rPr lang="en-US" dirty="0" smtClean="0">
                <a:latin typeface="+mj-lt"/>
              </a:rPr>
              <a:t>o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   </a:t>
            </a:r>
            <a:r>
              <a:rPr lang="is-IS" dirty="0" smtClean="0">
                <a:latin typeface="+mj-lt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>
                <a:latin typeface="+mj-lt"/>
              </a:rPr>
              <a:t> </a:t>
            </a:r>
            <a:r>
              <a:rPr lang="is-IS" dirty="0" smtClean="0">
                <a:latin typeface="+mj-lt"/>
              </a:rPr>
              <a:t>  i++;</a:t>
            </a:r>
            <a:endParaRPr lang="en-US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} while (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&lt; 10);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99601" y="1847086"/>
            <a:ext cx="2635906" cy="1662116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S={0,1,</a:t>
            </a:r>
            <a:r>
              <a:rPr lang="is-IS" dirty="0" smtClean="0">
                <a:latin typeface="+mj-lt"/>
              </a:rPr>
              <a:t>…,10}</a:t>
            </a:r>
            <a:endParaRPr lang="en-US" dirty="0" smtClean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latin typeface="+mj-lt"/>
              </a:rPr>
              <a:t>foreach</a:t>
            </a:r>
            <a:r>
              <a:rPr lang="en-US" dirty="0" smtClean="0">
                <a:latin typeface="+mj-lt"/>
              </a:rPr>
              <a:t> (</a:t>
            </a:r>
            <a:r>
              <a:rPr lang="en-US" dirty="0" err="1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in S){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</a:t>
            </a:r>
            <a:r>
              <a:rPr lang="is-IS" dirty="0" smtClean="0">
                <a:latin typeface="+mj-lt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s-IS" dirty="0">
                <a:latin typeface="+mj-lt"/>
              </a:rPr>
              <a:t>}</a:t>
            </a:r>
            <a:endParaRPr lang="en-US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0254" y="5368555"/>
            <a:ext cx="61270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Is there a LLVM IR instruction “for”?</a:t>
            </a:r>
          </a:p>
          <a:p>
            <a:r>
              <a:rPr lang="en-US" sz="2800" dirty="0" smtClean="0"/>
              <a:t>There is no IR instruction for “loop”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850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4" grpId="1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ops_in_LLVM_I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31" y="88686"/>
            <a:ext cx="7855248" cy="6769314"/>
          </a:xfrm>
          <a:prstGeom prst="rect">
            <a:avLst/>
          </a:prstGeom>
        </p:spPr>
      </p:pic>
      <p:pic>
        <p:nvPicPr>
          <p:cNvPr id="11" name="Picture 10" descr="Loops_in_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69" y="378302"/>
            <a:ext cx="5385686" cy="3236242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2134010" y="1335592"/>
            <a:ext cx="589143" cy="327350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9356133" y="924948"/>
            <a:ext cx="2060161" cy="253515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4" idx="3"/>
            <a:endCxn id="15" idx="1"/>
          </p:cNvCxnSpPr>
          <p:nvPr/>
        </p:nvCxnSpPr>
        <p:spPr>
          <a:xfrm flipV="1">
            <a:off x="2723153" y="1051706"/>
            <a:ext cx="6632980" cy="447561"/>
          </a:xfrm>
          <a:prstGeom prst="straightConnector1">
            <a:avLst/>
          </a:prstGeom>
          <a:ln w="285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968199" y="1327572"/>
            <a:ext cx="1042327" cy="343482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9134217" y="2267138"/>
            <a:ext cx="2456204" cy="687283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8" idx="3"/>
            <a:endCxn id="19" idx="1"/>
          </p:cNvCxnSpPr>
          <p:nvPr/>
        </p:nvCxnSpPr>
        <p:spPr>
          <a:xfrm>
            <a:off x="4010526" y="1499313"/>
            <a:ext cx="5123691" cy="1111467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251158" y="1306184"/>
            <a:ext cx="593558" cy="343482"/>
          </a:xfrm>
          <a:prstGeom prst="roundRect">
            <a:avLst/>
          </a:prstGeom>
          <a:noFill/>
          <a:ln w="38100" cmpd="sng">
            <a:solidFill>
              <a:srgbClr val="26F3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7642301" y="5654842"/>
            <a:ext cx="2456204" cy="681790"/>
          </a:xfrm>
          <a:prstGeom prst="roundRect">
            <a:avLst/>
          </a:prstGeom>
          <a:noFill/>
          <a:ln w="38100" cmpd="sng">
            <a:solidFill>
              <a:srgbClr val="26F3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3" idx="2"/>
            <a:endCxn id="24" idx="1"/>
          </p:cNvCxnSpPr>
          <p:nvPr/>
        </p:nvCxnSpPr>
        <p:spPr>
          <a:xfrm>
            <a:off x="4547937" y="1649666"/>
            <a:ext cx="3094364" cy="4346071"/>
          </a:xfrm>
          <a:prstGeom prst="straightConnector1">
            <a:avLst/>
          </a:prstGeom>
          <a:ln w="28575" cmpd="sng">
            <a:solidFill>
              <a:srgbClr val="26F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016410" y="1697789"/>
            <a:ext cx="3970011" cy="280737"/>
          </a:xfrm>
          <a:prstGeom prst="round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759158" y="4109452"/>
            <a:ext cx="5253789" cy="462548"/>
          </a:xfrm>
          <a:prstGeom prst="round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9" idx="2"/>
            <a:endCxn id="30" idx="1"/>
          </p:cNvCxnSpPr>
          <p:nvPr/>
        </p:nvCxnSpPr>
        <p:spPr>
          <a:xfrm>
            <a:off x="3001416" y="1978526"/>
            <a:ext cx="1757742" cy="2362200"/>
          </a:xfrm>
          <a:prstGeom prst="straightConnector1">
            <a:avLst/>
          </a:prstGeom>
          <a:ln w="28575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8947" y="4857887"/>
            <a:ext cx="61270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Target optimization: </a:t>
            </a:r>
            <a:br>
              <a:rPr lang="en-US" sz="2800" dirty="0" smtClean="0"/>
            </a:br>
            <a:r>
              <a:rPr lang="en-US" sz="2800" dirty="0" smtClean="0"/>
              <a:t>we need to identify loops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There is no IR instruction for “loop”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How to identify an IR loop?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3856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  <p:bldP spid="19" grpId="0" animBg="1"/>
      <p:bldP spid="23" grpId="0" animBg="1"/>
      <p:bldP spid="24" grpId="0" animBg="1"/>
      <p:bldP spid="29" grpId="0" animBg="1"/>
      <p:bldP spid="30" grpId="0" animBg="1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 identification:</a:t>
            </a:r>
          </a:p>
          <a:p>
            <a:pPr lvl="1"/>
            <a:r>
              <a:rPr lang="en-US" dirty="0" smtClean="0"/>
              <a:t>Input: Control-Flow-Graph</a:t>
            </a:r>
          </a:p>
          <a:p>
            <a:pPr lvl="1"/>
            <a:r>
              <a:rPr lang="en-US" dirty="0" smtClean="0"/>
              <a:t>Output: loops in CFG</a:t>
            </a:r>
          </a:p>
          <a:p>
            <a:pPr lvl="1"/>
            <a:r>
              <a:rPr lang="en-US" dirty="0"/>
              <a:t>Not sensitive to input </a:t>
            </a:r>
            <a:r>
              <a:rPr lang="en-US" dirty="0" smtClean="0"/>
              <a:t>syntax: a </a:t>
            </a:r>
            <a:r>
              <a:rPr lang="en-US" dirty="0"/>
              <a:t>uniform treatment for all </a:t>
            </a:r>
            <a:r>
              <a:rPr lang="en-US" dirty="0" smtClean="0"/>
              <a:t>loops</a:t>
            </a:r>
          </a:p>
          <a:p>
            <a:r>
              <a:rPr lang="en-US" dirty="0" smtClean="0"/>
              <a:t>Define a loop in graphic-theoretic terms</a:t>
            </a:r>
          </a:p>
          <a:p>
            <a:r>
              <a:rPr lang="en-US" dirty="0" smtClean="0"/>
              <a:t>Intuitive properties of a loop</a:t>
            </a:r>
          </a:p>
          <a:p>
            <a:pPr lvl="1"/>
            <a:r>
              <a:rPr lang="en-US" dirty="0" smtClean="0"/>
              <a:t>Single entry point</a:t>
            </a:r>
          </a:p>
          <a:p>
            <a:pPr lvl="1"/>
            <a:r>
              <a:rPr lang="en-US" dirty="0" smtClean="0"/>
              <a:t>Edges must form at least a cycle in CFG</a:t>
            </a:r>
          </a:p>
          <a:p>
            <a:r>
              <a:rPr lang="en-US" dirty="0" smtClean="0"/>
              <a:t>How to check these properties automatically?</a:t>
            </a:r>
            <a:endParaRPr lang="en-US" dirty="0"/>
          </a:p>
        </p:txBody>
      </p:sp>
      <p:pic>
        <p:nvPicPr>
          <p:cNvPr id="4" name="Picture 3" descr="Loops_in_LLVM_I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847" y="3469918"/>
            <a:ext cx="3840429" cy="330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0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578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Definition:</a:t>
            </a:r>
            <a:r>
              <a:rPr lang="en-US" dirty="0" smtClean="0"/>
              <a:t> Node </a:t>
            </a:r>
            <a:r>
              <a:rPr lang="en-US" i="1" dirty="0"/>
              <a:t>d</a:t>
            </a:r>
            <a:r>
              <a:rPr lang="en-US" dirty="0"/>
              <a:t> dominates node </a:t>
            </a:r>
            <a:r>
              <a:rPr lang="en-US" i="1" dirty="0"/>
              <a:t>n</a:t>
            </a:r>
            <a:r>
              <a:rPr lang="en-US" dirty="0"/>
              <a:t> in a graph (</a:t>
            </a:r>
            <a:r>
              <a:rPr lang="en-US" i="1" dirty="0"/>
              <a:t>d </a:t>
            </a:r>
            <a:r>
              <a:rPr lang="en-US" i="1" dirty="0" err="1"/>
              <a:t>dom</a:t>
            </a:r>
            <a:r>
              <a:rPr lang="en-US" i="1" dirty="0"/>
              <a:t> n</a:t>
            </a:r>
            <a:r>
              <a:rPr lang="en-US" dirty="0"/>
              <a:t>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dirty="0"/>
              <a:t>every path </a:t>
            </a:r>
            <a:r>
              <a:rPr lang="en-US" dirty="0" smtClean="0"/>
              <a:t>from the </a:t>
            </a:r>
            <a:r>
              <a:rPr lang="en-US" dirty="0"/>
              <a:t>start node to </a:t>
            </a:r>
            <a:r>
              <a:rPr lang="en-US" i="1" dirty="0"/>
              <a:t>n</a:t>
            </a:r>
            <a:r>
              <a:rPr lang="en-US" dirty="0"/>
              <a:t> goes through </a:t>
            </a:r>
            <a:r>
              <a:rPr lang="en-US" i="1" dirty="0"/>
              <a:t>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08790" y="3326707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1</a:t>
            </a:r>
            <a:endParaRPr lang="en-US" dirty="0" smtClean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17177" y="4304032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17177" y="5299178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3</a:t>
            </a:r>
            <a:endParaRPr lang="en-US" dirty="0" smtClean="0">
              <a:latin typeface="+mj-lt"/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8656120" y="3810360"/>
            <a:ext cx="8387" cy="49367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8664507" y="4787685"/>
            <a:ext cx="0" cy="51149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4" idx="2"/>
            <a:endCxn id="6" idx="1"/>
          </p:cNvCxnSpPr>
          <p:nvPr/>
        </p:nvCxnSpPr>
        <p:spPr>
          <a:xfrm rot="5400000">
            <a:off x="7571327" y="4456211"/>
            <a:ext cx="1730645" cy="438943"/>
          </a:xfrm>
          <a:prstGeom prst="curvedConnector4">
            <a:avLst>
              <a:gd name="adj1" fmla="val 8209"/>
              <a:gd name="adj2" fmla="val 15208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34170" y="3232580"/>
            <a:ext cx="49935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is the relation between</a:t>
            </a:r>
            <a:br>
              <a:rPr lang="en-US" sz="2800" dirty="0" smtClean="0"/>
            </a:br>
            <a:r>
              <a:rPr lang="en-US" sz="2800" dirty="0" smtClean="0"/>
              <a:t>instructions</a:t>
            </a:r>
            <a:r>
              <a:rPr lang="en-US" sz="2800" dirty="0"/>
              <a:t> </a:t>
            </a:r>
            <a:r>
              <a:rPr lang="en-US" sz="2800" dirty="0" smtClean="0"/>
              <a:t>within a basic block?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942557" y="3240946"/>
            <a:ext cx="44467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is the relation between</a:t>
            </a:r>
            <a:br>
              <a:rPr lang="en-US" sz="2800" dirty="0" smtClean="0"/>
            </a:br>
            <a:r>
              <a:rPr lang="en-US" sz="2800" dirty="0" smtClean="0"/>
              <a:t>basic blocks 1 and 2?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937853" y="3236218"/>
            <a:ext cx="44467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is the relation between</a:t>
            </a:r>
            <a:br>
              <a:rPr lang="en-US" sz="2800" dirty="0" smtClean="0"/>
            </a:br>
            <a:r>
              <a:rPr lang="en-US" sz="2800" dirty="0" smtClean="0"/>
              <a:t>basic blocks 1, 2, and 3?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3763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9" grpId="0"/>
      <p:bldP spid="19" grpId="1"/>
      <p:bldP spid="20" grpId="0"/>
      <p:bldP spid="20" grpId="1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dominators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660" y="1799437"/>
            <a:ext cx="10515600" cy="143478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Definition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immediate dominator </a:t>
            </a:r>
            <a:r>
              <a:rPr lang="en-US" dirty="0" smtClean="0"/>
              <a:t>of </a:t>
            </a:r>
            <a:r>
              <a:rPr lang="en-US" dirty="0"/>
              <a:t>a node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the unique node that strictly dominates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but </a:t>
            </a:r>
            <a:r>
              <a:rPr lang="en-US" dirty="0"/>
              <a:t>does not strictly dominate </a:t>
            </a:r>
            <a:r>
              <a:rPr lang="en-US" dirty="0" smtClean="0"/>
              <a:t>another node </a:t>
            </a:r>
            <a:r>
              <a:rPr lang="en-US" dirty="0"/>
              <a:t>that strictly dominates </a:t>
            </a:r>
            <a:r>
              <a:rPr lang="en-US" i="1" dirty="0" smtClean="0"/>
              <a:t>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37683" y="3418366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1</a:t>
            </a:r>
            <a:endParaRPr lang="en-US" dirty="0" smtClean="0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46070" y="4395691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46070" y="5390837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3</a:t>
            </a:r>
            <a:endParaRPr lang="en-US" dirty="0" smtClean="0">
              <a:latin typeface="+mj-lt"/>
            </a:endParaRP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2385013" y="3902019"/>
            <a:ext cx="8387" cy="49367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>
            <a:off x="2393400" y="4879344"/>
            <a:ext cx="0" cy="51149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2"/>
            <a:endCxn id="7" idx="1"/>
          </p:cNvCxnSpPr>
          <p:nvPr/>
        </p:nvCxnSpPr>
        <p:spPr>
          <a:xfrm rot="5400000">
            <a:off x="1300220" y="4547870"/>
            <a:ext cx="1730645" cy="438943"/>
          </a:xfrm>
          <a:prstGeom prst="curvedConnector4">
            <a:avLst>
              <a:gd name="adj1" fmla="val 8209"/>
              <a:gd name="adj2" fmla="val 15208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5755865" y="3426732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1</a:t>
            </a:r>
            <a:endParaRPr lang="en-US" dirty="0" smtClean="0">
              <a:latin typeface="+mj-lt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764252" y="4404057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2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764252" y="5399203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3</a:t>
            </a:r>
            <a:endParaRPr lang="en-US" dirty="0" smtClean="0">
              <a:latin typeface="+mj-lt"/>
            </a:endParaRPr>
          </a:p>
        </p:txBody>
      </p:sp>
      <p:cxnSp>
        <p:nvCxnSpPr>
          <p:cNvPr id="14" name="Straight Arrow Connector 13"/>
          <p:cNvCxnSpPr>
            <a:stCxn id="11" idx="2"/>
            <a:endCxn id="12" idx="0"/>
          </p:cNvCxnSpPr>
          <p:nvPr/>
        </p:nvCxnSpPr>
        <p:spPr>
          <a:xfrm>
            <a:off x="6203195" y="3910385"/>
            <a:ext cx="8387" cy="49367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2"/>
            <a:endCxn id="13" idx="0"/>
          </p:cNvCxnSpPr>
          <p:nvPr/>
        </p:nvCxnSpPr>
        <p:spPr>
          <a:xfrm>
            <a:off x="6211582" y="4887710"/>
            <a:ext cx="0" cy="51149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89996" y="5918503"/>
            <a:ext cx="8509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CFG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4276405" y="5939963"/>
            <a:ext cx="40122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Immediate dominators</a:t>
            </a:r>
            <a:endParaRPr lang="en-US" sz="32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768958" y="3452920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1</a:t>
            </a:r>
            <a:endParaRPr lang="en-US" dirty="0" smtClean="0">
              <a:latin typeface="+mj-lt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952544" y="4495715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2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471225" y="4482620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3</a:t>
            </a:r>
            <a:endParaRPr lang="en-US" dirty="0" smtClean="0">
              <a:latin typeface="+mj-lt"/>
            </a:endParaRPr>
          </a:p>
        </p:txBody>
      </p:sp>
      <p:cxnSp>
        <p:nvCxnSpPr>
          <p:cNvPr id="22" name="Straight Arrow Connector 21"/>
          <p:cNvCxnSpPr>
            <a:stCxn id="19" idx="2"/>
            <a:endCxn id="20" idx="0"/>
          </p:cNvCxnSpPr>
          <p:nvPr/>
        </p:nvCxnSpPr>
        <p:spPr>
          <a:xfrm flipH="1">
            <a:off x="5399874" y="3936573"/>
            <a:ext cx="816414" cy="55914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2"/>
            <a:endCxn id="21" idx="0"/>
          </p:cNvCxnSpPr>
          <p:nvPr/>
        </p:nvCxnSpPr>
        <p:spPr>
          <a:xfrm>
            <a:off x="6216288" y="3936573"/>
            <a:ext cx="702267" cy="54604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01825" y="3460462"/>
            <a:ext cx="28242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Dominator tree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60638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7" grpId="0"/>
      <p:bldP spid="18" grpId="0"/>
      <p:bldP spid="19" grpId="0" animBg="1"/>
      <p:bldP spid="20" grpId="0" animBg="1"/>
      <p:bldP spid="21" grpId="0" animBg="1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loops in CFG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Header</a:t>
            </a:r>
            <a:r>
              <a:rPr lang="en-US" dirty="0" smtClean="0"/>
              <a:t>: node that dominates all other nodes in a loop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ingle entry point of a loop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Back edge</a:t>
            </a:r>
            <a:r>
              <a:rPr lang="en-US" dirty="0"/>
              <a:t>: </a:t>
            </a:r>
            <a:r>
              <a:rPr lang="en-US" dirty="0" smtClean="0"/>
              <a:t>arc </a:t>
            </a:r>
            <a:r>
              <a:rPr lang="en-US" dirty="0"/>
              <a:t>(tail -&gt; head)</a:t>
            </a:r>
            <a:r>
              <a:rPr lang="en-US" dirty="0" smtClean="0"/>
              <a:t> </a:t>
            </a:r>
            <a:r>
              <a:rPr lang="en-US" dirty="0"/>
              <a:t>whose head dominates its </a:t>
            </a:r>
            <a:r>
              <a:rPr lang="en-US" dirty="0" smtClean="0"/>
              <a:t>tail</a:t>
            </a:r>
          </a:p>
          <a:p>
            <a:endParaRPr lang="en-US" b="1" dirty="0" smtClean="0"/>
          </a:p>
          <a:p>
            <a:r>
              <a:rPr lang="en-US" b="1" dirty="0" smtClean="0"/>
              <a:t>Natural loop </a:t>
            </a:r>
            <a:r>
              <a:rPr lang="en-US" dirty="0"/>
              <a:t>of a back </a:t>
            </a:r>
            <a:r>
              <a:rPr lang="en-US" dirty="0" smtClean="0"/>
              <a:t>edge: smallest </a:t>
            </a:r>
            <a:r>
              <a:rPr lang="en-US" dirty="0"/>
              <a:t>set of </a:t>
            </a:r>
            <a:r>
              <a:rPr lang="en-US" dirty="0" smtClean="0"/>
              <a:t>nodes</a:t>
            </a:r>
            <a:br>
              <a:rPr lang="en-US" dirty="0" smtClean="0"/>
            </a:br>
            <a:r>
              <a:rPr lang="en-US" dirty="0" smtClean="0"/>
              <a:t>that</a:t>
            </a:r>
            <a:r>
              <a:rPr lang="en-US" dirty="0"/>
              <a:t> </a:t>
            </a:r>
            <a:r>
              <a:rPr lang="en-US" dirty="0" smtClean="0"/>
              <a:t>includes </a:t>
            </a:r>
            <a:r>
              <a:rPr lang="en-US" dirty="0"/>
              <a:t>the head and tail of the back edge,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dirty="0" smtClean="0"/>
              <a:t>has </a:t>
            </a:r>
            <a:r>
              <a:rPr lang="en-US" dirty="0"/>
              <a:t>no predecessors outside the set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except </a:t>
            </a:r>
            <a:r>
              <a:rPr lang="en-US" dirty="0"/>
              <a:t>for the predecessors of the header.</a:t>
            </a:r>
          </a:p>
        </p:txBody>
      </p:sp>
    </p:spTree>
    <p:extLst>
      <p:ext uri="{BB962C8B-B14F-4D97-AF65-F5344CB8AC3E}">
        <p14:creationId xmlns:p14="http://schemas.microsoft.com/office/powerpoint/2010/main" val="3610428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natural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dirty="0"/>
              <a:t>Find the dominator relations in a flow </a:t>
            </a:r>
            <a:r>
              <a:rPr lang="en-US" dirty="0" smtClean="0"/>
              <a:t>graph</a:t>
            </a:r>
          </a:p>
          <a:p>
            <a:pPr marL="514350" indent="-514350">
              <a:buFont typeface="+mj-ea"/>
              <a:buAutoNum type="circleNumDbPlain"/>
            </a:pPr>
            <a:endParaRPr lang="en-US" dirty="0" smtClean="0"/>
          </a:p>
          <a:p>
            <a:pPr marL="514350" indent="-514350">
              <a:buFont typeface="+mj-ea"/>
              <a:buAutoNum type="circleNumDbPlain"/>
            </a:pPr>
            <a:endParaRPr lang="en-US" dirty="0"/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Identify </a:t>
            </a:r>
            <a:r>
              <a:rPr lang="en-US" dirty="0"/>
              <a:t>the back edges</a:t>
            </a:r>
          </a:p>
          <a:p>
            <a:pPr marL="514350" indent="-514350">
              <a:buFont typeface="+mj-ea"/>
              <a:buAutoNum type="circleNumDbPlain"/>
            </a:pPr>
            <a:endParaRPr lang="en-US" dirty="0" smtClean="0"/>
          </a:p>
          <a:p>
            <a:pPr marL="514350" indent="-514350">
              <a:buFont typeface="+mj-ea"/>
              <a:buAutoNum type="circleNumDbPlain"/>
            </a:pPr>
            <a:endParaRPr lang="en-US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dirty="0" smtClean="0"/>
              <a:t>Find </a:t>
            </a:r>
            <a:r>
              <a:rPr lang="en-US" dirty="0"/>
              <a:t>the natural loop associated with the back edge</a:t>
            </a:r>
          </a:p>
        </p:txBody>
      </p:sp>
    </p:spTree>
    <p:extLst>
      <p:ext uri="{BB962C8B-B14F-4D97-AF65-F5344CB8AC3E}">
        <p14:creationId xmlns:p14="http://schemas.microsoft.com/office/powerpoint/2010/main" val="771349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dominators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Definition:</a:t>
            </a:r>
            <a:r>
              <a:rPr lang="en-US" dirty="0" smtClean="0"/>
              <a:t> Node </a:t>
            </a:r>
            <a:r>
              <a:rPr lang="en-US" i="1" dirty="0"/>
              <a:t>d</a:t>
            </a:r>
            <a:r>
              <a:rPr lang="en-US" dirty="0"/>
              <a:t> dominates node </a:t>
            </a:r>
            <a:r>
              <a:rPr lang="en-US" i="1" dirty="0"/>
              <a:t>n</a:t>
            </a:r>
            <a:r>
              <a:rPr lang="en-US" dirty="0"/>
              <a:t> in a graph (</a:t>
            </a:r>
            <a:r>
              <a:rPr lang="en-US" i="1" dirty="0"/>
              <a:t>d </a:t>
            </a:r>
            <a:r>
              <a:rPr lang="en-US" i="1" dirty="0" err="1"/>
              <a:t>dom</a:t>
            </a:r>
            <a:r>
              <a:rPr lang="en-US" i="1" dirty="0"/>
              <a:t> n</a:t>
            </a:r>
            <a:r>
              <a:rPr lang="en-US" dirty="0"/>
              <a:t>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dirty="0"/>
              <a:t>every path </a:t>
            </a:r>
            <a:r>
              <a:rPr lang="en-US" dirty="0" smtClean="0"/>
              <a:t>from the </a:t>
            </a:r>
            <a:r>
              <a:rPr lang="en-US" dirty="0"/>
              <a:t>start node to </a:t>
            </a:r>
            <a:r>
              <a:rPr lang="en-US" i="1" dirty="0"/>
              <a:t>n</a:t>
            </a:r>
            <a:r>
              <a:rPr lang="en-US" dirty="0"/>
              <a:t> goes through </a:t>
            </a:r>
            <a:r>
              <a:rPr lang="en-US" i="1" dirty="0" smtClean="0"/>
              <a:t>d.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Data-flow analysis:</a:t>
            </a:r>
          </a:p>
          <a:p>
            <a:r>
              <a:rPr lang="en-US" dirty="0" smtClean="0"/>
              <a:t>Direction?</a:t>
            </a:r>
          </a:p>
          <a:p>
            <a:r>
              <a:rPr lang="en-US" dirty="0" smtClean="0"/>
              <a:t>Values?</a:t>
            </a:r>
          </a:p>
          <a:p>
            <a:r>
              <a:rPr lang="en-US" dirty="0" smtClean="0"/>
              <a:t>GEN? KILL? IN? OUT?</a:t>
            </a:r>
          </a:p>
          <a:p>
            <a:r>
              <a:rPr lang="en-US" dirty="0" smtClean="0"/>
              <a:t>Meet operator?</a:t>
            </a:r>
          </a:p>
          <a:p>
            <a:r>
              <a:rPr lang="en-US" dirty="0" smtClean="0"/>
              <a:t>Top? Bottom?</a:t>
            </a:r>
          </a:p>
        </p:txBody>
      </p:sp>
    </p:spTree>
    <p:extLst>
      <p:ext uri="{BB962C8B-B14F-4D97-AF65-F5344CB8AC3E}">
        <p14:creationId xmlns:p14="http://schemas.microsoft.com/office/powerpoint/2010/main" val="1734102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… </a:t>
            </a:r>
            <a:r>
              <a:rPr lang="en-US" dirty="0" smtClean="0"/>
              <a:t>points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38761" cy="20633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H0, H1, H2 </a:t>
            </a:r>
            <a:r>
              <a:rPr lang="is-IS" sz="3200" dirty="0" smtClean="0"/>
              <a:t>…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     </a:t>
            </a:r>
            <a:r>
              <a:rPr lang="is-IS" sz="3200" dirty="0" smtClean="0"/>
              <a:t>… </a:t>
            </a:r>
            <a:r>
              <a:rPr lang="en-US" sz="3200" dirty="0" smtClean="0"/>
              <a:t>up to 30 points </a:t>
            </a:r>
            <a:r>
              <a:rPr lang="is-IS" sz="3200" dirty="0" smtClean="0"/>
              <a:t>…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3200" dirty="0" smtClean="0"/>
              <a:t>         </a:t>
            </a:r>
            <a:r>
              <a:rPr lang="is-IS" sz="3200" dirty="0" smtClean="0"/>
              <a:t>… </a:t>
            </a:r>
            <a:r>
              <a:rPr lang="en-US" sz="3200" dirty="0" smtClean="0"/>
              <a:t>(excluding extra points) </a:t>
            </a:r>
            <a:r>
              <a:rPr lang="is-IS" sz="3200" dirty="0" smtClean="0"/>
              <a:t>…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   </a:t>
            </a:r>
            <a:r>
              <a:rPr lang="is-IS" sz="3200" dirty="0" smtClean="0"/>
              <a:t>… </a:t>
            </a:r>
            <a:r>
              <a:rPr lang="en-US" sz="3200" dirty="0" smtClean="0"/>
              <a:t>out </a:t>
            </a:r>
            <a:r>
              <a:rPr lang="en-US" sz="3200" dirty="0"/>
              <a:t>of 100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692379"/>
              </p:ext>
            </p:extLst>
          </p:nvPr>
        </p:nvGraphicFramePr>
        <p:xfrm>
          <a:off x="7278337" y="2091494"/>
          <a:ext cx="3932382" cy="42062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6191"/>
                <a:gridCol w="1966191"/>
              </a:tblGrid>
              <a:tr h="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Grade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Points</a:t>
                      </a:r>
                      <a:endParaRPr lang="en-US" sz="3200" dirty="0"/>
                    </a:p>
                  </a:txBody>
                  <a:tcPr/>
                </a:tc>
              </a:tr>
              <a:tr h="42252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95 – 100</a:t>
                      </a:r>
                      <a:endParaRPr lang="en-US" sz="2800" dirty="0"/>
                    </a:p>
                  </a:txBody>
                  <a:tcPr/>
                </a:tc>
              </a:tr>
              <a:tr h="42252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 -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90 – 94</a:t>
                      </a:r>
                      <a:endParaRPr lang="en-US" sz="2800" dirty="0"/>
                    </a:p>
                  </a:txBody>
                  <a:tcPr/>
                </a:tc>
              </a:tr>
              <a:tr h="42252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</a:t>
                      </a:r>
                      <a:r>
                        <a:rPr lang="en-US" sz="2800" baseline="0" dirty="0" smtClean="0"/>
                        <a:t> +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80 – 89</a:t>
                      </a:r>
                      <a:endParaRPr lang="en-US" sz="2800" dirty="0"/>
                    </a:p>
                  </a:txBody>
                  <a:tcPr/>
                </a:tc>
              </a:tr>
              <a:tr h="42252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61 – 79</a:t>
                      </a:r>
                      <a:endParaRPr lang="en-US" sz="2800" dirty="0"/>
                    </a:p>
                  </a:txBody>
                  <a:tcPr/>
                </a:tc>
              </a:tr>
              <a:tr h="42252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50 - 60</a:t>
                      </a:r>
                      <a:endParaRPr lang="en-US" sz="2800" dirty="0"/>
                    </a:p>
                  </a:txBody>
                  <a:tcPr/>
                </a:tc>
              </a:tr>
              <a:tr h="42252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25 – 49</a:t>
                      </a:r>
                      <a:endParaRPr lang="en-US" sz="2800" dirty="0"/>
                    </a:p>
                  </a:txBody>
                  <a:tcPr/>
                </a:tc>
              </a:tr>
              <a:tr h="42252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0 - 24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09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back-edges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a back-edge is an </a:t>
            </a:r>
            <a:r>
              <a:rPr lang="en-US" dirty="0"/>
              <a:t>arc (tail -&gt; head) whose head dominates its </a:t>
            </a:r>
            <a:r>
              <a:rPr lang="en-US" dirty="0" smtClean="0"/>
              <a:t>tail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(A) Depth-first spanning tree</a:t>
            </a:r>
          </a:p>
          <a:p>
            <a:pPr lvl="1"/>
            <a:r>
              <a:rPr lang="en-US" dirty="0" smtClean="0"/>
              <a:t>Edges </a:t>
            </a:r>
            <a:r>
              <a:rPr lang="en-US" dirty="0"/>
              <a:t>traversed in a depth-first search of the flow graph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form a depth</a:t>
            </a:r>
            <a:r>
              <a:rPr lang="en-US" dirty="0"/>
              <a:t>-first spanning </a:t>
            </a:r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Compute retreating edges in CFG:</a:t>
            </a:r>
          </a:p>
          <a:p>
            <a:pPr lvl="2"/>
            <a:r>
              <a:rPr lang="en-US" sz="2400" dirty="0" smtClean="0"/>
              <a:t>Advancing </a:t>
            </a:r>
            <a:r>
              <a:rPr lang="en-US" sz="2400" dirty="0"/>
              <a:t>edges: from ancestor to proper </a:t>
            </a:r>
            <a:r>
              <a:rPr lang="en-US" sz="2400" dirty="0" smtClean="0"/>
              <a:t>descendant</a:t>
            </a:r>
          </a:p>
          <a:p>
            <a:pPr lvl="2"/>
            <a:r>
              <a:rPr lang="en-US" sz="2400" dirty="0" smtClean="0"/>
              <a:t>Retreating </a:t>
            </a:r>
            <a:r>
              <a:rPr lang="en-US" sz="2400" dirty="0"/>
              <a:t>edges: from descendant to </a:t>
            </a:r>
            <a:r>
              <a:rPr lang="en-US" sz="2400" dirty="0" smtClean="0"/>
              <a:t>ancestor</a:t>
            </a:r>
          </a:p>
          <a:p>
            <a:pPr marL="0" indent="0">
              <a:buNone/>
            </a:pPr>
            <a:r>
              <a:rPr lang="en-US" dirty="0" smtClean="0"/>
              <a:t>(B) For each </a:t>
            </a:r>
            <a:r>
              <a:rPr lang="en-US" dirty="0"/>
              <a:t>retreating edge t-&gt;h, check if h is in t’s dominator list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panning_tre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416" y="1602080"/>
            <a:ext cx="4610100" cy="46228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Picture 4" descr="Retreating_ed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00" y="800100"/>
            <a:ext cx="72898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20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0276E-6 2.19343E-6 L 0.30398 -0.03101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99" y="-15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2251E-7 -3.12818E-6 L 0.32535 0.23994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67" y="119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natural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the natural </a:t>
            </a:r>
            <a:r>
              <a:rPr lang="en-US" dirty="0"/>
              <a:t>loop</a:t>
            </a:r>
            <a:r>
              <a:rPr lang="en-US" b="1" dirty="0"/>
              <a:t> </a:t>
            </a:r>
            <a:r>
              <a:rPr lang="en-US" dirty="0"/>
              <a:t>of a back </a:t>
            </a:r>
            <a:r>
              <a:rPr lang="en-US" dirty="0" smtClean="0"/>
              <a:t>edge is </a:t>
            </a:r>
            <a:r>
              <a:rPr lang="en-US" dirty="0"/>
              <a:t>smallest set of nodes</a:t>
            </a:r>
            <a:br>
              <a:rPr lang="en-US" dirty="0"/>
            </a:br>
            <a:r>
              <a:rPr lang="en-US" dirty="0"/>
              <a:t>that includes the head and tail of the back edge, </a:t>
            </a:r>
            <a:br>
              <a:rPr lang="en-US" dirty="0"/>
            </a:br>
            <a:r>
              <a:rPr lang="en-US" dirty="0"/>
              <a:t>and has no predecessors outside the set, </a:t>
            </a:r>
            <a:br>
              <a:rPr lang="en-US" dirty="0"/>
            </a:br>
            <a:r>
              <a:rPr lang="en-US" dirty="0"/>
              <a:t>except for the predecessors of the </a:t>
            </a:r>
            <a:r>
              <a:rPr lang="en-US" dirty="0" smtClean="0"/>
              <a:t>header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 </a:t>
            </a:r>
            <a:r>
              <a:rPr lang="en-US" i="1" dirty="0" smtClean="0"/>
              <a:t>t-&gt;h </a:t>
            </a:r>
            <a:r>
              <a:rPr lang="en-US" dirty="0" smtClean="0"/>
              <a:t>be the back-edge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Delete </a:t>
            </a:r>
            <a:r>
              <a:rPr lang="en-US" i="1" dirty="0" smtClean="0"/>
              <a:t>h</a:t>
            </a:r>
            <a:r>
              <a:rPr lang="en-US" dirty="0" smtClean="0"/>
              <a:t> from the flow graph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Find </a:t>
            </a:r>
            <a:r>
              <a:rPr lang="en-US" dirty="0"/>
              <a:t>those nodes that can reach </a:t>
            </a:r>
            <a:r>
              <a:rPr lang="en-US" i="1" dirty="0" smtClean="0"/>
              <a:t>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those nodes plus </a:t>
            </a:r>
            <a:r>
              <a:rPr lang="en-US" i="1" dirty="0"/>
              <a:t>h</a:t>
            </a:r>
            <a:r>
              <a:rPr lang="en-US" dirty="0"/>
              <a:t> form the natural loop of </a:t>
            </a:r>
            <a:r>
              <a:rPr lang="en-US" i="1" dirty="0" smtClean="0"/>
              <a:t>t-</a:t>
            </a:r>
            <a:r>
              <a:rPr lang="en-US" i="1" dirty="0"/>
              <a:t>&gt;h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5907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inner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9016"/>
          </a:xfrm>
        </p:spPr>
        <p:txBody>
          <a:bodyPr>
            <a:normAutofit/>
          </a:bodyPr>
          <a:lstStyle/>
          <a:p>
            <a:r>
              <a:rPr lang="en-US" sz="3200" dirty="0"/>
              <a:t>If two loops do not have the same </a:t>
            </a:r>
            <a:r>
              <a:rPr lang="en-US" sz="3200" dirty="0" smtClean="0"/>
              <a:t>header</a:t>
            </a:r>
          </a:p>
          <a:p>
            <a:pPr lvl="1"/>
            <a:r>
              <a:rPr lang="en-US" sz="2800" dirty="0" smtClean="0"/>
              <a:t>they </a:t>
            </a:r>
            <a:r>
              <a:rPr lang="en-US" sz="2800" dirty="0"/>
              <a:t>are either disjoint, </a:t>
            </a:r>
            <a:r>
              <a:rPr lang="en-US" sz="2800" dirty="0" smtClean="0"/>
              <a:t>or</a:t>
            </a:r>
          </a:p>
          <a:p>
            <a:pPr lvl="1"/>
            <a:r>
              <a:rPr lang="en-US" sz="2800" dirty="0" smtClean="0"/>
              <a:t>one </a:t>
            </a:r>
            <a:r>
              <a:rPr lang="en-US" sz="2800" dirty="0"/>
              <a:t>is entirely contained (nested within) the </a:t>
            </a:r>
            <a:r>
              <a:rPr lang="en-US" sz="2800" dirty="0" smtClean="0"/>
              <a:t>other</a:t>
            </a:r>
          </a:p>
          <a:p>
            <a:pPr lvl="2"/>
            <a:r>
              <a:rPr lang="en-US" sz="2600" dirty="0" smtClean="0"/>
              <a:t>inner </a:t>
            </a:r>
            <a:r>
              <a:rPr lang="en-US" sz="2600" dirty="0"/>
              <a:t>loop, one that contains no other </a:t>
            </a:r>
            <a:r>
              <a:rPr lang="en-US" sz="2600" dirty="0" smtClean="0"/>
              <a:t>loop</a:t>
            </a:r>
          </a:p>
          <a:p>
            <a:pPr lvl="2"/>
            <a:r>
              <a:rPr lang="en-US" sz="2600" dirty="0" smtClean="0"/>
              <a:t>Loop nesting tree</a:t>
            </a:r>
          </a:p>
          <a:p>
            <a:r>
              <a:rPr lang="en-US" sz="3200" dirty="0" smtClean="0"/>
              <a:t>What about if </a:t>
            </a:r>
            <a:r>
              <a:rPr lang="en-US" sz="3200" dirty="0"/>
              <a:t>two loops share the same </a:t>
            </a:r>
            <a:r>
              <a:rPr lang="en-US" sz="3200" dirty="0" smtClean="0"/>
              <a:t>header?</a:t>
            </a:r>
          </a:p>
          <a:p>
            <a:pPr marL="0" indent="0">
              <a:buNone/>
            </a:pPr>
            <a:r>
              <a:rPr lang="en-US" sz="3200" dirty="0">
                <a:latin typeface="+mj-lt"/>
              </a:rPr>
              <a:t>w</a:t>
            </a:r>
            <a:r>
              <a:rPr lang="en-US" sz="3200" dirty="0" smtClean="0">
                <a:latin typeface="+mj-lt"/>
              </a:rPr>
              <a:t>hile (</a:t>
            </a:r>
            <a:r>
              <a:rPr lang="en-US" sz="3200" dirty="0" err="1" smtClean="0">
                <a:latin typeface="+mj-lt"/>
              </a:rPr>
              <a:t>i</a:t>
            </a:r>
            <a:r>
              <a:rPr lang="en-US" sz="3200" dirty="0" smtClean="0">
                <a:latin typeface="+mj-lt"/>
              </a:rPr>
              <a:t> &lt; 10){</a:t>
            </a:r>
          </a:p>
          <a:p>
            <a:pPr marL="0" indent="0">
              <a:buNone/>
            </a:pPr>
            <a:r>
              <a:rPr lang="en-US" sz="3200" dirty="0" smtClean="0">
                <a:latin typeface="+mj-lt"/>
              </a:rPr>
              <a:t>    if (</a:t>
            </a:r>
            <a:r>
              <a:rPr lang="en-US" sz="3200" dirty="0" err="1" smtClean="0">
                <a:latin typeface="+mj-lt"/>
              </a:rPr>
              <a:t>i</a:t>
            </a:r>
            <a:r>
              <a:rPr lang="en-US" sz="3200" dirty="0" smtClean="0">
                <a:latin typeface="+mj-lt"/>
              </a:rPr>
              <a:t> == 5) continue;</a:t>
            </a:r>
            <a:r>
              <a:rPr lang="en-US" sz="3200" dirty="0">
                <a:latin typeface="+mj-lt"/>
              </a:rPr>
              <a:t/>
            </a:r>
            <a:br>
              <a:rPr lang="en-US" sz="3200" dirty="0">
                <a:latin typeface="+mj-lt"/>
              </a:rPr>
            </a:br>
            <a:r>
              <a:rPr lang="en-US" sz="3200" dirty="0" smtClean="0">
                <a:latin typeface="+mj-lt"/>
              </a:rPr>
              <a:t>}</a:t>
            </a:r>
            <a:endParaRPr lang="en-US" sz="3200" dirty="0">
              <a:latin typeface="+mj-lt"/>
            </a:endParaRPr>
          </a:p>
        </p:txBody>
      </p:sp>
      <p:pic>
        <p:nvPicPr>
          <p:cNvPr id="4" name="Picture 3" descr="continue_state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044" y="4644986"/>
            <a:ext cx="23368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28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Loop-nest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498221" cy="1526448"/>
          </a:xfrm>
        </p:spPr>
        <p:txBody>
          <a:bodyPr/>
          <a:lstStyle/>
          <a:p>
            <a:r>
              <a:rPr lang="en-US" b="1" dirty="0" smtClean="0"/>
              <a:t>Loop</a:t>
            </a:r>
            <a:r>
              <a:rPr lang="en-US" b="1" dirty="0"/>
              <a:t>-nest </a:t>
            </a:r>
            <a:r>
              <a:rPr lang="en-US" b="1" dirty="0" smtClean="0"/>
              <a:t>tree</a:t>
            </a:r>
            <a:r>
              <a:rPr lang="en-US" dirty="0" smtClean="0"/>
              <a:t>: </a:t>
            </a:r>
            <a:r>
              <a:rPr lang="en-US" dirty="0"/>
              <a:t>each </a:t>
            </a:r>
            <a:r>
              <a:rPr lang="en-US" dirty="0" smtClean="0"/>
              <a:t>node represents </a:t>
            </a:r>
            <a:r>
              <a:rPr lang="en-US" dirty="0"/>
              <a:t>the blocks of a loop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parent nodes are </a:t>
            </a:r>
            <a:r>
              <a:rPr lang="en-US" dirty="0" smtClean="0"/>
              <a:t>enclosing loops.</a:t>
            </a:r>
          </a:p>
          <a:p>
            <a:r>
              <a:rPr lang="en-US" dirty="0" smtClean="0"/>
              <a:t>The </a:t>
            </a:r>
            <a:r>
              <a:rPr lang="en-US" dirty="0"/>
              <a:t>leaves of the tree are </a:t>
            </a:r>
            <a:r>
              <a:rPr lang="en-US" dirty="0" smtClean="0"/>
              <a:t>the inner</a:t>
            </a:r>
            <a:r>
              <a:rPr lang="en-US" dirty="0"/>
              <a:t>-most </a:t>
            </a:r>
            <a:r>
              <a:rPr lang="en-US" dirty="0" smtClean="0"/>
              <a:t>loops.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23492" y="3568985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1</a:t>
            </a:r>
            <a:endParaRPr lang="en-US" dirty="0" smtClean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31879" y="4359158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31879" y="5153784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3</a:t>
            </a:r>
            <a:endParaRPr lang="en-US" dirty="0" smtClean="0">
              <a:latin typeface="+mj-lt"/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3270822" y="4052638"/>
            <a:ext cx="8387" cy="30652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3279209" y="4842811"/>
            <a:ext cx="0" cy="31097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2837227" y="5987968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4</a:t>
            </a:r>
            <a:endParaRPr lang="en-US" dirty="0" smtClean="0">
              <a:latin typeface="+mj-lt"/>
            </a:endParaRPr>
          </a:p>
        </p:txBody>
      </p:sp>
      <p:cxnSp>
        <p:nvCxnSpPr>
          <p:cNvPr id="12" name="Straight Arrow Connector 11"/>
          <p:cNvCxnSpPr>
            <a:stCxn id="6" idx="2"/>
            <a:endCxn id="10" idx="0"/>
          </p:cNvCxnSpPr>
          <p:nvPr/>
        </p:nvCxnSpPr>
        <p:spPr>
          <a:xfrm>
            <a:off x="3279209" y="5637437"/>
            <a:ext cx="5348" cy="35053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3"/>
            <a:endCxn id="4" idx="3"/>
          </p:cNvCxnSpPr>
          <p:nvPr/>
        </p:nvCxnSpPr>
        <p:spPr>
          <a:xfrm flipH="1" flipV="1">
            <a:off x="3718151" y="3810812"/>
            <a:ext cx="13735" cy="2418983"/>
          </a:xfrm>
          <a:prstGeom prst="bentConnector3">
            <a:avLst>
              <a:gd name="adj1" fmla="val -3570739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3"/>
            <a:endCxn id="5" idx="3"/>
          </p:cNvCxnSpPr>
          <p:nvPr/>
        </p:nvCxnSpPr>
        <p:spPr>
          <a:xfrm flipV="1">
            <a:off x="3726538" y="4600985"/>
            <a:ext cx="12700" cy="794626"/>
          </a:xfrm>
          <a:prstGeom prst="bentConnector3">
            <a:avLst>
              <a:gd name="adj1" fmla="val 180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6916607" y="4480839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2,3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597692" y="3559529"/>
            <a:ext cx="1506305" cy="52581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1,2,3,4</a:t>
            </a:r>
          </a:p>
        </p:txBody>
      </p:sp>
      <p:cxnSp>
        <p:nvCxnSpPr>
          <p:cNvPr id="27" name="Straight Arrow Connector 26"/>
          <p:cNvCxnSpPr>
            <a:stCxn id="26" idx="2"/>
            <a:endCxn id="25" idx="0"/>
          </p:cNvCxnSpPr>
          <p:nvPr/>
        </p:nvCxnSpPr>
        <p:spPr>
          <a:xfrm>
            <a:off x="7350845" y="4085339"/>
            <a:ext cx="13092" cy="3955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/>
          <p:cNvSpPr txBox="1">
            <a:spLocks/>
          </p:cNvSpPr>
          <p:nvPr/>
        </p:nvSpPr>
        <p:spPr>
          <a:xfrm>
            <a:off x="4961899" y="5499494"/>
            <a:ext cx="6356726" cy="667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How to compute the loop-nest tree?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88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25" grpId="0" animBg="1"/>
      <p:bldP spid="26" grpId="0" animBg="1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Rely on other passes to identify loops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Fetch the result of the </a:t>
            </a:r>
            <a:r>
              <a:rPr lang="en-US" dirty="0" err="1" smtClean="0"/>
              <a:t>LoopInfoWrapperPass</a:t>
            </a:r>
            <a:r>
              <a:rPr lang="en-US" dirty="0" smtClean="0"/>
              <a:t> analysis</a:t>
            </a:r>
          </a:p>
          <a:p>
            <a:endParaRPr lang="en-US" dirty="0" smtClean="0"/>
          </a:p>
          <a:p>
            <a:r>
              <a:rPr lang="en-US" dirty="0" smtClean="0"/>
              <a:t>Iterate over loops</a:t>
            </a:r>
            <a:endParaRPr lang="en-US" dirty="0"/>
          </a:p>
        </p:txBody>
      </p:sp>
      <p:pic>
        <p:nvPicPr>
          <p:cNvPr id="4" name="Picture 3" descr="LoopInf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725" y="2334921"/>
            <a:ext cx="6718300" cy="1219200"/>
          </a:xfrm>
          <a:prstGeom prst="rect">
            <a:avLst/>
          </a:prstGeom>
        </p:spPr>
      </p:pic>
      <p:pic>
        <p:nvPicPr>
          <p:cNvPr id="5" name="Picture 4" descr="LoopInfo_u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651" y="4389987"/>
            <a:ext cx="6794500" cy="317500"/>
          </a:xfrm>
          <a:prstGeom prst="rect">
            <a:avLst/>
          </a:prstGeom>
        </p:spPr>
      </p:pic>
      <p:pic>
        <p:nvPicPr>
          <p:cNvPr id="7" name="Picture 6" descr="Loop_itera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285" y="5395773"/>
            <a:ext cx="51308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23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LLVM: sub-loops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6053"/>
          </a:xfrm>
        </p:spPr>
        <p:txBody>
          <a:bodyPr/>
          <a:lstStyle/>
          <a:p>
            <a:r>
              <a:rPr lang="en-US" dirty="0" smtClean="0"/>
              <a:t>Iterate over sub-loops of a loop</a:t>
            </a:r>
          </a:p>
        </p:txBody>
      </p:sp>
      <p:pic>
        <p:nvPicPr>
          <p:cNvPr id="6" name="Picture 5" descr="LLVM_iterate_subloo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615" y="2505538"/>
            <a:ext cx="62484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8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loops in graphic-theoretic terms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53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Is it good? Bad? Implications?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4276" y="3299696"/>
            <a:ext cx="3313577" cy="224676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L1: </a:t>
            </a:r>
            <a:r>
              <a:rPr lang="is-IS" sz="2800" dirty="0" smtClean="0">
                <a:latin typeface="+mj-lt"/>
              </a:rPr>
              <a:t>…</a:t>
            </a:r>
          </a:p>
          <a:p>
            <a:r>
              <a:rPr lang="is-IS" sz="2800" dirty="0" smtClean="0">
                <a:latin typeface="+mj-lt"/>
              </a:rPr>
              <a:t>      if (X &lt; 10) goto L2;</a:t>
            </a:r>
          </a:p>
          <a:p>
            <a:r>
              <a:rPr lang="is-IS" sz="2800" dirty="0">
                <a:latin typeface="+mj-lt"/>
              </a:rPr>
              <a:t> </a:t>
            </a:r>
            <a:r>
              <a:rPr lang="is-IS" sz="2800" dirty="0" smtClean="0">
                <a:latin typeface="+mj-lt"/>
              </a:rPr>
              <a:t>     goto L1;</a:t>
            </a:r>
          </a:p>
          <a:p>
            <a:endParaRPr lang="is-IS" sz="2800" dirty="0" smtClean="0">
              <a:latin typeface="+mj-lt"/>
            </a:endParaRPr>
          </a:p>
          <a:p>
            <a:r>
              <a:rPr lang="is-IS" sz="2800" dirty="0" smtClean="0">
                <a:latin typeface="+mj-lt"/>
              </a:rPr>
              <a:t>L2: ... </a:t>
            </a:r>
            <a:endParaRPr lang="en-US" sz="2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1933" y="3321156"/>
            <a:ext cx="2908919" cy="267765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f (</a:t>
            </a:r>
            <a:r>
              <a:rPr lang="is-IS" sz="2800" dirty="0" smtClean="0">
                <a:latin typeface="+mj-lt"/>
              </a:rPr>
              <a:t>…) goto L1;</a:t>
            </a:r>
          </a:p>
          <a:p>
            <a:r>
              <a:rPr lang="is-IS" sz="2800" dirty="0" smtClean="0">
                <a:latin typeface="+mj-lt"/>
              </a:rPr>
              <a:t>…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do {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  </a:t>
            </a:r>
            <a:r>
              <a:rPr lang="is-IS" sz="2800" dirty="0" smtClean="0">
                <a:latin typeface="+mj-lt"/>
              </a:rPr>
              <a:t>…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L1: </a:t>
            </a:r>
            <a:r>
              <a:rPr lang="is-IS" sz="2800" dirty="0" smtClean="0">
                <a:latin typeface="+mj-lt"/>
              </a:rPr>
              <a:t>…</a:t>
            </a:r>
          </a:p>
          <a:p>
            <a:r>
              <a:rPr lang="is-IS" sz="2800" dirty="0" smtClean="0">
                <a:latin typeface="+mj-lt"/>
              </a:rPr>
              <a:t>      } while (X &lt; 10);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32891" y="6232760"/>
            <a:ext cx="1544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good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624890" y="6201843"/>
            <a:ext cx="1357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bad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600178" y="6210209"/>
            <a:ext cx="1577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ugly?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4083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7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284"/>
            <a:ext cx="10515600" cy="491026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Loops</a:t>
            </a:r>
          </a:p>
          <a:p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Identify loops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 smtClean="0"/>
              <a:t>Loop normalization</a:t>
            </a:r>
          </a:p>
        </p:txBody>
      </p:sp>
    </p:spTree>
    <p:extLst>
      <p:ext uri="{BB962C8B-B14F-4D97-AF65-F5344CB8AC3E}">
        <p14:creationId xmlns:p14="http://schemas.microsoft.com/office/powerpoint/2010/main" val="1946912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ops_in_LLVM_I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31" y="88686"/>
            <a:ext cx="7855248" cy="6769314"/>
          </a:xfrm>
          <a:prstGeom prst="rect">
            <a:avLst/>
          </a:prstGeom>
        </p:spPr>
      </p:pic>
      <p:pic>
        <p:nvPicPr>
          <p:cNvPr id="5" name="Picture 4" descr="Loops_in_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69" y="378302"/>
            <a:ext cx="5385686" cy="323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67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_while_loops_in_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48" y="274731"/>
            <a:ext cx="4181744" cy="2956789"/>
          </a:xfrm>
          <a:prstGeom prst="rect">
            <a:avLst/>
          </a:prstGeom>
        </p:spPr>
      </p:pic>
      <p:pic>
        <p:nvPicPr>
          <p:cNvPr id="5" name="Picture 4" descr="Do_while_loops_in_LLVM_I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730" y="52376"/>
            <a:ext cx="6234545" cy="671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97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H1 solution: data structure</a:t>
            </a:r>
            <a:endParaRPr lang="en-US" dirty="0"/>
          </a:p>
        </p:txBody>
      </p:sp>
      <p:pic>
        <p:nvPicPr>
          <p:cNvPr id="5" name="Picture 4" descr="H1_solution_data_stru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3048000"/>
            <a:ext cx="118999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01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normalization: adding a pre-header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6670"/>
          </a:xfrm>
        </p:spPr>
        <p:txBody>
          <a:bodyPr/>
          <a:lstStyle/>
          <a:p>
            <a:r>
              <a:rPr lang="en-US" dirty="0"/>
              <a:t>Optimizations often require code to be </a:t>
            </a:r>
            <a:r>
              <a:rPr lang="en-US" dirty="0" smtClean="0"/>
              <a:t>executed</a:t>
            </a:r>
            <a:br>
              <a:rPr lang="en-US" dirty="0" smtClean="0"/>
            </a:br>
            <a:r>
              <a:rPr lang="en-US" dirty="0" smtClean="0"/>
              <a:t>once before the loop</a:t>
            </a:r>
          </a:p>
          <a:p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pre-header </a:t>
            </a:r>
            <a:r>
              <a:rPr lang="en-US" dirty="0"/>
              <a:t>basic block for every loop</a:t>
            </a:r>
          </a:p>
        </p:txBody>
      </p:sp>
      <p:pic>
        <p:nvPicPr>
          <p:cNvPr id="4" name="Picture 3" descr="pre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878" y="3352073"/>
            <a:ext cx="5055967" cy="290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86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loop normalization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642742" y="3117206"/>
            <a:ext cx="1557902" cy="36580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Pre-header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51129" y="4526631"/>
            <a:ext cx="1557902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Body</a:t>
            </a:r>
          </a:p>
        </p:txBody>
      </p:sp>
      <p:cxnSp>
        <p:nvCxnSpPr>
          <p:cNvPr id="8" name="Straight Arrow Connector 7"/>
          <p:cNvCxnSpPr>
            <a:stCxn id="20" idx="2"/>
            <a:endCxn id="7" idx="0"/>
          </p:cNvCxnSpPr>
          <p:nvPr/>
        </p:nvCxnSpPr>
        <p:spPr>
          <a:xfrm>
            <a:off x="6430079" y="4211548"/>
            <a:ext cx="1" cy="31508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7" idx="3"/>
            <a:endCxn id="20" idx="3"/>
          </p:cNvCxnSpPr>
          <p:nvPr/>
        </p:nvCxnSpPr>
        <p:spPr>
          <a:xfrm flipH="1" flipV="1">
            <a:off x="7209030" y="3969722"/>
            <a:ext cx="1" cy="798736"/>
          </a:xfrm>
          <a:prstGeom prst="curvedConnector3">
            <a:avLst>
              <a:gd name="adj1" fmla="val -22860000000"/>
            </a:avLst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0" idx="2"/>
          </p:cNvCxnSpPr>
          <p:nvPr/>
        </p:nvCxnSpPr>
        <p:spPr>
          <a:xfrm flipH="1">
            <a:off x="4577523" y="4211548"/>
            <a:ext cx="1852556" cy="19641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5651128" y="3727895"/>
            <a:ext cx="1557902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Header</a:t>
            </a:r>
          </a:p>
        </p:txBody>
      </p:sp>
      <p:cxnSp>
        <p:nvCxnSpPr>
          <p:cNvPr id="21" name="Straight Arrow Connector 20"/>
          <p:cNvCxnSpPr>
            <a:stCxn id="6" idx="2"/>
            <a:endCxn id="20" idx="0"/>
          </p:cNvCxnSpPr>
          <p:nvPr/>
        </p:nvCxnSpPr>
        <p:spPr>
          <a:xfrm>
            <a:off x="6421693" y="3483014"/>
            <a:ext cx="8386" cy="24488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431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normalization in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220431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</a:t>
            </a:r>
            <a:r>
              <a:rPr lang="en-US" sz="3200" dirty="0">
                <a:latin typeface="+mj-lt"/>
              </a:rPr>
              <a:t>loop-simplify </a:t>
            </a:r>
            <a:r>
              <a:rPr lang="en-US" sz="3200" dirty="0"/>
              <a:t>pass normalize natural </a:t>
            </a:r>
            <a:r>
              <a:rPr lang="en-US" sz="3200" dirty="0" smtClean="0"/>
              <a:t>loops</a:t>
            </a:r>
          </a:p>
          <a:p>
            <a:r>
              <a:rPr lang="en-US" sz="3200" dirty="0" smtClean="0"/>
              <a:t>Output of </a:t>
            </a:r>
            <a:r>
              <a:rPr lang="en-US" sz="3200" dirty="0" smtClean="0">
                <a:latin typeface="+mj-lt"/>
              </a:rPr>
              <a:t>loop-simplify</a:t>
            </a:r>
            <a:r>
              <a:rPr lang="en-US" sz="3200" dirty="0" smtClean="0"/>
              <a:t>:</a:t>
            </a:r>
          </a:p>
          <a:p>
            <a:pPr lvl="1"/>
            <a:r>
              <a:rPr lang="en-US" sz="3000" b="1" dirty="0" smtClean="0"/>
              <a:t>Pre-header</a:t>
            </a:r>
            <a:r>
              <a:rPr lang="en-US" sz="3000" dirty="0" smtClean="0"/>
              <a:t>: the only predecessor of the header</a:t>
            </a:r>
          </a:p>
          <a:p>
            <a:pPr lvl="1"/>
            <a:r>
              <a:rPr lang="en-US" sz="3000" b="1" dirty="0" smtClean="0">
                <a:solidFill>
                  <a:schemeClr val="bg1"/>
                </a:solidFill>
              </a:rPr>
              <a:t>Latch</a:t>
            </a:r>
            <a:r>
              <a:rPr lang="en-US" sz="3000" dirty="0" smtClean="0">
                <a:solidFill>
                  <a:schemeClr val="bg1"/>
                </a:solidFill>
              </a:rPr>
              <a:t>: node executed just before starting a new loop iteration</a:t>
            </a:r>
          </a:p>
          <a:p>
            <a:pPr lvl="1"/>
            <a:r>
              <a:rPr lang="en-US" sz="3000" b="1" dirty="0" smtClean="0">
                <a:solidFill>
                  <a:schemeClr val="bg1"/>
                </a:solidFill>
              </a:rPr>
              <a:t>Exit node</a:t>
            </a:r>
            <a:r>
              <a:rPr lang="en-US" sz="3000" dirty="0" smtClean="0">
                <a:solidFill>
                  <a:schemeClr val="bg1"/>
                </a:solidFill>
              </a:rPr>
              <a:t>: ensures it is dominated by the header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33269" y="5461035"/>
            <a:ext cx="1557902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Header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41656" y="6281231"/>
            <a:ext cx="1557902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Body</a:t>
            </a:r>
          </a:p>
        </p:txBody>
      </p:sp>
      <p:cxnSp>
        <p:nvCxnSpPr>
          <p:cNvPr id="9" name="Straight Arrow Connector 8"/>
          <p:cNvCxnSpPr>
            <a:stCxn id="5" idx="2"/>
            <a:endCxn id="7" idx="0"/>
          </p:cNvCxnSpPr>
          <p:nvPr/>
        </p:nvCxnSpPr>
        <p:spPr>
          <a:xfrm>
            <a:off x="6212220" y="5944688"/>
            <a:ext cx="8387" cy="33654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7" idx="3"/>
            <a:endCxn id="5" idx="3"/>
          </p:cNvCxnSpPr>
          <p:nvPr/>
        </p:nvCxnSpPr>
        <p:spPr>
          <a:xfrm flipH="1" flipV="1">
            <a:off x="6991171" y="5702862"/>
            <a:ext cx="8387" cy="820196"/>
          </a:xfrm>
          <a:prstGeom prst="curvedConnector3">
            <a:avLst>
              <a:gd name="adj1" fmla="val -2725647"/>
            </a:avLst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8" idx="2"/>
            <a:endCxn id="5" idx="0"/>
          </p:cNvCxnSpPr>
          <p:nvPr/>
        </p:nvCxnSpPr>
        <p:spPr>
          <a:xfrm>
            <a:off x="6187849" y="4992461"/>
            <a:ext cx="24371" cy="46857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3" idx="2"/>
            <a:endCxn id="5" idx="0"/>
          </p:cNvCxnSpPr>
          <p:nvPr/>
        </p:nvCxnSpPr>
        <p:spPr>
          <a:xfrm>
            <a:off x="5040451" y="4971001"/>
            <a:ext cx="1171769" cy="49003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0" idx="2"/>
            <a:endCxn id="5" idx="0"/>
          </p:cNvCxnSpPr>
          <p:nvPr/>
        </p:nvCxnSpPr>
        <p:spPr>
          <a:xfrm flipH="1">
            <a:off x="6212220" y="4979366"/>
            <a:ext cx="1114641" cy="48166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4621504" y="4556723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n1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5768902" y="4578183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n2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907914" y="4565088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n3</a:t>
            </a:r>
          </a:p>
        </p:txBody>
      </p:sp>
      <p:cxnSp>
        <p:nvCxnSpPr>
          <p:cNvPr id="36" name="Straight Arrow Connector 35"/>
          <p:cNvCxnSpPr>
            <a:stCxn id="5" idx="2"/>
            <a:endCxn id="40" idx="0"/>
          </p:cNvCxnSpPr>
          <p:nvPr/>
        </p:nvCxnSpPr>
        <p:spPr>
          <a:xfrm flipH="1">
            <a:off x="4368050" y="5944688"/>
            <a:ext cx="1844170" cy="21787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 txBox="1">
            <a:spLocks/>
          </p:cNvSpPr>
          <p:nvPr/>
        </p:nvSpPr>
        <p:spPr>
          <a:xfrm>
            <a:off x="3949103" y="6162561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exit</a:t>
            </a:r>
          </a:p>
        </p:txBody>
      </p:sp>
      <p:cxnSp>
        <p:nvCxnSpPr>
          <p:cNvPr id="43" name="Straight Arrow Connector 42"/>
          <p:cNvCxnSpPr>
            <a:stCxn id="45" idx="2"/>
            <a:endCxn id="40" idx="0"/>
          </p:cNvCxnSpPr>
          <p:nvPr/>
        </p:nvCxnSpPr>
        <p:spPr>
          <a:xfrm>
            <a:off x="3185058" y="5498400"/>
            <a:ext cx="1182992" cy="66416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/>
          <p:cNvSpPr txBox="1">
            <a:spLocks/>
          </p:cNvSpPr>
          <p:nvPr/>
        </p:nvSpPr>
        <p:spPr>
          <a:xfrm>
            <a:off x="2766111" y="5084122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 smtClean="0">
                <a:latin typeface="+mj-lt"/>
              </a:rPr>
              <a:t>nX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5270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23" grpId="0" animBg="1"/>
      <p:bldP spid="28" grpId="0" animBg="1"/>
      <p:bldP spid="30" grpId="0" animBg="1"/>
      <p:bldP spid="40" grpId="0" animBg="1"/>
      <p:bldP spid="4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normalization in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220431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</a:t>
            </a:r>
            <a:r>
              <a:rPr lang="en-US" sz="3200" dirty="0">
                <a:latin typeface="+mj-lt"/>
              </a:rPr>
              <a:t>loop-simplify </a:t>
            </a:r>
            <a:r>
              <a:rPr lang="en-US" sz="3200" dirty="0"/>
              <a:t>pass normalize natural </a:t>
            </a:r>
            <a:r>
              <a:rPr lang="en-US" sz="3200" dirty="0" smtClean="0"/>
              <a:t>loops</a:t>
            </a:r>
          </a:p>
          <a:p>
            <a:r>
              <a:rPr lang="en-US" sz="3200" dirty="0" smtClean="0"/>
              <a:t>Output of </a:t>
            </a:r>
            <a:r>
              <a:rPr lang="en-US" sz="3200" dirty="0" smtClean="0">
                <a:latin typeface="+mj-lt"/>
              </a:rPr>
              <a:t>loop-simplify</a:t>
            </a:r>
            <a:r>
              <a:rPr lang="en-US" sz="3200" dirty="0" smtClean="0"/>
              <a:t>:</a:t>
            </a:r>
          </a:p>
          <a:p>
            <a:pPr lvl="1"/>
            <a:r>
              <a:rPr lang="en-US" sz="3000" b="1" dirty="0" smtClean="0"/>
              <a:t>Pre-header</a:t>
            </a:r>
            <a:r>
              <a:rPr lang="en-US" sz="3000" dirty="0" smtClean="0"/>
              <a:t>: the only predecessor of the header</a:t>
            </a:r>
          </a:p>
          <a:p>
            <a:pPr lvl="1"/>
            <a:r>
              <a:rPr lang="en-US" sz="3000" b="1" dirty="0" smtClean="0"/>
              <a:t>Latch</a:t>
            </a:r>
            <a:r>
              <a:rPr lang="en-US" sz="3000" dirty="0" smtClean="0"/>
              <a:t>: node executed just before starting a new loop iteration</a:t>
            </a:r>
          </a:p>
          <a:p>
            <a:pPr lvl="1"/>
            <a:r>
              <a:rPr lang="en-US" sz="3000" b="1" dirty="0" smtClean="0">
                <a:solidFill>
                  <a:srgbClr val="FFFFFF"/>
                </a:solidFill>
              </a:rPr>
              <a:t>Exit node</a:t>
            </a:r>
            <a:r>
              <a:rPr lang="en-US" sz="3000" dirty="0" smtClean="0">
                <a:solidFill>
                  <a:srgbClr val="FFFFFF"/>
                </a:solidFill>
              </a:rPr>
              <a:t>: ensures it is dominated by the header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33269" y="4871806"/>
            <a:ext cx="1557902" cy="36580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Pre-header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41656" y="6281231"/>
            <a:ext cx="1557902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Body</a:t>
            </a:r>
          </a:p>
        </p:txBody>
      </p:sp>
      <p:cxnSp>
        <p:nvCxnSpPr>
          <p:cNvPr id="9" name="Straight Arrow Connector 8"/>
          <p:cNvCxnSpPr>
            <a:stCxn id="18" idx="2"/>
            <a:endCxn id="7" idx="0"/>
          </p:cNvCxnSpPr>
          <p:nvPr/>
        </p:nvCxnSpPr>
        <p:spPr>
          <a:xfrm>
            <a:off x="6220606" y="5966148"/>
            <a:ext cx="1" cy="31508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7" idx="3"/>
            <a:endCxn id="18" idx="3"/>
          </p:cNvCxnSpPr>
          <p:nvPr/>
        </p:nvCxnSpPr>
        <p:spPr>
          <a:xfrm flipH="1" flipV="1">
            <a:off x="6999557" y="5724322"/>
            <a:ext cx="1" cy="798736"/>
          </a:xfrm>
          <a:prstGeom prst="curvedConnector3">
            <a:avLst>
              <a:gd name="adj1" fmla="val -22860000000"/>
            </a:avLst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8" idx="2"/>
            <a:endCxn id="5" idx="0"/>
          </p:cNvCxnSpPr>
          <p:nvPr/>
        </p:nvCxnSpPr>
        <p:spPr>
          <a:xfrm>
            <a:off x="6187849" y="4625829"/>
            <a:ext cx="24371" cy="24597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3" idx="2"/>
            <a:endCxn id="5" idx="0"/>
          </p:cNvCxnSpPr>
          <p:nvPr/>
        </p:nvCxnSpPr>
        <p:spPr>
          <a:xfrm>
            <a:off x="5040451" y="4604369"/>
            <a:ext cx="1171769" cy="2674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0" idx="2"/>
            <a:endCxn id="5" idx="0"/>
          </p:cNvCxnSpPr>
          <p:nvPr/>
        </p:nvCxnSpPr>
        <p:spPr>
          <a:xfrm flipH="1">
            <a:off x="6212220" y="4612734"/>
            <a:ext cx="1114641" cy="25907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4621504" y="4190091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n1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5768902" y="4211551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n2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907914" y="4198456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n3</a:t>
            </a:r>
          </a:p>
        </p:txBody>
      </p:sp>
      <p:cxnSp>
        <p:nvCxnSpPr>
          <p:cNvPr id="36" name="Straight Arrow Connector 35"/>
          <p:cNvCxnSpPr>
            <a:stCxn id="18" idx="2"/>
            <a:endCxn id="40" idx="0"/>
          </p:cNvCxnSpPr>
          <p:nvPr/>
        </p:nvCxnSpPr>
        <p:spPr>
          <a:xfrm flipH="1">
            <a:off x="4368050" y="5966148"/>
            <a:ext cx="1852556" cy="19641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 txBox="1">
            <a:spLocks/>
          </p:cNvSpPr>
          <p:nvPr/>
        </p:nvSpPr>
        <p:spPr>
          <a:xfrm>
            <a:off x="3949103" y="6162561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exit</a:t>
            </a:r>
          </a:p>
        </p:txBody>
      </p:sp>
      <p:cxnSp>
        <p:nvCxnSpPr>
          <p:cNvPr id="43" name="Straight Arrow Connector 42"/>
          <p:cNvCxnSpPr>
            <a:stCxn id="45" idx="2"/>
            <a:endCxn id="40" idx="0"/>
          </p:cNvCxnSpPr>
          <p:nvPr/>
        </p:nvCxnSpPr>
        <p:spPr>
          <a:xfrm>
            <a:off x="3185058" y="5498400"/>
            <a:ext cx="1182992" cy="66416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/>
          <p:cNvSpPr txBox="1">
            <a:spLocks/>
          </p:cNvSpPr>
          <p:nvPr/>
        </p:nvSpPr>
        <p:spPr>
          <a:xfrm>
            <a:off x="2766111" y="5084122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 smtClean="0">
                <a:latin typeface="+mj-lt"/>
              </a:rPr>
              <a:t>nX</a:t>
            </a:r>
            <a:endParaRPr lang="en-US" dirty="0" smtClean="0">
              <a:latin typeface="+mj-lt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441655" y="5482495"/>
            <a:ext cx="1557902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Header</a:t>
            </a:r>
          </a:p>
        </p:txBody>
      </p:sp>
      <p:cxnSp>
        <p:nvCxnSpPr>
          <p:cNvPr id="25" name="Straight Arrow Connector 24"/>
          <p:cNvCxnSpPr>
            <a:stCxn id="5" idx="2"/>
            <a:endCxn id="18" idx="0"/>
          </p:cNvCxnSpPr>
          <p:nvPr/>
        </p:nvCxnSpPr>
        <p:spPr>
          <a:xfrm>
            <a:off x="6212220" y="5237614"/>
            <a:ext cx="8386" cy="24488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132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normalization in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220431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</a:t>
            </a:r>
            <a:r>
              <a:rPr lang="en-US" sz="3200" dirty="0">
                <a:latin typeface="+mj-lt"/>
              </a:rPr>
              <a:t>loop-simplify </a:t>
            </a:r>
            <a:r>
              <a:rPr lang="en-US" sz="3200" dirty="0"/>
              <a:t>pass normalize natural </a:t>
            </a:r>
            <a:r>
              <a:rPr lang="en-US" sz="3200" dirty="0" smtClean="0"/>
              <a:t>loops</a:t>
            </a:r>
          </a:p>
          <a:p>
            <a:r>
              <a:rPr lang="en-US" sz="3200" dirty="0" smtClean="0"/>
              <a:t>Output of </a:t>
            </a:r>
            <a:r>
              <a:rPr lang="en-US" sz="3200" dirty="0" smtClean="0">
                <a:latin typeface="+mj-lt"/>
              </a:rPr>
              <a:t>loop-simplify</a:t>
            </a:r>
            <a:r>
              <a:rPr lang="en-US" sz="3200" dirty="0" smtClean="0"/>
              <a:t>:</a:t>
            </a:r>
          </a:p>
          <a:p>
            <a:pPr lvl="1"/>
            <a:r>
              <a:rPr lang="en-US" sz="3000" b="1" dirty="0" smtClean="0"/>
              <a:t>Pre-header</a:t>
            </a:r>
            <a:r>
              <a:rPr lang="en-US" sz="3000" dirty="0" smtClean="0"/>
              <a:t>: the only predecessor of the header</a:t>
            </a:r>
          </a:p>
          <a:p>
            <a:pPr lvl="1"/>
            <a:r>
              <a:rPr lang="en-US" sz="3000" b="1" dirty="0" smtClean="0"/>
              <a:t>Latch</a:t>
            </a:r>
            <a:r>
              <a:rPr lang="en-US" sz="3000" dirty="0" smtClean="0"/>
              <a:t>: node executed just before starting a new loop iteration</a:t>
            </a:r>
          </a:p>
          <a:p>
            <a:pPr lvl="1"/>
            <a:r>
              <a:rPr lang="en-US" sz="3000" b="1" dirty="0" smtClean="0"/>
              <a:t>Exit node</a:t>
            </a:r>
            <a:r>
              <a:rPr lang="en-US" sz="3000" dirty="0" smtClean="0"/>
              <a:t>: ensures it is dominated by the header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33269" y="4871806"/>
            <a:ext cx="1557902" cy="36580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Pre-header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41656" y="6281231"/>
            <a:ext cx="1557902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Body</a:t>
            </a:r>
          </a:p>
        </p:txBody>
      </p:sp>
      <p:cxnSp>
        <p:nvCxnSpPr>
          <p:cNvPr id="9" name="Straight Arrow Connector 8"/>
          <p:cNvCxnSpPr>
            <a:stCxn id="18" idx="2"/>
            <a:endCxn id="7" idx="0"/>
          </p:cNvCxnSpPr>
          <p:nvPr/>
        </p:nvCxnSpPr>
        <p:spPr>
          <a:xfrm>
            <a:off x="6220606" y="5966148"/>
            <a:ext cx="1" cy="31508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7" idx="3"/>
            <a:endCxn id="20" idx="2"/>
          </p:cNvCxnSpPr>
          <p:nvPr/>
        </p:nvCxnSpPr>
        <p:spPr>
          <a:xfrm flipV="1">
            <a:off x="6999558" y="6332784"/>
            <a:ext cx="1040848" cy="190274"/>
          </a:xfrm>
          <a:prstGeom prst="curvedConnector2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8" idx="2"/>
            <a:endCxn id="5" idx="0"/>
          </p:cNvCxnSpPr>
          <p:nvPr/>
        </p:nvCxnSpPr>
        <p:spPr>
          <a:xfrm>
            <a:off x="6187849" y="4625829"/>
            <a:ext cx="24371" cy="24597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3" idx="2"/>
            <a:endCxn id="5" idx="0"/>
          </p:cNvCxnSpPr>
          <p:nvPr/>
        </p:nvCxnSpPr>
        <p:spPr>
          <a:xfrm>
            <a:off x="5040451" y="4604369"/>
            <a:ext cx="1171769" cy="2674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0" idx="2"/>
            <a:endCxn id="5" idx="0"/>
          </p:cNvCxnSpPr>
          <p:nvPr/>
        </p:nvCxnSpPr>
        <p:spPr>
          <a:xfrm flipH="1">
            <a:off x="6212220" y="4612734"/>
            <a:ext cx="1114641" cy="25907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4621504" y="4190091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n1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5768902" y="4211551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n2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907914" y="4198456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n3</a:t>
            </a:r>
          </a:p>
        </p:txBody>
      </p:sp>
      <p:cxnSp>
        <p:nvCxnSpPr>
          <p:cNvPr id="36" name="Straight Arrow Connector 35"/>
          <p:cNvCxnSpPr>
            <a:stCxn id="18" idx="2"/>
            <a:endCxn id="40" idx="0"/>
          </p:cNvCxnSpPr>
          <p:nvPr/>
        </p:nvCxnSpPr>
        <p:spPr>
          <a:xfrm flipH="1">
            <a:off x="4368050" y="5966148"/>
            <a:ext cx="1852556" cy="19641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 txBox="1">
            <a:spLocks/>
          </p:cNvSpPr>
          <p:nvPr/>
        </p:nvSpPr>
        <p:spPr>
          <a:xfrm>
            <a:off x="3949103" y="6162561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exit</a:t>
            </a:r>
          </a:p>
        </p:txBody>
      </p:sp>
      <p:cxnSp>
        <p:nvCxnSpPr>
          <p:cNvPr id="43" name="Straight Arrow Connector 42"/>
          <p:cNvCxnSpPr>
            <a:stCxn id="45" idx="2"/>
            <a:endCxn id="40" idx="0"/>
          </p:cNvCxnSpPr>
          <p:nvPr/>
        </p:nvCxnSpPr>
        <p:spPr>
          <a:xfrm>
            <a:off x="3185058" y="5498400"/>
            <a:ext cx="1182992" cy="66416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/>
          <p:cNvSpPr txBox="1">
            <a:spLocks/>
          </p:cNvSpPr>
          <p:nvPr/>
        </p:nvSpPr>
        <p:spPr>
          <a:xfrm>
            <a:off x="2766111" y="5084122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 smtClean="0">
                <a:latin typeface="+mj-lt"/>
              </a:rPr>
              <a:t>nX</a:t>
            </a:r>
            <a:endParaRPr lang="en-US" dirty="0" smtClean="0">
              <a:latin typeface="+mj-lt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441655" y="5482495"/>
            <a:ext cx="1557902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Header</a:t>
            </a:r>
          </a:p>
        </p:txBody>
      </p:sp>
      <p:cxnSp>
        <p:nvCxnSpPr>
          <p:cNvPr id="25" name="Straight Arrow Connector 24"/>
          <p:cNvCxnSpPr>
            <a:stCxn id="5" idx="2"/>
            <a:endCxn id="18" idx="0"/>
          </p:cNvCxnSpPr>
          <p:nvPr/>
        </p:nvCxnSpPr>
        <p:spPr>
          <a:xfrm>
            <a:off x="6212220" y="5237614"/>
            <a:ext cx="8386" cy="24488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7261455" y="5966976"/>
            <a:ext cx="1557902" cy="36580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Latch</a:t>
            </a:r>
          </a:p>
        </p:txBody>
      </p:sp>
      <p:cxnSp>
        <p:nvCxnSpPr>
          <p:cNvPr id="22" name="Curved Connector 21"/>
          <p:cNvCxnSpPr>
            <a:stCxn id="20" idx="0"/>
            <a:endCxn id="18" idx="3"/>
          </p:cNvCxnSpPr>
          <p:nvPr/>
        </p:nvCxnSpPr>
        <p:spPr>
          <a:xfrm rot="16200000" flipV="1">
            <a:off x="7398655" y="5325224"/>
            <a:ext cx="242654" cy="1040849"/>
          </a:xfrm>
          <a:prstGeom prst="curvedConnector2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79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normalization in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220431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</a:t>
            </a:r>
            <a:r>
              <a:rPr lang="en-US" sz="3200" dirty="0">
                <a:latin typeface="+mj-lt"/>
              </a:rPr>
              <a:t>loop-simplify </a:t>
            </a:r>
            <a:r>
              <a:rPr lang="en-US" sz="3200" dirty="0"/>
              <a:t>pass normalize natural </a:t>
            </a:r>
            <a:r>
              <a:rPr lang="en-US" sz="3200" dirty="0" smtClean="0"/>
              <a:t>loops</a:t>
            </a:r>
          </a:p>
          <a:p>
            <a:r>
              <a:rPr lang="en-US" sz="3200" dirty="0" smtClean="0"/>
              <a:t>Output of </a:t>
            </a:r>
            <a:r>
              <a:rPr lang="en-US" sz="3200" dirty="0" smtClean="0">
                <a:latin typeface="+mj-lt"/>
              </a:rPr>
              <a:t>loop-simplify</a:t>
            </a:r>
            <a:r>
              <a:rPr lang="en-US" sz="3200" dirty="0" smtClean="0"/>
              <a:t>:</a:t>
            </a:r>
          </a:p>
          <a:p>
            <a:pPr lvl="1"/>
            <a:r>
              <a:rPr lang="en-US" sz="3000" b="1" dirty="0" smtClean="0"/>
              <a:t>Pre-header</a:t>
            </a:r>
            <a:r>
              <a:rPr lang="en-US" sz="3000" dirty="0" smtClean="0"/>
              <a:t>: the only predecessor of the header</a:t>
            </a:r>
          </a:p>
          <a:p>
            <a:pPr lvl="1"/>
            <a:r>
              <a:rPr lang="en-US" sz="3000" b="1" dirty="0" smtClean="0"/>
              <a:t>Latch</a:t>
            </a:r>
            <a:r>
              <a:rPr lang="en-US" sz="3000" dirty="0" smtClean="0"/>
              <a:t>: node executed just before starting a new loop iteration</a:t>
            </a:r>
          </a:p>
          <a:p>
            <a:pPr lvl="1"/>
            <a:r>
              <a:rPr lang="en-US" sz="3000" b="1" dirty="0" smtClean="0"/>
              <a:t>Exit node</a:t>
            </a:r>
            <a:r>
              <a:rPr lang="en-US" sz="3000" dirty="0" smtClean="0"/>
              <a:t>: ensures it is dominated by the header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33269" y="4871806"/>
            <a:ext cx="1557902" cy="36580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Pre-header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41656" y="6281231"/>
            <a:ext cx="1557902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Body</a:t>
            </a:r>
          </a:p>
        </p:txBody>
      </p:sp>
      <p:cxnSp>
        <p:nvCxnSpPr>
          <p:cNvPr id="9" name="Straight Arrow Connector 8"/>
          <p:cNvCxnSpPr>
            <a:stCxn id="18" idx="2"/>
            <a:endCxn id="7" idx="0"/>
          </p:cNvCxnSpPr>
          <p:nvPr/>
        </p:nvCxnSpPr>
        <p:spPr>
          <a:xfrm>
            <a:off x="6220606" y="5966148"/>
            <a:ext cx="1" cy="31508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7" idx="3"/>
            <a:endCxn id="20" idx="2"/>
          </p:cNvCxnSpPr>
          <p:nvPr/>
        </p:nvCxnSpPr>
        <p:spPr>
          <a:xfrm flipV="1">
            <a:off x="6999558" y="6332784"/>
            <a:ext cx="1040848" cy="190274"/>
          </a:xfrm>
          <a:prstGeom prst="curvedConnector2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8" idx="2"/>
            <a:endCxn id="5" idx="0"/>
          </p:cNvCxnSpPr>
          <p:nvPr/>
        </p:nvCxnSpPr>
        <p:spPr>
          <a:xfrm>
            <a:off x="6187849" y="4625829"/>
            <a:ext cx="24371" cy="24597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3" idx="2"/>
            <a:endCxn id="5" idx="0"/>
          </p:cNvCxnSpPr>
          <p:nvPr/>
        </p:nvCxnSpPr>
        <p:spPr>
          <a:xfrm>
            <a:off x="5040451" y="4604369"/>
            <a:ext cx="1171769" cy="2674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0" idx="2"/>
            <a:endCxn id="5" idx="0"/>
          </p:cNvCxnSpPr>
          <p:nvPr/>
        </p:nvCxnSpPr>
        <p:spPr>
          <a:xfrm flipH="1">
            <a:off x="6212220" y="4612734"/>
            <a:ext cx="1114641" cy="25907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4621504" y="4190091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n1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5768902" y="4211551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n2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907914" y="4198456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n3</a:t>
            </a:r>
          </a:p>
        </p:txBody>
      </p:sp>
      <p:cxnSp>
        <p:nvCxnSpPr>
          <p:cNvPr id="36" name="Straight Arrow Connector 35"/>
          <p:cNvCxnSpPr>
            <a:stCxn id="18" idx="2"/>
            <a:endCxn id="40" idx="3"/>
          </p:cNvCxnSpPr>
          <p:nvPr/>
        </p:nvCxnSpPr>
        <p:spPr>
          <a:xfrm flipH="1">
            <a:off x="5079727" y="5966148"/>
            <a:ext cx="1140879" cy="16785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 txBox="1">
            <a:spLocks/>
          </p:cNvSpPr>
          <p:nvPr/>
        </p:nvSpPr>
        <p:spPr>
          <a:xfrm>
            <a:off x="3791997" y="5926868"/>
            <a:ext cx="1287730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Exit node</a:t>
            </a:r>
          </a:p>
        </p:txBody>
      </p:sp>
      <p:cxnSp>
        <p:nvCxnSpPr>
          <p:cNvPr id="43" name="Straight Arrow Connector 42"/>
          <p:cNvCxnSpPr>
            <a:stCxn id="45" idx="2"/>
            <a:endCxn id="24" idx="0"/>
          </p:cNvCxnSpPr>
          <p:nvPr/>
        </p:nvCxnSpPr>
        <p:spPr>
          <a:xfrm>
            <a:off x="2569729" y="5184143"/>
            <a:ext cx="549867" cy="106534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/>
          <p:cNvSpPr txBox="1">
            <a:spLocks/>
          </p:cNvSpPr>
          <p:nvPr/>
        </p:nvSpPr>
        <p:spPr>
          <a:xfrm>
            <a:off x="2150782" y="4769865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 smtClean="0">
                <a:latin typeface="+mj-lt"/>
              </a:rPr>
              <a:t>nX</a:t>
            </a:r>
            <a:endParaRPr lang="en-US" dirty="0" smtClean="0">
              <a:latin typeface="+mj-lt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441655" y="5482495"/>
            <a:ext cx="1557902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Header</a:t>
            </a:r>
          </a:p>
        </p:txBody>
      </p:sp>
      <p:cxnSp>
        <p:nvCxnSpPr>
          <p:cNvPr id="25" name="Straight Arrow Connector 24"/>
          <p:cNvCxnSpPr>
            <a:stCxn id="5" idx="2"/>
            <a:endCxn id="18" idx="0"/>
          </p:cNvCxnSpPr>
          <p:nvPr/>
        </p:nvCxnSpPr>
        <p:spPr>
          <a:xfrm>
            <a:off x="6212220" y="5237614"/>
            <a:ext cx="8386" cy="24488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7261455" y="5966976"/>
            <a:ext cx="1557902" cy="36580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Latch</a:t>
            </a:r>
          </a:p>
        </p:txBody>
      </p:sp>
      <p:cxnSp>
        <p:nvCxnSpPr>
          <p:cNvPr id="22" name="Curved Connector 21"/>
          <p:cNvCxnSpPr>
            <a:stCxn id="20" idx="0"/>
            <a:endCxn id="18" idx="3"/>
          </p:cNvCxnSpPr>
          <p:nvPr/>
        </p:nvCxnSpPr>
        <p:spPr>
          <a:xfrm rot="16200000" flipV="1">
            <a:off x="7398655" y="5325224"/>
            <a:ext cx="242654" cy="1040849"/>
          </a:xfrm>
          <a:prstGeom prst="curvedConnector2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 txBox="1">
            <a:spLocks/>
          </p:cNvSpPr>
          <p:nvPr/>
        </p:nvSpPr>
        <p:spPr>
          <a:xfrm>
            <a:off x="2700649" y="6249491"/>
            <a:ext cx="837893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exit</a:t>
            </a:r>
          </a:p>
        </p:txBody>
      </p:sp>
      <p:cxnSp>
        <p:nvCxnSpPr>
          <p:cNvPr id="31" name="Straight Arrow Connector 30"/>
          <p:cNvCxnSpPr>
            <a:stCxn id="40" idx="1"/>
            <a:endCxn id="24" idx="0"/>
          </p:cNvCxnSpPr>
          <p:nvPr/>
        </p:nvCxnSpPr>
        <p:spPr>
          <a:xfrm flipH="1">
            <a:off x="3119596" y="6134007"/>
            <a:ext cx="672401" cy="11548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684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normalization in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220431"/>
          </a:xfrm>
        </p:spPr>
        <p:txBody>
          <a:bodyPr>
            <a:normAutofit/>
          </a:bodyPr>
          <a:lstStyle/>
          <a:p>
            <a:r>
              <a:rPr lang="en-US" dirty="0" smtClean="0"/>
              <a:t>Pre</a:t>
            </a:r>
            <a:r>
              <a:rPr lang="en-US" dirty="0"/>
              <a:t>-</a:t>
            </a:r>
            <a:r>
              <a:rPr lang="en-US" dirty="0" smtClean="0"/>
              <a:t>header  </a:t>
            </a:r>
            <a:r>
              <a:rPr lang="en-US" dirty="0" err="1" smtClean="0">
                <a:latin typeface="+mj-lt"/>
              </a:rPr>
              <a:t>llvm</a:t>
            </a:r>
            <a:r>
              <a:rPr lang="en-US" dirty="0" smtClean="0">
                <a:latin typeface="+mj-lt"/>
              </a:rPr>
              <a:t>::</a:t>
            </a:r>
            <a:r>
              <a:rPr lang="en-US" dirty="0" err="1" smtClean="0">
                <a:latin typeface="+mj-lt"/>
              </a:rPr>
              <a:t>Loop:getLoopPreheader</a:t>
            </a:r>
            <a:r>
              <a:rPr lang="en-US" dirty="0">
                <a:latin typeface="+mj-lt"/>
              </a:rPr>
              <a:t>()</a:t>
            </a:r>
          </a:p>
          <a:p>
            <a:r>
              <a:rPr lang="en-US" dirty="0" smtClean="0"/>
              <a:t>Header         </a:t>
            </a:r>
            <a:r>
              <a:rPr lang="en-US" dirty="0" err="1" smtClean="0">
                <a:latin typeface="+mj-lt"/>
              </a:rPr>
              <a:t>llvm</a:t>
            </a:r>
            <a:r>
              <a:rPr lang="en-US" dirty="0" smtClean="0">
                <a:latin typeface="+mj-lt"/>
              </a:rPr>
              <a:t>::Loop</a:t>
            </a:r>
            <a:r>
              <a:rPr lang="en-US" dirty="0">
                <a:latin typeface="+mj-lt"/>
              </a:rPr>
              <a:t>::</a:t>
            </a:r>
            <a:r>
              <a:rPr lang="en-US" dirty="0" err="1">
                <a:latin typeface="+mj-lt"/>
              </a:rPr>
              <a:t>getHeader</a:t>
            </a:r>
            <a:r>
              <a:rPr lang="en-US" dirty="0">
                <a:latin typeface="+mj-lt"/>
              </a:rPr>
              <a:t>()</a:t>
            </a:r>
          </a:p>
          <a:p>
            <a:r>
              <a:rPr lang="en-US" dirty="0" smtClean="0"/>
              <a:t>Latch             </a:t>
            </a:r>
            <a:r>
              <a:rPr lang="en-US" dirty="0" err="1" smtClean="0">
                <a:latin typeface="+mj-lt"/>
              </a:rPr>
              <a:t>llvm</a:t>
            </a:r>
            <a:r>
              <a:rPr lang="en-US" dirty="0" smtClean="0">
                <a:latin typeface="+mj-lt"/>
              </a:rPr>
              <a:t>::Loop</a:t>
            </a:r>
            <a:r>
              <a:rPr lang="en-US" dirty="0">
                <a:latin typeface="+mj-lt"/>
              </a:rPr>
              <a:t>::</a:t>
            </a:r>
            <a:r>
              <a:rPr lang="en-US" dirty="0" err="1">
                <a:latin typeface="+mj-lt"/>
              </a:rPr>
              <a:t>getLoopLatch</a:t>
            </a:r>
            <a:r>
              <a:rPr lang="en-US" dirty="0">
                <a:latin typeface="+mj-lt"/>
              </a:rPr>
              <a:t>()</a:t>
            </a:r>
          </a:p>
          <a:p>
            <a:r>
              <a:rPr lang="en-US" dirty="0" smtClean="0"/>
              <a:t>Exit                </a:t>
            </a:r>
            <a:r>
              <a:rPr lang="en-US" dirty="0" err="1" smtClean="0">
                <a:latin typeface="+mj-lt"/>
              </a:rPr>
              <a:t>llvm</a:t>
            </a:r>
            <a:r>
              <a:rPr lang="en-US" dirty="0" smtClean="0">
                <a:latin typeface="+mj-lt"/>
              </a:rPr>
              <a:t>::Loop</a:t>
            </a:r>
            <a:r>
              <a:rPr lang="en-US" dirty="0">
                <a:latin typeface="+mj-lt"/>
              </a:rPr>
              <a:t>::</a:t>
            </a:r>
            <a:r>
              <a:rPr lang="en-US" dirty="0" err="1" smtClean="0">
                <a:latin typeface="+mj-lt"/>
              </a:rPr>
              <a:t>getExitBlocks</a:t>
            </a:r>
            <a:r>
              <a:rPr lang="en-US" dirty="0" smtClean="0">
                <a:latin typeface="+mj-lt"/>
              </a:rPr>
              <a:t>()</a:t>
            </a:r>
            <a:endParaRPr lang="en-US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33269" y="4871806"/>
            <a:ext cx="1557902" cy="36580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Pre-header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41656" y="6281231"/>
            <a:ext cx="1557902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Body</a:t>
            </a:r>
          </a:p>
        </p:txBody>
      </p:sp>
      <p:cxnSp>
        <p:nvCxnSpPr>
          <p:cNvPr id="9" name="Straight Arrow Connector 8"/>
          <p:cNvCxnSpPr>
            <a:stCxn id="18" idx="2"/>
            <a:endCxn id="7" idx="0"/>
          </p:cNvCxnSpPr>
          <p:nvPr/>
        </p:nvCxnSpPr>
        <p:spPr>
          <a:xfrm>
            <a:off x="6220606" y="5966148"/>
            <a:ext cx="1" cy="31508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7" idx="3"/>
            <a:endCxn id="20" idx="2"/>
          </p:cNvCxnSpPr>
          <p:nvPr/>
        </p:nvCxnSpPr>
        <p:spPr>
          <a:xfrm flipV="1">
            <a:off x="6999558" y="6332784"/>
            <a:ext cx="1040848" cy="190274"/>
          </a:xfrm>
          <a:prstGeom prst="curvedConnector2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8" idx="2"/>
            <a:endCxn id="40" idx="3"/>
          </p:cNvCxnSpPr>
          <p:nvPr/>
        </p:nvCxnSpPr>
        <p:spPr>
          <a:xfrm flipH="1">
            <a:off x="5079727" y="5966148"/>
            <a:ext cx="1140879" cy="16785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 txBox="1">
            <a:spLocks/>
          </p:cNvSpPr>
          <p:nvPr/>
        </p:nvSpPr>
        <p:spPr>
          <a:xfrm>
            <a:off x="3791997" y="5926868"/>
            <a:ext cx="1287730" cy="41427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Exit node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441655" y="5482495"/>
            <a:ext cx="1557902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Header</a:t>
            </a:r>
          </a:p>
        </p:txBody>
      </p:sp>
      <p:cxnSp>
        <p:nvCxnSpPr>
          <p:cNvPr id="25" name="Straight Arrow Connector 24"/>
          <p:cNvCxnSpPr>
            <a:stCxn id="5" idx="2"/>
            <a:endCxn id="18" idx="0"/>
          </p:cNvCxnSpPr>
          <p:nvPr/>
        </p:nvCxnSpPr>
        <p:spPr>
          <a:xfrm>
            <a:off x="6212220" y="5237614"/>
            <a:ext cx="8386" cy="24488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7261455" y="5966976"/>
            <a:ext cx="1557902" cy="36580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Latch</a:t>
            </a:r>
          </a:p>
        </p:txBody>
      </p:sp>
      <p:cxnSp>
        <p:nvCxnSpPr>
          <p:cNvPr id="22" name="Curved Connector 21"/>
          <p:cNvCxnSpPr>
            <a:stCxn id="20" idx="0"/>
            <a:endCxn id="18" idx="3"/>
          </p:cNvCxnSpPr>
          <p:nvPr/>
        </p:nvCxnSpPr>
        <p:spPr>
          <a:xfrm rot="16200000" flipV="1">
            <a:off x="7398655" y="5325224"/>
            <a:ext cx="242654" cy="1040849"/>
          </a:xfrm>
          <a:prstGeom prst="curvedConnector2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7893" y="4176997"/>
            <a:ext cx="6811204" cy="5232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opt -loop-simplify </a:t>
            </a:r>
            <a:r>
              <a:rPr lang="en-US" sz="2800" dirty="0" err="1" smtClean="0">
                <a:latin typeface="+mj-lt"/>
              </a:rPr>
              <a:t>bitcode.bc</a:t>
            </a:r>
            <a:r>
              <a:rPr lang="en-US" sz="2800" dirty="0" smtClean="0">
                <a:latin typeface="+mj-lt"/>
              </a:rPr>
              <a:t> -o </a:t>
            </a:r>
            <a:r>
              <a:rPr lang="en-US" sz="2800" dirty="0" err="1" smtClean="0">
                <a:latin typeface="+mj-lt"/>
              </a:rPr>
              <a:t>normalized.bc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5275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normalizations in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211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Loop representation can be further normalized:</a:t>
            </a:r>
          </a:p>
          <a:p>
            <a:pPr lvl="1"/>
            <a:r>
              <a:rPr lang="en-US" sz="2800" i="1" dirty="0"/>
              <a:t>loop-simplify</a:t>
            </a:r>
            <a:r>
              <a:rPr lang="en-US" sz="2800" dirty="0"/>
              <a:t> normalize the shape of the loop</a:t>
            </a:r>
          </a:p>
          <a:p>
            <a:pPr lvl="1"/>
            <a:r>
              <a:rPr lang="en-US" sz="2800" dirty="0" smtClean="0"/>
              <a:t>What about definitions in a loop?</a:t>
            </a:r>
            <a:endParaRPr lang="en-US" sz="2800" dirty="0"/>
          </a:p>
          <a:p>
            <a:r>
              <a:rPr lang="en-US" sz="3200" dirty="0" smtClean="0"/>
              <a:t>Problem: updating code in loop might require</a:t>
            </a:r>
            <a:br>
              <a:rPr lang="en-US" sz="3200" dirty="0" smtClean="0"/>
            </a:br>
            <a:r>
              <a:rPr lang="en-US" sz="3200" dirty="0" smtClean="0"/>
              <a:t>to update code outside loops for keeping SSA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Loop-closed SSA form: no </a:t>
            </a:r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is used outside of the loop in that it is defined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Keeping SSA form is expensive with loops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  <a:latin typeface="+mj-lt"/>
              </a:rPr>
              <a:t>lcssa</a:t>
            </a:r>
            <a:r>
              <a:rPr lang="en-US" dirty="0" smtClean="0">
                <a:solidFill>
                  <a:schemeClr val="bg1"/>
                </a:solidFill>
              </a:rPr>
              <a:t> insert phi instruction at loop boundaries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for variables defined in a loop body and used outside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Isolation between optimization performed in and out the loop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Faster keeping the SSA form</a:t>
            </a:r>
          </a:p>
          <a:p>
            <a:pPr lvl="2"/>
            <a:r>
              <a:rPr lang="en-US" sz="2400" dirty="0" smtClean="0">
                <a:solidFill>
                  <a:schemeClr val="bg1"/>
                </a:solidFill>
              </a:rPr>
              <a:t>Propagation of code changes outside the loop blocked by phi instructions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23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pass example in LLVM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2222" y="2055834"/>
            <a:ext cx="1222285" cy="147732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while (){</a:t>
            </a:r>
          </a:p>
          <a:p>
            <a:r>
              <a:rPr lang="en-US" dirty="0" smtClean="0"/>
              <a:t>   d = </a:t>
            </a:r>
            <a:r>
              <a:rPr lang="is-IS" dirty="0" smtClean="0"/>
              <a:t>…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is-IS" dirty="0" smtClean="0"/>
              <a:t>…</a:t>
            </a:r>
            <a:br>
              <a:rPr lang="is-IS" dirty="0" smtClean="0"/>
            </a:br>
            <a:r>
              <a:rPr lang="is-IS" dirty="0" smtClean="0"/>
              <a:t>... = d op ...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65162" y="2054474"/>
            <a:ext cx="1222285" cy="258532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while (){</a:t>
            </a:r>
          </a:p>
          <a:p>
            <a:r>
              <a:rPr lang="en-US" dirty="0" smtClean="0"/>
              <a:t>   d = </a:t>
            </a:r>
            <a:r>
              <a:rPr lang="is-IS" dirty="0" smtClean="0"/>
              <a:t>…</a:t>
            </a:r>
          </a:p>
          <a:p>
            <a:r>
              <a:rPr lang="is-IS" dirty="0"/>
              <a:t> </a:t>
            </a:r>
            <a:r>
              <a:rPr lang="is-IS" dirty="0" smtClean="0"/>
              <a:t>  ...</a:t>
            </a:r>
          </a:p>
          <a:p>
            <a:r>
              <a:rPr lang="is-IS" dirty="0"/>
              <a:t> </a:t>
            </a:r>
            <a:r>
              <a:rPr lang="is-IS" dirty="0" smtClean="0"/>
              <a:t>  if (...){</a:t>
            </a:r>
          </a:p>
          <a:p>
            <a:r>
              <a:rPr lang="is-IS" dirty="0"/>
              <a:t> </a:t>
            </a:r>
            <a:r>
              <a:rPr lang="is-IS" dirty="0" smtClean="0"/>
              <a:t>    d = ...</a:t>
            </a:r>
          </a:p>
          <a:p>
            <a:r>
              <a:rPr lang="is-IS" dirty="0"/>
              <a:t> </a:t>
            </a:r>
            <a:r>
              <a:rPr lang="is-IS" dirty="0" smtClean="0"/>
              <a:t>  }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is-IS" dirty="0" smtClean="0"/>
              <a:t>…</a:t>
            </a:r>
            <a:br>
              <a:rPr lang="is-IS" dirty="0" smtClean="0"/>
            </a:br>
            <a:r>
              <a:rPr lang="is-IS" dirty="0" smtClean="0"/>
              <a:t>... = d op ...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59618" y="2053114"/>
            <a:ext cx="1222285" cy="258532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while (){</a:t>
            </a:r>
          </a:p>
          <a:p>
            <a:r>
              <a:rPr lang="en-US" dirty="0" smtClean="0"/>
              <a:t>   d = </a:t>
            </a:r>
            <a:r>
              <a:rPr lang="is-IS" dirty="0" smtClean="0"/>
              <a:t>…</a:t>
            </a:r>
          </a:p>
          <a:p>
            <a:r>
              <a:rPr lang="is-IS" dirty="0"/>
              <a:t> </a:t>
            </a:r>
            <a:r>
              <a:rPr lang="is-IS" dirty="0" smtClean="0"/>
              <a:t>  ...</a:t>
            </a:r>
          </a:p>
          <a:p>
            <a:r>
              <a:rPr lang="is-IS" dirty="0"/>
              <a:t> </a:t>
            </a:r>
            <a:r>
              <a:rPr lang="is-IS" dirty="0" smtClean="0"/>
              <a:t>  if (...){</a:t>
            </a:r>
          </a:p>
          <a:p>
            <a:r>
              <a:rPr lang="is-IS" dirty="0"/>
              <a:t> </a:t>
            </a:r>
            <a:r>
              <a:rPr lang="is-IS" dirty="0" smtClean="0"/>
              <a:t>    d2 = ...</a:t>
            </a:r>
          </a:p>
          <a:p>
            <a:r>
              <a:rPr lang="is-IS" dirty="0"/>
              <a:t> </a:t>
            </a:r>
            <a:r>
              <a:rPr lang="is-IS" dirty="0" smtClean="0"/>
              <a:t>  }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is-IS" dirty="0" smtClean="0"/>
              <a:t>…</a:t>
            </a:r>
            <a:br>
              <a:rPr lang="is-IS" dirty="0" smtClean="0"/>
            </a:br>
            <a:r>
              <a:rPr lang="is-IS" dirty="0" smtClean="0"/>
              <a:t>... = d op ...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42699" y="2051753"/>
            <a:ext cx="1547118" cy="286232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while (){</a:t>
            </a:r>
          </a:p>
          <a:p>
            <a:r>
              <a:rPr lang="en-US" dirty="0" smtClean="0"/>
              <a:t>   d = </a:t>
            </a:r>
            <a:r>
              <a:rPr lang="is-IS" dirty="0" smtClean="0"/>
              <a:t>…</a:t>
            </a:r>
          </a:p>
          <a:p>
            <a:r>
              <a:rPr lang="is-IS" dirty="0"/>
              <a:t> </a:t>
            </a:r>
            <a:r>
              <a:rPr lang="is-IS" dirty="0" smtClean="0"/>
              <a:t>  ...</a:t>
            </a:r>
          </a:p>
          <a:p>
            <a:r>
              <a:rPr lang="is-IS" dirty="0"/>
              <a:t> </a:t>
            </a:r>
            <a:r>
              <a:rPr lang="is-IS" dirty="0" smtClean="0"/>
              <a:t>  if (...){</a:t>
            </a:r>
          </a:p>
          <a:p>
            <a:r>
              <a:rPr lang="is-IS" dirty="0"/>
              <a:t> </a:t>
            </a:r>
            <a:r>
              <a:rPr lang="is-IS" dirty="0" smtClean="0"/>
              <a:t>    d2 = ...</a:t>
            </a:r>
          </a:p>
          <a:p>
            <a:r>
              <a:rPr lang="is-IS" dirty="0"/>
              <a:t> </a:t>
            </a:r>
            <a:r>
              <a:rPr lang="is-IS" dirty="0" smtClean="0"/>
              <a:t>  }</a:t>
            </a:r>
          </a:p>
          <a:p>
            <a:r>
              <a:rPr lang="is-IS" dirty="0"/>
              <a:t> </a:t>
            </a:r>
            <a:r>
              <a:rPr lang="is-IS" dirty="0" smtClean="0"/>
              <a:t>  d3=phi(d,d2)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is-IS" dirty="0" smtClean="0"/>
              <a:t>…</a:t>
            </a:r>
          </a:p>
          <a:p>
            <a:r>
              <a:rPr lang="is-IS" dirty="0" smtClean="0"/>
              <a:t>... = d op ...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778874" y="2050395"/>
            <a:ext cx="1547118" cy="286232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while (){</a:t>
            </a:r>
          </a:p>
          <a:p>
            <a:r>
              <a:rPr lang="en-US" dirty="0" smtClean="0"/>
              <a:t>   d = </a:t>
            </a:r>
            <a:r>
              <a:rPr lang="is-IS" dirty="0" smtClean="0"/>
              <a:t>…</a:t>
            </a:r>
          </a:p>
          <a:p>
            <a:r>
              <a:rPr lang="is-IS" dirty="0"/>
              <a:t> </a:t>
            </a:r>
            <a:r>
              <a:rPr lang="is-IS" dirty="0" smtClean="0"/>
              <a:t>  ...</a:t>
            </a:r>
          </a:p>
          <a:p>
            <a:r>
              <a:rPr lang="is-IS" dirty="0"/>
              <a:t> </a:t>
            </a:r>
            <a:r>
              <a:rPr lang="is-IS" dirty="0" smtClean="0"/>
              <a:t>  if (...){</a:t>
            </a:r>
          </a:p>
          <a:p>
            <a:r>
              <a:rPr lang="is-IS" dirty="0"/>
              <a:t> </a:t>
            </a:r>
            <a:r>
              <a:rPr lang="is-IS" dirty="0" smtClean="0"/>
              <a:t>    d2 = ...</a:t>
            </a:r>
          </a:p>
          <a:p>
            <a:r>
              <a:rPr lang="is-IS" dirty="0"/>
              <a:t> </a:t>
            </a:r>
            <a:r>
              <a:rPr lang="is-IS" dirty="0" smtClean="0"/>
              <a:t>  }</a:t>
            </a:r>
          </a:p>
          <a:p>
            <a:r>
              <a:rPr lang="is-IS" dirty="0"/>
              <a:t> </a:t>
            </a:r>
            <a:r>
              <a:rPr lang="is-IS" dirty="0" smtClean="0"/>
              <a:t>  d3=phi(d,d2)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is-IS" dirty="0" smtClean="0"/>
              <a:t>…</a:t>
            </a:r>
          </a:p>
          <a:p>
            <a:r>
              <a:rPr lang="is-IS" dirty="0" smtClean="0"/>
              <a:t>... = d3 op ...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2361443" y="2551284"/>
            <a:ext cx="731051" cy="449892"/>
          </a:xfrm>
          <a:prstGeom prst="rightArrow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438821" y="2521449"/>
            <a:ext cx="731051" cy="449892"/>
          </a:xfrm>
          <a:prstGeom prst="rightArrow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538980" y="2485919"/>
            <a:ext cx="731051" cy="449892"/>
          </a:xfrm>
          <a:prstGeom prst="rightArrow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969460" y="2473169"/>
            <a:ext cx="731051" cy="449892"/>
          </a:xfrm>
          <a:prstGeom prst="rightArrow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579327" y="4567251"/>
            <a:ext cx="1999015" cy="2215291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Changes 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to code outside 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our loop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498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normalizations in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211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Loop representation can be further normalized:</a:t>
            </a:r>
          </a:p>
          <a:p>
            <a:pPr lvl="1"/>
            <a:r>
              <a:rPr lang="en-US" sz="2800" i="1" dirty="0"/>
              <a:t>loop-simplify</a:t>
            </a:r>
            <a:r>
              <a:rPr lang="en-US" sz="2800" dirty="0"/>
              <a:t> normalize the shape of the loop</a:t>
            </a:r>
          </a:p>
          <a:p>
            <a:pPr lvl="1"/>
            <a:r>
              <a:rPr lang="en-US" sz="2800" dirty="0" smtClean="0"/>
              <a:t>What about definitions in a loop?</a:t>
            </a:r>
            <a:endParaRPr lang="en-US" sz="2800" dirty="0"/>
          </a:p>
          <a:p>
            <a:r>
              <a:rPr lang="en-US" sz="3200" dirty="0" smtClean="0"/>
              <a:t>Problem: updating code in loop might require</a:t>
            </a:r>
            <a:br>
              <a:rPr lang="en-US" sz="3200" dirty="0" smtClean="0"/>
            </a:br>
            <a:r>
              <a:rPr lang="en-US" sz="3200" dirty="0" smtClean="0"/>
              <a:t>to update code outside loops for keeping SSA</a:t>
            </a:r>
          </a:p>
          <a:p>
            <a:pPr lvl="1"/>
            <a:r>
              <a:rPr lang="en-US" dirty="0" smtClean="0"/>
              <a:t>Loop-closed SSA form: no </a:t>
            </a:r>
            <a:r>
              <a:rPr lang="en-US" dirty="0" err="1" smtClean="0"/>
              <a:t>var</a:t>
            </a:r>
            <a:r>
              <a:rPr lang="en-US" dirty="0" smtClean="0"/>
              <a:t> is used outside of the loop in that it is defined</a:t>
            </a:r>
          </a:p>
          <a:p>
            <a:pPr lvl="1"/>
            <a:r>
              <a:rPr lang="en-US" dirty="0" smtClean="0"/>
              <a:t>Keeping SSA form is expensive with loops</a:t>
            </a:r>
          </a:p>
          <a:p>
            <a:pPr lvl="1"/>
            <a:r>
              <a:rPr lang="en-US" dirty="0" err="1" smtClean="0">
                <a:latin typeface="+mj-lt"/>
              </a:rPr>
              <a:t>lcssa</a:t>
            </a:r>
            <a:r>
              <a:rPr lang="en-US" dirty="0" smtClean="0"/>
              <a:t> insert phi instruction at loop boundaries</a:t>
            </a:r>
            <a:br>
              <a:rPr lang="en-US" dirty="0" smtClean="0"/>
            </a:br>
            <a:r>
              <a:rPr lang="en-US" dirty="0" smtClean="0"/>
              <a:t>for variables defined in a loop body and used outside</a:t>
            </a:r>
          </a:p>
          <a:p>
            <a:pPr lvl="1"/>
            <a:r>
              <a:rPr lang="en-US" dirty="0" smtClean="0"/>
              <a:t>Isolation between optimization performed in and out the loop</a:t>
            </a:r>
          </a:p>
          <a:p>
            <a:pPr lvl="1"/>
            <a:r>
              <a:rPr lang="en-US" dirty="0" smtClean="0"/>
              <a:t>Faster keeping the SSA form</a:t>
            </a:r>
          </a:p>
          <a:p>
            <a:pPr lvl="2"/>
            <a:r>
              <a:rPr lang="en-US" sz="2400" dirty="0" smtClean="0"/>
              <a:t>Propagation of code changes outside the loop blocked by phi instructions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607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H1: finding CAT functions</a:t>
            </a:r>
            <a:endParaRPr lang="en-US" dirty="0"/>
          </a:p>
        </p:txBody>
      </p:sp>
      <p:pic>
        <p:nvPicPr>
          <p:cNvPr id="4" name="Picture 3" descr="H1_solution_in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872" y="2138237"/>
            <a:ext cx="68326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05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Loop-closed SSA form </a:t>
            </a:r>
            <a:r>
              <a:rPr lang="en-US" dirty="0" smtClean="0"/>
              <a:t>in LLVM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8317" y="1878897"/>
            <a:ext cx="5802715" cy="5232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opt -</a:t>
            </a:r>
            <a:r>
              <a:rPr lang="en-US" sz="2800" dirty="0" err="1" smtClean="0">
                <a:latin typeface="+mj-lt"/>
              </a:rPr>
              <a:t>lcssa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bitcode.bc</a:t>
            </a:r>
            <a:r>
              <a:rPr lang="en-US" sz="2800" dirty="0" smtClean="0">
                <a:latin typeface="+mj-lt"/>
              </a:rPr>
              <a:t> -o </a:t>
            </a:r>
            <a:r>
              <a:rPr lang="en-US" sz="2800" dirty="0" err="1" smtClean="0">
                <a:latin typeface="+mj-lt"/>
              </a:rPr>
              <a:t>transformed.bc</a:t>
            </a:r>
            <a:endParaRPr lang="en-US" sz="2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6590" y="2846931"/>
            <a:ext cx="3784209" cy="46166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llvm</a:t>
            </a:r>
            <a:r>
              <a:rPr lang="en-US" sz="2400" dirty="0"/>
              <a:t>::Loop:</a:t>
            </a:r>
            <a:r>
              <a:rPr lang="en-US" sz="2400" dirty="0" smtClean="0"/>
              <a:t>:</a:t>
            </a:r>
            <a:r>
              <a:rPr lang="en-US" sz="2400" dirty="0" err="1" smtClean="0"/>
              <a:t>isLCSSAForm</a:t>
            </a:r>
            <a:r>
              <a:rPr lang="en-US" sz="2400" dirty="0" smtClean="0"/>
              <a:t>(DT)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42305" y="3916200"/>
            <a:ext cx="1947619" cy="46166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formLCSSA</a:t>
            </a:r>
            <a:r>
              <a:rPr lang="en-US" sz="2400" dirty="0" smtClean="0"/>
              <a:t>(</a:t>
            </a:r>
            <a:r>
              <a:rPr lang="is-IS" sz="2400" dirty="0" smtClean="0"/>
              <a:t>…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3025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normalizations in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2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Last loop-related normalization: </a:t>
            </a:r>
            <a:br>
              <a:rPr lang="en-US" sz="3200" dirty="0" smtClean="0"/>
            </a:br>
            <a:r>
              <a:rPr lang="en-US" sz="3200" dirty="0" smtClean="0"/>
              <a:t>Induction variable normalization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9322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6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/>
              <a:t>Coding time</a:t>
            </a:r>
            <a:endParaRPr lang="en-US" sz="4000" b="1" dirty="0"/>
          </a:p>
        </p:txBody>
      </p:sp>
      <p:pic>
        <p:nvPicPr>
          <p:cNvPr id="4" name="Picture 3" descr="coding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473" y="2641330"/>
            <a:ext cx="5654245" cy="317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09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1599" cy="1325563"/>
          </a:xfrm>
        </p:spPr>
        <p:txBody>
          <a:bodyPr/>
          <a:lstStyle/>
          <a:p>
            <a:r>
              <a:rPr lang="en-US" dirty="0" smtClean="0"/>
              <a:t>H1</a:t>
            </a:r>
            <a:endParaRPr lang="en-US" dirty="0"/>
          </a:p>
        </p:txBody>
      </p:sp>
      <p:pic>
        <p:nvPicPr>
          <p:cNvPr id="4" name="Picture 3" descr="H1_solu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296" y="0"/>
            <a:ext cx="102387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161" y="338937"/>
            <a:ext cx="981599" cy="1325563"/>
          </a:xfrm>
        </p:spPr>
        <p:txBody>
          <a:bodyPr/>
          <a:lstStyle/>
          <a:p>
            <a:r>
              <a:rPr lang="en-US" dirty="0" smtClean="0"/>
              <a:t>H1</a:t>
            </a:r>
            <a:endParaRPr lang="en-US" dirty="0"/>
          </a:p>
        </p:txBody>
      </p:sp>
      <p:pic>
        <p:nvPicPr>
          <p:cNvPr id="3" name="Picture 2" descr="H1_solution_in_ac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69" y="372240"/>
            <a:ext cx="9448800" cy="637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04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Homework H3 is due </a:t>
            </a:r>
            <a:r>
              <a:rPr lang="en-US" sz="3200" b="1" dirty="0" smtClean="0"/>
              <a:t>tomorrow</a:t>
            </a:r>
            <a:r>
              <a:rPr lang="en-US" sz="3200" dirty="0" smtClean="0"/>
              <a:t>!</a:t>
            </a:r>
            <a:endParaRPr lang="en-US" sz="3200" dirty="0"/>
          </a:p>
        </p:txBody>
      </p:sp>
      <p:pic>
        <p:nvPicPr>
          <p:cNvPr id="4" name="Picture 3" descr="clock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592" y="2948582"/>
            <a:ext cx="2921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69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284"/>
            <a:ext cx="10515600" cy="4910262"/>
          </a:xfrm>
        </p:spPr>
        <p:txBody>
          <a:bodyPr>
            <a:noAutofit/>
          </a:bodyPr>
          <a:lstStyle/>
          <a:p>
            <a:r>
              <a:rPr lang="en-US" sz="3600" dirty="0" smtClean="0"/>
              <a:t>Loops</a:t>
            </a:r>
          </a:p>
          <a:p>
            <a:pPr marL="0" indent="0">
              <a:buNone/>
            </a:pPr>
            <a:endParaRPr lang="en-US" sz="3600" smtClean="0"/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Identify loops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 smtClean="0"/>
              <a:t>Loop normalization</a:t>
            </a:r>
          </a:p>
        </p:txBody>
      </p:sp>
    </p:spTree>
    <p:extLst>
      <p:ext uri="{BB962C8B-B14F-4D97-AF65-F5344CB8AC3E}">
        <p14:creationId xmlns:p14="http://schemas.microsoft.com/office/powerpoint/2010/main" val="976288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optimized code to program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91380" y="1793883"/>
            <a:ext cx="1440127" cy="144034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156665" y="1776060"/>
            <a:ext cx="1091346" cy="51539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854074" y="1505814"/>
            <a:ext cx="4032360" cy="1715317"/>
          </a:xfrm>
          <a:prstGeom prst="rightArrow">
            <a:avLst>
              <a:gd name="adj1" fmla="val 50000"/>
              <a:gd name="adj2" fmla="val 37025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Code transformation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8090" y="3194944"/>
            <a:ext cx="1807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10 seconds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999558" y="2260542"/>
            <a:ext cx="1485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 second</a:t>
            </a:r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1042664" y="1671308"/>
            <a:ext cx="1719766" cy="46138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74740" y="3595021"/>
            <a:ext cx="817403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 much did we optimize the overall program?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Coverage of optimized code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10% coverage: Speedup=~1.10x (100-&gt;91 seconds)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20% coverage: Speedup=~1.22x (100-&gt;82 seconds)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90% coverage: Speedup=~5.26x (100-&gt;19 seconds)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040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11980</TotalTime>
  <Words>1337</Words>
  <Application>Microsoft Macintosh PowerPoint</Application>
  <PresentationFormat>Custom</PresentationFormat>
  <Paragraphs>344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                          Loops</vt:lpstr>
      <vt:lpstr>… points …</vt:lpstr>
      <vt:lpstr>H1 solution: data structure</vt:lpstr>
      <vt:lpstr>H1: finding CAT functions</vt:lpstr>
      <vt:lpstr>H1</vt:lpstr>
      <vt:lpstr>H1</vt:lpstr>
      <vt:lpstr>PowerPoint Presentation</vt:lpstr>
      <vt:lpstr>Outline</vt:lpstr>
      <vt:lpstr>Impact of optimized code to program</vt:lpstr>
      <vt:lpstr>90% of time is spent in 10% of code</vt:lpstr>
      <vt:lpstr>PowerPoint Presentation</vt:lpstr>
      <vt:lpstr>Loops in source code</vt:lpstr>
      <vt:lpstr>PowerPoint Presentation</vt:lpstr>
      <vt:lpstr>Loops in IR</vt:lpstr>
      <vt:lpstr>Dominators</vt:lpstr>
      <vt:lpstr>Immediate dominators</vt:lpstr>
      <vt:lpstr>Natural loops in CFG</vt:lpstr>
      <vt:lpstr>Identify natural loops</vt:lpstr>
      <vt:lpstr>Finding dominators</vt:lpstr>
      <vt:lpstr>Finding back-edges</vt:lpstr>
      <vt:lpstr>Finding natural loops</vt:lpstr>
      <vt:lpstr>Identify inner loops</vt:lpstr>
      <vt:lpstr>Loop-nest tree</vt:lpstr>
      <vt:lpstr>Loops in LLVM</vt:lpstr>
      <vt:lpstr>Loops in LLVM: sub-loops</vt:lpstr>
      <vt:lpstr>Defining loops in graphic-theoretic terms  </vt:lpstr>
      <vt:lpstr>Outline</vt:lpstr>
      <vt:lpstr>PowerPoint Presentation</vt:lpstr>
      <vt:lpstr>PowerPoint Presentation</vt:lpstr>
      <vt:lpstr>First normalization: adding a pre-header</vt:lpstr>
      <vt:lpstr>Common loop normalization</vt:lpstr>
      <vt:lpstr>Loop normalization in LLVM</vt:lpstr>
      <vt:lpstr>Loop normalization in LLVM</vt:lpstr>
      <vt:lpstr>Loop normalization in LLVM</vt:lpstr>
      <vt:lpstr>Loop normalization in LLVM</vt:lpstr>
      <vt:lpstr>Loop normalization in LLVM</vt:lpstr>
      <vt:lpstr>Further normalizations in LLVM</vt:lpstr>
      <vt:lpstr>Loop pass example in LLVM</vt:lpstr>
      <vt:lpstr>Further normalizations in LLVM</vt:lpstr>
      <vt:lpstr>Loop-closed SSA form in LLVM</vt:lpstr>
      <vt:lpstr>Further normalizations in LLVM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CFA</dc:title>
  <dc:creator>Windows User</dc:creator>
  <cp:lastModifiedBy>Simone Campanoni</cp:lastModifiedBy>
  <cp:revision>1370</cp:revision>
  <dcterms:created xsi:type="dcterms:W3CDTF">2015-09-25T19:17:27Z</dcterms:created>
  <dcterms:modified xsi:type="dcterms:W3CDTF">2015-10-29T21:52:56Z</dcterms:modified>
</cp:coreProperties>
</file>