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88" r:id="rId12"/>
    <p:sldId id="291" r:id="rId13"/>
    <p:sldId id="292" r:id="rId14"/>
    <p:sldId id="293" r:id="rId15"/>
    <p:sldId id="290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12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what we </a:t>
            </a:r>
            <a:r>
              <a:rPr lang="en-US" dirty="0" smtClean="0"/>
              <a:t>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What’s the value of these propagations?</a:t>
            </a:r>
          </a:p>
          <a:p>
            <a:pPr lvl="1"/>
            <a:r>
              <a:rPr lang="en-US" sz="2800" dirty="0" smtClean="0"/>
              <a:t>Constant propagation: less register uses</a:t>
            </a:r>
          </a:p>
          <a:p>
            <a:pPr marL="457200" lvl="1" indent="0">
              <a:buNone/>
            </a:pPr>
            <a:r>
              <a:rPr lang="en-US" sz="2800" b="1" dirty="0" smtClean="0"/>
              <a:t>Redundant use of registers</a:t>
            </a:r>
          </a:p>
          <a:p>
            <a:pPr lvl="1"/>
            <a:r>
              <a:rPr lang="en-US" sz="2800" dirty="0" smtClean="0"/>
              <a:t>Copy propagation: less register uses</a:t>
            </a:r>
          </a:p>
          <a:p>
            <a:pPr marL="457200" lvl="1" indent="0">
              <a:buNone/>
            </a:pPr>
            <a:r>
              <a:rPr lang="en-US" sz="2800" b="1" dirty="0"/>
              <a:t>Redundant use of </a:t>
            </a:r>
            <a:r>
              <a:rPr lang="en-US" sz="2800" b="1" dirty="0" smtClean="0"/>
              <a:t>registers</a:t>
            </a:r>
            <a:endParaRPr lang="en-US" sz="2800" dirty="0"/>
          </a:p>
          <a:p>
            <a:r>
              <a:rPr lang="en-US" sz="3200" dirty="0" smtClean="0"/>
              <a:t>Redundancy operations are the principal source of optimization in compilers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412031" y="5420930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96469" y="5416202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33245" y="5416202"/>
            <a:ext cx="248750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29272" y="5416202"/>
            <a:ext cx="1780523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Front-end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>
            <a:off x="3809795" y="5782835"/>
            <a:ext cx="602236" cy="47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4660781" y="5782835"/>
            <a:ext cx="335688" cy="472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5245219" y="5782835"/>
            <a:ext cx="28802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5781995" y="5782835"/>
            <a:ext cx="296412" cy="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74726" y="5420930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 smtClean="0"/>
              <a:t>…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84263" y="5791201"/>
            <a:ext cx="296412" cy="836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76992" y="5424568"/>
            <a:ext cx="1780523" cy="733266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Back-end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5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23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>statements/instructions</a:t>
            </a:r>
          </a:p>
          <a:p>
            <a:pPr marL="0" indent="0">
              <a:buNone/>
            </a:pPr>
            <a:r>
              <a:rPr lang="en-US" dirty="0" smtClean="0"/>
              <a:t>that do not influence the program at all (i.e., dead code)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9534" y="3532865"/>
            <a:ext cx="2278022" cy="170474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y = </a:t>
            </a:r>
            <a:r>
              <a:rPr lang="is-IS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x = y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return 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91963" y="3483013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38551" y="3488855"/>
            <a:ext cx="2278022" cy="170474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y = </a:t>
            </a:r>
            <a:r>
              <a:rPr lang="is-IS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x = y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return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82536" y="4190091"/>
            <a:ext cx="1571050" cy="40591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1371" y="5970879"/>
            <a:ext cx="276242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Any idea?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smtClean="0"/>
              <a:t>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variable is </a:t>
            </a:r>
            <a:r>
              <a:rPr lang="en-US" b="1" dirty="0">
                <a:solidFill>
                  <a:srgbClr val="FF0000"/>
                </a:solidFill>
              </a:rPr>
              <a:t>live </a:t>
            </a:r>
            <a:r>
              <a:rPr lang="en-US" b="1" dirty="0"/>
              <a:t>at a particular point in the </a:t>
            </a:r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if </a:t>
            </a:r>
            <a:r>
              <a:rPr lang="en-US" b="1" dirty="0"/>
              <a:t>its value at </a:t>
            </a:r>
            <a:r>
              <a:rPr lang="en-US" b="1" dirty="0" smtClean="0"/>
              <a:t>that point </a:t>
            </a:r>
            <a:r>
              <a:rPr lang="en-US" b="1" dirty="0"/>
              <a:t>will be used in the future (dead, otherwise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To </a:t>
            </a:r>
            <a:r>
              <a:rPr lang="en-US" dirty="0"/>
              <a:t>compute </a:t>
            </a:r>
            <a:r>
              <a:rPr lang="en-US" dirty="0" err="1"/>
              <a:t>liveness</a:t>
            </a:r>
            <a:r>
              <a:rPr lang="en-US" dirty="0"/>
              <a:t> at a given point, we need to look into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How to use variable </a:t>
            </a:r>
            <a:r>
              <a:rPr lang="en-US" dirty="0" err="1" smtClean="0"/>
              <a:t>liveness</a:t>
            </a:r>
            <a:r>
              <a:rPr lang="en-US" dirty="0" smtClean="0"/>
              <a:t> information for eliminating dead-code?</a:t>
            </a:r>
          </a:p>
          <a:p>
            <a:r>
              <a:rPr lang="en-US" dirty="0" smtClean="0"/>
              <a:t>Another use: register allocation</a:t>
            </a:r>
          </a:p>
          <a:p>
            <a:r>
              <a:rPr lang="en-US" dirty="0"/>
              <a:t>A program contains an unbounded number of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execute on a machine with a bounded number of </a:t>
            </a:r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variables can use the same register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they are never in </a:t>
            </a:r>
            <a:r>
              <a:rPr lang="en-US" dirty="0" smtClean="0"/>
              <a:t>use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variable </a:t>
            </a:r>
            <a:r>
              <a:rPr lang="en-US" dirty="0" err="1" smtClean="0"/>
              <a:t>liveness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dead-code elimination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10652" y="193000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: a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5947" y="269782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a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14334" y="343946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2: a = a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14334" y="427747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3: d = b *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209630" y="5071487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" idx="2"/>
            <a:endCxn id="6" idx="0"/>
          </p:cNvCxnSpPr>
          <p:nvPr/>
        </p:nvCxnSpPr>
        <p:spPr>
          <a:xfrm flipH="1">
            <a:off x="5953683" y="2396208"/>
            <a:ext cx="4705" cy="3016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7" idx="0"/>
          </p:cNvCxnSpPr>
          <p:nvPr/>
        </p:nvCxnSpPr>
        <p:spPr>
          <a:xfrm>
            <a:off x="5953683" y="3164028"/>
            <a:ext cx="8387" cy="2754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8" idx="0"/>
          </p:cNvCxnSpPr>
          <p:nvPr/>
        </p:nvCxnSpPr>
        <p:spPr>
          <a:xfrm>
            <a:off x="5962070" y="3905660"/>
            <a:ext cx="0" cy="37181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37" idx="0"/>
          </p:cNvCxnSpPr>
          <p:nvPr/>
        </p:nvCxnSpPr>
        <p:spPr>
          <a:xfrm flipH="1">
            <a:off x="5957366" y="4743678"/>
            <a:ext cx="4704" cy="32780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538" y="1806977"/>
            <a:ext cx="3906889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in IN/OUT sets?</a:t>
            </a:r>
          </a:p>
          <a:p>
            <a:r>
              <a:rPr lang="en-US" sz="2800" dirty="0" smtClean="0"/>
              <a:t>IN[0]     = </a:t>
            </a:r>
            <a:r>
              <a:rPr lang="en-US" sz="2800" dirty="0" smtClean="0"/>
              <a:t>{}</a:t>
            </a:r>
            <a:endParaRPr lang="en-US" sz="2800" dirty="0" smtClean="0"/>
          </a:p>
          <a:p>
            <a:r>
              <a:rPr lang="en-US" sz="2800" dirty="0" smtClean="0"/>
              <a:t>OUT[0] = {</a:t>
            </a:r>
            <a:r>
              <a:rPr lang="en-US" sz="2800" dirty="0" smtClean="0"/>
              <a:t>a}</a:t>
            </a:r>
            <a:endParaRPr lang="en-US" sz="2800" dirty="0" smtClean="0"/>
          </a:p>
          <a:p>
            <a:r>
              <a:rPr lang="en-US" sz="2800" dirty="0" smtClean="0"/>
              <a:t>IN[1]     = {</a:t>
            </a:r>
            <a:r>
              <a:rPr lang="en-US" sz="2800" dirty="0" smtClean="0"/>
              <a:t>a}</a:t>
            </a:r>
            <a:endParaRPr lang="en-US" sz="2800" dirty="0" smtClean="0"/>
          </a:p>
          <a:p>
            <a:r>
              <a:rPr lang="en-US" sz="2800" dirty="0" smtClean="0"/>
              <a:t>OUT[1] = {a, b}</a:t>
            </a:r>
          </a:p>
          <a:p>
            <a:r>
              <a:rPr lang="en-US" sz="2800" dirty="0" smtClean="0"/>
              <a:t>IN[2]     = {a, b}</a:t>
            </a:r>
          </a:p>
          <a:p>
            <a:r>
              <a:rPr lang="en-US" sz="2800" dirty="0" smtClean="0"/>
              <a:t>OUT[2] = {b}</a:t>
            </a:r>
          </a:p>
          <a:p>
            <a:r>
              <a:rPr lang="en-US" sz="2800" dirty="0" smtClean="0"/>
              <a:t>IN[3]     = {b}</a:t>
            </a:r>
          </a:p>
          <a:p>
            <a:r>
              <a:rPr lang="en-US" sz="2800" dirty="0" smtClean="0"/>
              <a:t>OUT[3] = {b}</a:t>
            </a:r>
          </a:p>
          <a:p>
            <a:r>
              <a:rPr lang="en-US" sz="2800" dirty="0" smtClean="0"/>
              <a:t>IN[4]     = {b}</a:t>
            </a:r>
          </a:p>
          <a:p>
            <a:r>
              <a:rPr lang="en-US" sz="2800" dirty="0" smtClean="0"/>
              <a:t>OUT[4] = {}</a:t>
            </a:r>
            <a:endParaRPr lang="en-US" sz="2800" dirty="0"/>
          </a:p>
        </p:txBody>
      </p:sp>
      <p:sp>
        <p:nvSpPr>
          <p:cNvPr id="56" name="Rounded Rectangle 55"/>
          <p:cNvSpPr/>
          <p:nvPr/>
        </p:nvSpPr>
        <p:spPr>
          <a:xfrm>
            <a:off x="4700042" y="4190091"/>
            <a:ext cx="2408958" cy="65470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713150" y="5970879"/>
            <a:ext cx="253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dead-code?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95337" y="3334251"/>
            <a:ext cx="2408958" cy="654701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8020745" y="192528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: a =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016040" y="2693101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a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019723" y="3495479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9" idx="2"/>
            <a:endCxn id="60" idx="0"/>
          </p:cNvCxnSpPr>
          <p:nvPr/>
        </p:nvCxnSpPr>
        <p:spPr>
          <a:xfrm flipH="1">
            <a:off x="8763776" y="2391480"/>
            <a:ext cx="4705" cy="30162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63" idx="0"/>
          </p:cNvCxnSpPr>
          <p:nvPr/>
        </p:nvCxnSpPr>
        <p:spPr>
          <a:xfrm>
            <a:off x="8763776" y="3159300"/>
            <a:ext cx="3683" cy="3361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011347" y="2701468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b = 0 + 1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18711" y="3493293"/>
            <a:ext cx="1495471" cy="46619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: return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59" grpId="1" animBg="1"/>
      <p:bldP spid="60" grpId="0" animBg="1"/>
      <p:bldP spid="60" grpId="1" animBg="1"/>
      <p:bldP spid="63" grpId="0" animBg="1"/>
      <p:bldP spid="63" grpId="1" animBg="1"/>
      <p:bldP spid="72" grpId="0" animBg="1"/>
      <p:bldP spid="72" grpId="1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variable v is live at a given point of a program p if</a:t>
            </a:r>
          </a:p>
          <a:p>
            <a:pPr lvl="1"/>
            <a:r>
              <a:rPr lang="en-US" dirty="0" smtClean="0"/>
              <a:t>Exist a directed path from p to a use of v and</a:t>
            </a:r>
          </a:p>
          <a:p>
            <a:pPr lvl="1"/>
            <a:r>
              <a:rPr lang="en-US" dirty="0" smtClean="0"/>
              <a:t>that path does not contain any definition of v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liveness</a:t>
            </a:r>
            <a:r>
              <a:rPr lang="en-US" dirty="0" smtClean="0"/>
              <a:t> data-flow analysis forward or backward?</a:t>
            </a:r>
          </a:p>
          <a:p>
            <a:pPr lvl="1"/>
            <a:r>
              <a:rPr lang="en-US" dirty="0" err="1"/>
              <a:t>Liveness</a:t>
            </a:r>
            <a:r>
              <a:rPr lang="en-US" dirty="0"/>
              <a:t> flows backwards through the CFG</a:t>
            </a:r>
            <a:r>
              <a:rPr lang="en-US" dirty="0" smtClean="0"/>
              <a:t>, because </a:t>
            </a:r>
            <a:r>
              <a:rPr lang="en-US" dirty="0"/>
              <a:t>the behavior at future </a:t>
            </a:r>
            <a:r>
              <a:rPr lang="en-US" dirty="0" smtClean="0"/>
              <a:t>nodes determines </a:t>
            </a:r>
            <a:r>
              <a:rPr lang="en-US" dirty="0" err="1"/>
              <a:t>liveness</a:t>
            </a:r>
            <a:r>
              <a:rPr lang="en-US" dirty="0"/>
              <a:t> at a given </a:t>
            </a:r>
            <a:r>
              <a:rPr lang="en-US" dirty="0" smtClean="0"/>
              <a:t>node</a:t>
            </a:r>
          </a:p>
          <a:p>
            <a:pPr marL="0" indent="0">
              <a:buNone/>
            </a:pPr>
            <a:r>
              <a:rPr lang="en-US" dirty="0" smtClean="0"/>
              <a:t>GEN[</a:t>
            </a:r>
            <a:r>
              <a:rPr lang="en-US" dirty="0" err="1" smtClean="0"/>
              <a:t>i</a:t>
            </a:r>
            <a:r>
              <a:rPr lang="en-US" dirty="0" smtClean="0"/>
              <a:t>]=?                                        KILL[</a:t>
            </a:r>
            <a:r>
              <a:rPr lang="en-US" dirty="0" err="1" smtClean="0"/>
              <a:t>i</a:t>
            </a:r>
            <a:r>
              <a:rPr lang="en-US" dirty="0" smtClean="0"/>
              <a:t>]=?</a:t>
            </a:r>
          </a:p>
          <a:p>
            <a:pPr marL="0" indent="0">
              <a:buNone/>
            </a:pPr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    = GEN[</a:t>
            </a:r>
            <a:r>
              <a:rPr lang="en-US" dirty="0" err="1" smtClean="0"/>
              <a:t>i</a:t>
            </a:r>
            <a:r>
              <a:rPr lang="en-US" dirty="0" smtClean="0"/>
              <a:t>] ∪(OUT[</a:t>
            </a:r>
            <a:r>
              <a:rPr lang="en-US" dirty="0" err="1" smtClean="0"/>
              <a:t>i</a:t>
            </a:r>
            <a:r>
              <a:rPr lang="en-US" dirty="0" smtClean="0"/>
              <a:t>] – KILL[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dirty="0" smtClean="0"/>
              <a:t>∪</a:t>
            </a:r>
            <a:r>
              <a:rPr lang="en-US" i="1" baseline="-25000" dirty="0" smtClean="0"/>
              <a:t>s</a:t>
            </a:r>
            <a:r>
              <a:rPr lang="en-US" baseline="-25000" dirty="0" smtClean="0"/>
              <a:t> </a:t>
            </a:r>
            <a:r>
              <a:rPr lang="en-US" baseline="-25000" dirty="0"/>
              <a:t>a </a:t>
            </a:r>
            <a:r>
              <a:rPr lang="en-US" baseline="-25000" dirty="0" smtClean="0"/>
              <a:t>successor </a:t>
            </a:r>
            <a:r>
              <a:rPr lang="en-US" baseline="-25000" dirty="0"/>
              <a:t>of 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IN[</a:t>
            </a:r>
            <a:r>
              <a:rPr lang="en-US" i="1" dirty="0" smtClean="0"/>
              <a:t>s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0535" y="3077098"/>
            <a:ext cx="316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/>
              <a:t>IN[ </a:t>
            </a:r>
            <a:r>
              <a:rPr lang="en-US" sz="2800" i="1" dirty="0"/>
              <a:t>s </a:t>
            </a:r>
            <a:r>
              <a:rPr lang="en-US" sz="2800" dirty="0"/>
              <a:t>] = </a:t>
            </a:r>
            <a:r>
              <a:rPr lang="en-US" sz="2800" i="1" dirty="0" err="1"/>
              <a:t>fs</a:t>
            </a:r>
            <a:r>
              <a:rPr lang="en-US" sz="2800" dirty="0"/>
              <a:t>( OUT[ </a:t>
            </a:r>
            <a:r>
              <a:rPr lang="en-US" sz="2800" i="1" dirty="0"/>
              <a:t>s </a:t>
            </a:r>
            <a:r>
              <a:rPr lang="en-US" sz="2800" dirty="0"/>
              <a:t>] ) 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258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sub-expression elimination: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the </a:t>
            </a:r>
            <a:r>
              <a:rPr lang="en-US" dirty="0" smtClean="0"/>
              <a:t>program, </a:t>
            </a:r>
            <a:br>
              <a:rPr lang="en-US" dirty="0" smtClean="0"/>
            </a:br>
            <a:r>
              <a:rPr lang="en-US" dirty="0" smtClean="0"/>
              <a:t>which expressions are available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7363" y="3925687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00318" y="3718705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32712" y="3986429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6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451"/>
          </a:xfrm>
        </p:spPr>
        <p:txBody>
          <a:bodyPr>
            <a:normAutofit/>
          </a:bodyPr>
          <a:lstStyle/>
          <a:p>
            <a:r>
              <a:rPr lang="en-US" dirty="0" smtClean="0"/>
              <a:t>Elements in data-flow sets?</a:t>
            </a:r>
          </a:p>
          <a:p>
            <a:r>
              <a:rPr lang="en-US" dirty="0" smtClean="0"/>
              <a:t>GEN and KILL?</a:t>
            </a:r>
          </a:p>
          <a:p>
            <a:r>
              <a:rPr lang="en-US" dirty="0" smtClean="0"/>
              <a:t>Forward or backward?</a:t>
            </a:r>
          </a:p>
          <a:p>
            <a:r>
              <a:rPr lang="en-US" dirty="0" smtClean="0"/>
              <a:t>IN and OUT?</a:t>
            </a:r>
          </a:p>
          <a:p>
            <a:pPr marL="0" indent="0">
              <a:buNone/>
            </a:pPr>
            <a:r>
              <a:rPr lang="en-US" dirty="0"/>
              <a:t>IN[</a:t>
            </a:r>
            <a:r>
              <a:rPr lang="en-US" i="1" dirty="0" err="1"/>
              <a:t>i</a:t>
            </a:r>
            <a:r>
              <a:rPr lang="en-US" dirty="0"/>
              <a:t>]     = </a:t>
            </a:r>
            <a:r>
              <a:rPr lang="en-US" dirty="0" smtClean="0"/>
              <a:t>∩ </a:t>
            </a:r>
            <a:r>
              <a:rPr lang="en-US" baseline="-25000" dirty="0" smtClean="0"/>
              <a:t>p a predecessor of 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OUT[</a:t>
            </a:r>
            <a:r>
              <a:rPr lang="en-US" i="1" dirty="0"/>
              <a:t>p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OUT[</a:t>
            </a:r>
            <a:r>
              <a:rPr lang="en-US" i="1" dirty="0" err="1"/>
              <a:t>i</a:t>
            </a:r>
            <a:r>
              <a:rPr lang="en-US" dirty="0"/>
              <a:t>] = GEN[</a:t>
            </a:r>
            <a:r>
              <a:rPr lang="en-US" i="1" dirty="0" err="1"/>
              <a:t>i</a:t>
            </a:r>
            <a:r>
              <a:rPr lang="en-US" dirty="0"/>
              <a:t>] U (IN[</a:t>
            </a:r>
            <a:r>
              <a:rPr lang="en-US" i="1" dirty="0" err="1"/>
              <a:t>i</a:t>
            </a:r>
            <a:r>
              <a:rPr lang="en-US" dirty="0"/>
              <a:t>] – KILL[</a:t>
            </a:r>
            <a:r>
              <a:rPr lang="en-US" i="1" dirty="0" err="1"/>
              <a:t>i</a:t>
            </a:r>
            <a:r>
              <a:rPr lang="en-US" dirty="0"/>
              <a:t>]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to use available expressions for eliminating redundant code?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7686" y="5384086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</a:t>
            </a:r>
            <a:r>
              <a:rPr lang="en-US" sz="3200" dirty="0">
                <a:solidFill>
                  <a:schemeClr val="tx1"/>
                </a:solidFill>
              </a:rPr>
              <a:t>y</a:t>
            </a:r>
            <a:r>
              <a:rPr lang="en-US" sz="3200" dirty="0" smtClean="0">
                <a:solidFill>
                  <a:schemeClr val="tx1"/>
                </a:solidFill>
              </a:rPr>
              <a:t> = x + 3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0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far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7169" y="1545096"/>
            <a:ext cx="3482494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Reaching definitions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2464" y="3033088"/>
            <a:ext cx="3487199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Variable </a:t>
            </a:r>
            <a:r>
              <a:rPr lang="en-US" sz="2800" dirty="0" err="1" smtClean="0">
                <a:solidFill>
                  <a:schemeClr val="tx1"/>
                </a:solidFill>
              </a:rPr>
              <a:t>liveness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7003" y="4669842"/>
            <a:ext cx="3565751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Available expressions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53309" y="1610565"/>
            <a:ext cx="4259632" cy="90348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Constant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61695" y="2858138"/>
            <a:ext cx="4290521" cy="952227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8014" y="5490036"/>
            <a:ext cx="4294203" cy="1178463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Common sub-expression elimination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83174" y="4190091"/>
            <a:ext cx="4290521" cy="941679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Dead-code elimination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 flipV="1">
            <a:off x="4359663" y="2062310"/>
            <a:ext cx="1893646" cy="720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4359663" y="2134328"/>
            <a:ext cx="1902032" cy="11999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" idx="1"/>
          </p:cNvCxnSpPr>
          <p:nvPr/>
        </p:nvCxnSpPr>
        <p:spPr>
          <a:xfrm>
            <a:off x="4359663" y="3622320"/>
            <a:ext cx="1923511" cy="103861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>
            <a:off x="4372754" y="5259074"/>
            <a:ext cx="1885260" cy="8201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6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function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myFunction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a,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if (a &gt; b){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a = 5;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} else {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     a = b;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return a;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094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analysis: 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converge?</a:t>
            </a:r>
            <a:endParaRPr lang="en-US" sz="3200" dirty="0"/>
          </a:p>
        </p:txBody>
      </p:sp>
      <p:pic>
        <p:nvPicPr>
          <p:cNvPr id="6" name="Picture 5" descr="to_be_continu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67" y="5541777"/>
            <a:ext cx="267051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propagation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Copy propagation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Dead code elimination</a:t>
            </a:r>
          </a:p>
          <a:p>
            <a:endParaRPr lang="en-US" dirty="0" smtClean="0"/>
          </a:p>
          <a:p>
            <a:r>
              <a:rPr lang="en-US" dirty="0" smtClean="0"/>
              <a:t>Common sub-expression elimination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program, we would like to </a:t>
            </a:r>
            <a:r>
              <a:rPr lang="en-US" dirty="0" smtClean="0"/>
              <a:t>know</a:t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</a:t>
            </a:r>
            <a:r>
              <a:rPr lang="en-US" dirty="0" smtClean="0"/>
              <a:t>that program, </a:t>
            </a:r>
            <a:br>
              <a:rPr lang="en-US" dirty="0" smtClean="0"/>
            </a:br>
            <a:r>
              <a:rPr lang="en-US" dirty="0" smtClean="0"/>
              <a:t>which variables </a:t>
            </a:r>
            <a:r>
              <a:rPr lang="en-US" dirty="0"/>
              <a:t>have constant values, and which do not.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say </a:t>
            </a:r>
            <a:r>
              <a:rPr lang="en-US" dirty="0"/>
              <a:t>that a variable has a constant value at a </a:t>
            </a:r>
            <a:r>
              <a:rPr lang="en-US" dirty="0" smtClean="0"/>
              <a:t>certain point </a:t>
            </a:r>
            <a:r>
              <a:rPr lang="en-US" dirty="0"/>
              <a:t>if every execution that reaches that point, </a:t>
            </a:r>
            <a:r>
              <a:rPr lang="en-US" dirty="0" smtClean="0"/>
              <a:t>gives that </a:t>
            </a:r>
            <a:r>
              <a:rPr lang="en-US" dirty="0"/>
              <a:t>variable the same constant </a:t>
            </a:r>
            <a:r>
              <a:rPr lang="en-US" dirty="0" smtClean="0"/>
              <a:t>value.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1899" y="4802987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: N = N + 1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: Z = x + 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2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definition data-flow analysis computes IN[</a:t>
            </a:r>
            <a:r>
              <a:rPr lang="en-US" dirty="0" err="1" smtClean="0"/>
              <a:t>i</a:t>
            </a:r>
            <a:r>
              <a:rPr lang="en-US" dirty="0" smtClean="0"/>
              <a:t>] and OUT[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for every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(OUT[</a:t>
            </a:r>
            <a:r>
              <a:rPr lang="en-US" dirty="0" err="1" smtClean="0"/>
              <a:t>i</a:t>
            </a:r>
            <a:r>
              <a:rPr lang="en-US" dirty="0" smtClean="0"/>
              <a:t>]) includes definitions that reach </a:t>
            </a:r>
            <a:br>
              <a:rPr lang="en-US" dirty="0" smtClean="0"/>
            </a:br>
            <a:r>
              <a:rPr lang="en-US" dirty="0" smtClean="0"/>
              <a:t>just before (just after)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IN/OUT set contains a mapping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variable </a:t>
            </a:r>
            <a:r>
              <a:rPr lang="en-US" dirty="0"/>
              <a:t>in the program to a </a:t>
            </a:r>
            <a:r>
              <a:rPr lang="en-US" dirty="0" smtClean="0"/>
              <a:t>“value”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682" cy="4351338"/>
          </a:xfrm>
        </p:spPr>
        <p:txBody>
          <a:bodyPr>
            <a:normAutofit/>
          </a:bodyPr>
          <a:lstStyle/>
          <a:p>
            <a:r>
              <a:rPr lang="en-US" dirty="0"/>
              <a:t>For a use of variable v in statement n,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n: x = ... v ...</a:t>
            </a: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definitions of v that reach 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all of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</a:t>
            </a:r>
            <a:r>
              <a:rPr lang="en-US" dirty="0">
                <a:latin typeface="+mj-lt"/>
              </a:rPr>
              <a:t>: v = c [c a constant</a:t>
            </a:r>
            <a:r>
              <a:rPr lang="en-US" dirty="0" smtClean="0">
                <a:latin typeface="+mj-lt"/>
              </a:rPr>
              <a:t>]</a:t>
            </a:r>
          </a:p>
          <a:p>
            <a:r>
              <a:rPr lang="en-US" dirty="0" smtClean="0"/>
              <a:t>then </a:t>
            </a:r>
            <a:r>
              <a:rPr lang="en-US" dirty="0"/>
              <a:t>replace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use of v in n with c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Any problem?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3343" y="1634231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44461" y="3176947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3342" y="4051242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58603" y="4853338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3343" y="5326589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58117" y="2984441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7621078" y="3055769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04644" y="3773178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7613045" y="4674210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8117" y="4655494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9913" y="3271545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IN[5]={2,3}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IN[7]={2,3,5}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0428" y="1735912"/>
            <a:ext cx="154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IN[2]={ }</a:t>
            </a:r>
          </a:p>
          <a:p>
            <a:r>
              <a:rPr lang="en-US" sz="2400" dirty="0" smtClean="0"/>
              <a:t>IN[3]={2}</a:t>
            </a:r>
          </a:p>
          <a:p>
            <a:r>
              <a:rPr lang="en-US" sz="2400" dirty="0" smtClean="0"/>
              <a:t>IN[4]={2,3}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12" y="4039364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IN[6]={2,3,5}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IN[8]={2,3,5}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02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29537" y="2134327"/>
            <a:ext cx="768995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about in</a:t>
            </a:r>
          </a:p>
          <a:p>
            <a:r>
              <a:rPr lang="en-US" sz="2800" dirty="0" smtClean="0"/>
              <a:t>The CAT language?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 smtClean="0">
                <a:latin typeface="+mj-lt"/>
              </a:rPr>
              <a:t>CATData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CAT_create_signed_value</a:t>
            </a:r>
            <a:r>
              <a:rPr lang="en-US" sz="2800" dirty="0" smtClean="0">
                <a:latin typeface="+mj-lt"/>
              </a:rPr>
              <a:t>  (</a:t>
            </a:r>
            <a:r>
              <a:rPr lang="en-US" sz="2800" dirty="0">
                <a:latin typeface="+mj-lt"/>
              </a:rPr>
              <a:t>int64_t value);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propagation problem?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32284" y="1660419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03402" y="3203135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32283" y="4077430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17544" y="4879526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32284" y="5352777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7058" y="3010629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4680019" y="3081957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3585" y="3799366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4671986" y="4700398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7058" y="4681682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854" y="3297733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IN[7]={3,5}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29370" y="2141827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IN[3]={}</a:t>
            </a:r>
          </a:p>
          <a:p>
            <a:r>
              <a:rPr lang="en-US" sz="2400" dirty="0" smtClean="0"/>
              <a:t>IN[4]={3}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4948" y="4065552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IN[8]={3,5}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70085" y="1595551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Better solutions for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he C language?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</a:t>
            </a:r>
            <a:r>
              <a:rPr lang="en-US" sz="2800" dirty="0" smtClean="0"/>
              <a:t>ew analysis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Customize reaching definitions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90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propagation: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program, we would like to know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point </a:t>
            </a:r>
            <a:r>
              <a:rPr lang="en-US" dirty="0"/>
              <a:t>in the </a:t>
            </a:r>
            <a:r>
              <a:rPr lang="en-US" dirty="0" smtClean="0"/>
              <a:t>program, </a:t>
            </a:r>
            <a:br>
              <a:rPr lang="en-US" dirty="0" smtClean="0"/>
            </a:br>
            <a:r>
              <a:rPr lang="en-US" dirty="0" smtClean="0"/>
              <a:t>if a variable contains always the same value of another one.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1575" y="3650712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x = 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2: a = 5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b = x + 3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27623" y="3509201"/>
            <a:ext cx="3888352" cy="1715317"/>
          </a:xfrm>
          <a:prstGeom prst="rightArrow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Copy propagation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46922" y="3659077"/>
            <a:ext cx="2278022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1: x = 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2: a = 5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</a:t>
            </a:r>
            <a:r>
              <a:rPr lang="en-US" sz="3200" dirty="0" smtClean="0">
                <a:solidFill>
                  <a:schemeClr val="tx1"/>
                </a:solidFill>
              </a:rPr>
              <a:t>: b = y + 3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3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definition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Reaching definition data-flow analysis computes IN[</a:t>
            </a:r>
            <a:r>
              <a:rPr lang="en-US" dirty="0" err="1" smtClean="0"/>
              <a:t>i</a:t>
            </a:r>
            <a:r>
              <a:rPr lang="en-US" dirty="0" smtClean="0"/>
              <a:t>] and OUT[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for every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IN[</a:t>
            </a:r>
            <a:r>
              <a:rPr lang="en-US" dirty="0" err="1" smtClean="0"/>
              <a:t>i</a:t>
            </a:r>
            <a:r>
              <a:rPr lang="en-US" dirty="0" smtClean="0"/>
              <a:t>] (OUT[</a:t>
            </a:r>
            <a:r>
              <a:rPr lang="en-US" dirty="0" err="1" smtClean="0"/>
              <a:t>i</a:t>
            </a:r>
            <a:r>
              <a:rPr lang="en-US" dirty="0" smtClean="0"/>
              <a:t>]) includes definitions that reach </a:t>
            </a:r>
            <a:br>
              <a:rPr lang="en-US" dirty="0" smtClean="0"/>
            </a:br>
            <a:r>
              <a:rPr lang="en-US" dirty="0" smtClean="0"/>
              <a:t>just before (just after) instruction 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IN/OUT set contains a mapping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every variable </a:t>
            </a:r>
            <a:r>
              <a:rPr lang="en-US" dirty="0"/>
              <a:t>in the program to a </a:t>
            </a:r>
            <a:r>
              <a:rPr lang="en-US" dirty="0" smtClean="0"/>
              <a:t>“value”;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9682" cy="4351338"/>
          </a:xfrm>
        </p:spPr>
        <p:txBody>
          <a:bodyPr>
            <a:normAutofit/>
          </a:bodyPr>
          <a:lstStyle/>
          <a:p>
            <a:r>
              <a:rPr lang="en-US" dirty="0"/>
              <a:t>For a use of variable v in statement n,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n: x = ... v ...</a:t>
            </a:r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definitions of v that reach 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all of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</a:t>
            </a:r>
            <a:r>
              <a:rPr lang="en-US" dirty="0">
                <a:latin typeface="+mj-lt"/>
              </a:rPr>
              <a:t>: v = z</a:t>
            </a:r>
            <a:r>
              <a:rPr lang="en-US" dirty="0" smtClean="0">
                <a:latin typeface="+mj-lt"/>
              </a:rPr>
              <a:t> [z is another variable]</a:t>
            </a:r>
          </a:p>
          <a:p>
            <a:r>
              <a:rPr lang="en-US" dirty="0" smtClean="0"/>
              <a:t>then </a:t>
            </a:r>
            <a:r>
              <a:rPr lang="en-US" dirty="0"/>
              <a:t>replace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use of v in n with </a:t>
            </a:r>
            <a:r>
              <a:rPr lang="en-US" dirty="0" smtClean="0"/>
              <a:t>z</a:t>
            </a:r>
            <a:endParaRPr lang="en-US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Any problem?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3343" y="1634231"/>
            <a:ext cx="1498144" cy="1421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x,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2: x </a:t>
            </a:r>
            <a:r>
              <a:rPr lang="en-US" dirty="0">
                <a:solidFill>
                  <a:schemeClr val="tx1"/>
                </a:solidFill>
              </a:rPr>
              <a:t>= 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3: y </a:t>
            </a:r>
            <a:r>
              <a:rPr lang="en-US" dirty="0">
                <a:solidFill>
                  <a:schemeClr val="tx1"/>
                </a:solidFill>
              </a:rPr>
              <a:t>= x</a:t>
            </a: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4: If (a &gt;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744461" y="3176947"/>
            <a:ext cx="129716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5: x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x +N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73342" y="4051242"/>
            <a:ext cx="1495471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6: If (b &gt; 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58603" y="4853338"/>
            <a:ext cx="1283022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7: return 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73343" y="5326589"/>
            <a:ext cx="1479404" cy="62296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8: return 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58117" y="2984441"/>
            <a:ext cx="401053" cy="1737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7621078" y="3055769"/>
            <a:ext cx="1337" cy="9954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04644" y="3773178"/>
            <a:ext cx="467894" cy="2807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7613045" y="4674210"/>
            <a:ext cx="8033" cy="652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58117" y="4655494"/>
            <a:ext cx="588211" cy="20052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79913" y="3271545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IN[5]={2,3}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IN[7]={2,3,5}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70428" y="1735912"/>
            <a:ext cx="15440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IN[2]={ }</a:t>
            </a:r>
          </a:p>
          <a:p>
            <a:r>
              <a:rPr lang="en-US" sz="2400" dirty="0" smtClean="0"/>
              <a:t>IN[3]={2}</a:t>
            </a:r>
          </a:p>
          <a:p>
            <a:r>
              <a:rPr lang="en-US" sz="2400" dirty="0" smtClean="0"/>
              <a:t>IN[4]={2,3}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12" y="4039364"/>
            <a:ext cx="17748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IN[6]={2,3,5}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IN[8]={2,3,5}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7829064" y="5538776"/>
            <a:ext cx="274934" cy="26188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696527" y="5075757"/>
            <a:ext cx="274934" cy="261881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9602</TotalTime>
  <Words>1186</Words>
  <Application>Microsoft Macintosh PowerPoint</Application>
  <PresentationFormat>Custom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                   Optimization</vt:lpstr>
      <vt:lpstr>Outline</vt:lpstr>
      <vt:lpstr>Constant propagation: problem definition</vt:lpstr>
      <vt:lpstr>Reaching definition summary</vt:lpstr>
      <vt:lpstr>Constant propagation</vt:lpstr>
      <vt:lpstr>Constant propagation problem?</vt:lpstr>
      <vt:lpstr>Copy propagation: problem definition</vt:lpstr>
      <vt:lpstr>Reaching definition summary</vt:lpstr>
      <vt:lpstr>Copy propagation</vt:lpstr>
      <vt:lpstr>Thinking about what we have done</vt:lpstr>
      <vt:lpstr>Dead code elimination: problem definition</vt:lpstr>
      <vt:lpstr>Liveness analysis</vt:lpstr>
      <vt:lpstr>Example of variable liveness  and dead-code elimination</vt:lpstr>
      <vt:lpstr>Liveness analysis</vt:lpstr>
      <vt:lpstr>Common sub-expression elimination: problem definition</vt:lpstr>
      <vt:lpstr>Available expressions</vt:lpstr>
      <vt:lpstr>So far …</vt:lpstr>
      <vt:lpstr>What about function parameters?</vt:lpstr>
      <vt:lpstr>Data-flow analysis: food for thought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 Campanoni</cp:lastModifiedBy>
  <cp:revision>643</cp:revision>
  <dcterms:created xsi:type="dcterms:W3CDTF">2015-09-25T19:17:27Z</dcterms:created>
  <dcterms:modified xsi:type="dcterms:W3CDTF">2015-10-20T21:18:44Z</dcterms:modified>
</cp:coreProperties>
</file>