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F300"/>
    <a:srgbClr val="88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3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75804"/>
            <a:ext cx="12192000" cy="102646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         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generate code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foo (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d,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n){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if (n == 3) return 5 + n;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else if (n == 10) return 2 + n;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</a:t>
            </a:r>
            <a:r>
              <a:rPr lang="en-US" dirty="0">
                <a:latin typeface="+mj-lt"/>
              </a:rPr>
              <a:t>return </a:t>
            </a:r>
            <a:r>
              <a:rPr lang="en-US" dirty="0" err="1">
                <a:latin typeface="+mj-lt"/>
              </a:rPr>
              <a:t>CAT_get_signed_value</a:t>
            </a:r>
            <a:r>
              <a:rPr lang="en-US" dirty="0">
                <a:latin typeface="+mj-lt"/>
              </a:rPr>
              <a:t>(d) + n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bar (){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if ( </a:t>
            </a:r>
            <a:r>
              <a:rPr lang="is-IS" dirty="0" smtClean="0">
                <a:latin typeface="+mj-lt"/>
              </a:rPr>
              <a:t>…){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 = </a:t>
            </a:r>
            <a:r>
              <a:rPr lang="en-US" dirty="0" err="1">
                <a:latin typeface="+mj-lt"/>
              </a:rPr>
              <a:t>CAT_create_signed_value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5);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v = foo(p, 3);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} else 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</a:t>
            </a:r>
            <a:r>
              <a:rPr lang="en-US" dirty="0" smtClean="0"/>
              <a:t> 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p = </a:t>
            </a:r>
            <a:r>
              <a:rPr lang="en-US" dirty="0" err="1" smtClean="0">
                <a:latin typeface="+mj-lt"/>
              </a:rPr>
              <a:t>CAT_create_signed_value</a:t>
            </a:r>
            <a:r>
              <a:rPr lang="en-US" dirty="0" smtClean="0">
                <a:latin typeface="+mj-lt"/>
              </a:rPr>
              <a:t>(2);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v </a:t>
            </a:r>
            <a:r>
              <a:rPr lang="en-US" dirty="0">
                <a:latin typeface="+mj-lt"/>
              </a:rPr>
              <a:t>= foo(</a:t>
            </a:r>
            <a:r>
              <a:rPr lang="en-US" dirty="0" smtClean="0">
                <a:latin typeface="+mj-lt"/>
              </a:rPr>
              <a:t>p, 10);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937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input code (3)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foo (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*d){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return </a:t>
            </a:r>
            <a:r>
              <a:rPr lang="en-US" dirty="0" err="1" smtClean="0">
                <a:latin typeface="+mj-lt"/>
              </a:rPr>
              <a:t>CAT_get_signed_value</a:t>
            </a:r>
            <a:r>
              <a:rPr lang="en-US" dirty="0" smtClean="0">
                <a:latin typeface="+mj-lt"/>
              </a:rPr>
              <a:t>(*d);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bar (){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 = </a:t>
            </a:r>
            <a:r>
              <a:rPr lang="en-US" dirty="0" err="1">
                <a:latin typeface="+mj-lt"/>
              </a:rPr>
              <a:t>CAT_create_signed_value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5);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v = foo(&amp;p);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226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generated code (3)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foo (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*d){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return 5;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bar (){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 = </a:t>
            </a:r>
            <a:r>
              <a:rPr lang="en-US" dirty="0" err="1">
                <a:latin typeface="+mj-lt"/>
              </a:rPr>
              <a:t>CAT_create_signed_value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5);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v = foo(&amp;p);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630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57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 with minor (negligible) improvements to H6</a:t>
            </a:r>
          </a:p>
          <a:p>
            <a:r>
              <a:rPr lang="en-US" dirty="0" smtClean="0"/>
              <a:t>The more time you have, the more fancy extra improvements </a:t>
            </a:r>
            <a:br>
              <a:rPr lang="en-US" dirty="0" smtClean="0"/>
            </a:br>
            <a:r>
              <a:rPr lang="en-US" dirty="0" smtClean="0"/>
              <a:t>you can target</a:t>
            </a:r>
          </a:p>
          <a:p>
            <a:r>
              <a:rPr lang="en-US" dirty="0" smtClean="0"/>
              <a:t>Don’t forget: correctness is your TOP priority!</a:t>
            </a:r>
          </a:p>
          <a:p>
            <a:r>
              <a:rPr lang="en-US" dirty="0" smtClean="0"/>
              <a:t>After you choose a possible optimization (A) you can enable:</a:t>
            </a:r>
          </a:p>
          <a:p>
            <a:pPr lvl="1"/>
            <a:r>
              <a:rPr lang="en-US" dirty="0" smtClean="0"/>
              <a:t>Write a C program (</a:t>
            </a:r>
            <a:r>
              <a:rPr lang="en-US" dirty="0" err="1" smtClean="0"/>
              <a:t>testA</a:t>
            </a:r>
            <a:r>
              <a:rPr lang="en-US" dirty="0" smtClean="0"/>
              <a:t>) that includes code that can be optimized in that way</a:t>
            </a:r>
          </a:p>
          <a:p>
            <a:pPr lvl="1"/>
            <a:r>
              <a:rPr lang="en-US" dirty="0" smtClean="0"/>
              <a:t>Run your current LLVM pass</a:t>
            </a:r>
          </a:p>
          <a:p>
            <a:pPr lvl="1"/>
            <a:r>
              <a:rPr lang="en-US" dirty="0" smtClean="0"/>
              <a:t>Understand why such optimization didn’t get applied</a:t>
            </a:r>
          </a:p>
          <a:p>
            <a:pPr lvl="1"/>
            <a:r>
              <a:rPr lang="en-US" dirty="0" smtClean="0"/>
              <a:t>Design the enhancement of your LLVM pass</a:t>
            </a:r>
          </a:p>
          <a:p>
            <a:pPr lvl="2"/>
            <a:r>
              <a:rPr lang="en-US" dirty="0" smtClean="0"/>
              <a:t>Understand the information you need to enable optimization A</a:t>
            </a:r>
          </a:p>
          <a:p>
            <a:pPr lvl="2"/>
            <a:r>
              <a:rPr lang="en-US" dirty="0" smtClean="0"/>
              <a:t>Design and implement the enhancement in your analysis to infer such information</a:t>
            </a:r>
          </a:p>
          <a:p>
            <a:pPr lvl="2"/>
            <a:r>
              <a:rPr lang="en-US" dirty="0" smtClean="0"/>
              <a:t>Test your new pass to make sure you are now able to infer such information in </a:t>
            </a:r>
            <a:r>
              <a:rPr lang="en-US" dirty="0" err="1" smtClean="0"/>
              <a:t>testA</a:t>
            </a:r>
            <a:endParaRPr lang="en-US" dirty="0" smtClean="0"/>
          </a:p>
          <a:p>
            <a:pPr lvl="2"/>
            <a:r>
              <a:rPr lang="en-US" dirty="0" smtClean="0"/>
              <a:t>Design and implement the transformation to apply A</a:t>
            </a:r>
          </a:p>
          <a:p>
            <a:pPr lvl="2"/>
            <a:r>
              <a:rPr lang="en-US" dirty="0" smtClean="0"/>
              <a:t>Check that your new pass is able to optimize </a:t>
            </a:r>
            <a:r>
              <a:rPr lang="en-US" dirty="0" err="1" smtClean="0"/>
              <a:t>testA</a:t>
            </a:r>
            <a:endParaRPr lang="en-US" dirty="0" smtClean="0"/>
          </a:p>
          <a:p>
            <a:r>
              <a:rPr lang="en-US" dirty="0" smtClean="0"/>
              <a:t>Always keep in mind what I’m looking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1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619" y="94738"/>
            <a:ext cx="11107993" cy="1044165"/>
          </a:xfrm>
        </p:spPr>
        <p:txBody>
          <a:bodyPr/>
          <a:lstStyle/>
          <a:p>
            <a:r>
              <a:rPr lang="en-US" dirty="0" smtClean="0"/>
              <a:t>What I’m looking for: Code						        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9032"/>
            <a:ext cx="10515600" cy="544871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Correctness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/>
              <a:t>Correctness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/>
              <a:t>Correctness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Precision of your algorithm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Analysis time of your LLVM pass on </a:t>
            </a:r>
          </a:p>
          <a:p>
            <a:pPr lvl="1"/>
            <a:r>
              <a:rPr lang="en-US" dirty="0" smtClean="0"/>
              <a:t>Small (~10 lines)/ medium (1’000 lines) / large (1’000’000 lines) programs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Quality of your implementation (software engineering metrics)</a:t>
            </a:r>
          </a:p>
          <a:p>
            <a:pPr lvl="1"/>
            <a:r>
              <a:rPr lang="en-US" dirty="0" smtClean="0"/>
              <a:t>Easy to read/understand</a:t>
            </a:r>
          </a:p>
          <a:p>
            <a:pPr lvl="1"/>
            <a:r>
              <a:rPr lang="en-US" dirty="0" smtClean="0"/>
              <a:t>Code structure</a:t>
            </a:r>
            <a:r>
              <a:rPr lang="en-US" dirty="0"/>
              <a:t> </a:t>
            </a:r>
            <a:r>
              <a:rPr lang="en-US" dirty="0" smtClean="0"/>
              <a:t>(DRY)</a:t>
            </a:r>
          </a:p>
          <a:p>
            <a:pPr marL="457200" lvl="1" indent="0">
              <a:buNone/>
            </a:pPr>
            <a:r>
              <a:rPr lang="en-US" dirty="0"/>
              <a:t>Every piece of knowledge must have a single, unambiguous, authoritative representation within a </a:t>
            </a:r>
            <a:r>
              <a:rPr lang="en-US" dirty="0" smtClean="0"/>
              <a:t>system</a:t>
            </a:r>
          </a:p>
          <a:p>
            <a:pPr marL="457200" lvl="1" indent="0">
              <a:buNone/>
            </a:pPr>
            <a:r>
              <a:rPr lang="en-US" dirty="0" smtClean="0"/>
              <a:t>Against DRY principles</a:t>
            </a:r>
            <a:r>
              <a:rPr lang="en-US" dirty="0"/>
              <a:t>: “write everything twice” or “we enjoy typing”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850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you have finished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earn extra points by improving your pass via extensions</a:t>
            </a:r>
          </a:p>
          <a:p>
            <a:pPr lvl="1"/>
            <a:r>
              <a:rPr lang="en-US" dirty="0"/>
              <a:t>Deadline December 8</a:t>
            </a:r>
            <a:r>
              <a:rPr lang="en-US" baseline="30000" dirty="0"/>
              <a:t>th</a:t>
            </a:r>
            <a:r>
              <a:rPr lang="en-US" dirty="0"/>
              <a:t>	</a:t>
            </a:r>
            <a:r>
              <a:rPr lang="en-US" dirty="0" smtClean="0"/>
              <a:t>2am</a:t>
            </a:r>
          </a:p>
          <a:p>
            <a:pPr lvl="1"/>
            <a:r>
              <a:rPr lang="en-US" dirty="0" smtClean="0"/>
              <a:t>Evaluation: I’ll evaluate the code as a whole</a:t>
            </a:r>
          </a:p>
          <a:p>
            <a:pPr lvl="2"/>
            <a:r>
              <a:rPr lang="en-US" dirty="0" smtClean="0"/>
              <a:t>If you have bugs in H2, H3, </a:t>
            </a:r>
            <a:r>
              <a:rPr lang="en-US" dirty="0" err="1" smtClean="0"/>
              <a:t>etc</a:t>
            </a:r>
            <a:r>
              <a:rPr lang="is-IS" dirty="0" smtClean="0"/>
              <a:t>…, </a:t>
            </a:r>
            <a:br>
              <a:rPr lang="is-IS" dirty="0" smtClean="0"/>
            </a:br>
            <a:r>
              <a:rPr lang="is-IS" dirty="0" smtClean="0"/>
              <a:t>you need to fix them before submitting your extension ;)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ONLY after you’ve finished your project</a:t>
            </a:r>
            <a:endParaRPr lang="en-US" dirty="0"/>
          </a:p>
          <a:p>
            <a:pPr lvl="1"/>
            <a:r>
              <a:rPr lang="en-US" dirty="0" smtClean="0"/>
              <a:t>So finish your project ASAP!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5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1: </a:t>
            </a:r>
            <a:r>
              <a:rPr lang="en-US" dirty="0"/>
              <a:t>m</a:t>
            </a:r>
            <a:r>
              <a:rPr lang="en-US" dirty="0" smtClean="0"/>
              <a:t>ore </a:t>
            </a:r>
            <a:br>
              <a:rPr lang="en-US" dirty="0" smtClean="0"/>
            </a:br>
            <a:r>
              <a:rPr lang="en-US" dirty="0" smtClean="0"/>
              <a:t>powerful constant propagation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773" y="1940047"/>
            <a:ext cx="4785136" cy="1664160"/>
          </a:xfrm>
          <a:ln w="38100" cmpd="sng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is-IS" dirty="0" smtClean="0">
                <a:latin typeface="+mj-lt"/>
              </a:rPr>
              <a:t>…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CAT_binary_add(d1, d2, d3)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...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4675" y="3735789"/>
            <a:ext cx="623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d2 and d3 are constants (C is their sum)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07438" y="4386552"/>
            <a:ext cx="4787192" cy="1664160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d1 = CAT_create_signed_value(C);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...</a:t>
            </a:r>
            <a:endParaRPr lang="en-US" dirty="0">
              <a:latin typeface="+mj-lt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546764" y="3684300"/>
            <a:ext cx="297470" cy="5720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7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2: even more </a:t>
            </a:r>
            <a:br>
              <a:rPr lang="en-US" dirty="0" smtClean="0"/>
            </a:br>
            <a:r>
              <a:rPr lang="en-US" dirty="0" smtClean="0"/>
              <a:t>powerful constant propagation (5 points)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1082" y="1957207"/>
            <a:ext cx="10515600" cy="4351338"/>
          </a:xfrm>
        </p:spPr>
        <p:txBody>
          <a:bodyPr/>
          <a:lstStyle/>
          <a:p>
            <a:r>
              <a:rPr lang="en-US" dirty="0" smtClean="0"/>
              <a:t>Only after implementing extension 1</a:t>
            </a:r>
          </a:p>
          <a:p>
            <a:endParaRPr lang="en-US" dirty="0" smtClean="0"/>
          </a:p>
          <a:p>
            <a:r>
              <a:rPr lang="en-US" dirty="0" smtClean="0"/>
              <a:t>Make your pass iterative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eep applying reaching definition + constant propagation </a:t>
            </a:r>
            <a:br>
              <a:rPr lang="en-US" dirty="0" smtClean="0"/>
            </a:br>
            <a:r>
              <a:rPr lang="en-US" dirty="0" smtClean="0"/>
              <a:t>until a fixed point is reached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5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597" y="147729"/>
            <a:ext cx="10515600" cy="1325563"/>
          </a:xfrm>
        </p:spPr>
        <p:txBody>
          <a:bodyPr/>
          <a:lstStyle/>
          <a:p>
            <a:r>
              <a:rPr lang="en-US" dirty="0" smtClean="0"/>
              <a:t>Extension A: accelerate your H6 work </a:t>
            </a:r>
            <a:br>
              <a:rPr lang="en-US" dirty="0" smtClean="0"/>
            </a:br>
            <a:r>
              <a:rPr lang="en-US" dirty="0" smtClean="0"/>
              <a:t>(15 points)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21199"/>
              </p:ext>
            </p:extLst>
          </p:nvPr>
        </p:nvGraphicFramePr>
        <p:xfrm>
          <a:off x="2277984" y="4857096"/>
          <a:ext cx="8128000" cy="187018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064000"/>
                <a:gridCol w="4064000"/>
              </a:tblGrid>
              <a:tr h="386828">
                <a:tc>
                  <a:txBody>
                    <a:bodyPr/>
                    <a:lstStyle/>
                    <a:p>
                      <a:r>
                        <a:rPr lang="en-US" dirty="0" smtClean="0"/>
                        <a:t>Who / points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50 minutes (sorry</a:t>
                      </a:r>
                      <a:r>
                        <a:rPr lang="en-US" baseline="0" dirty="0" smtClean="0"/>
                        <a:t> I got bored waiting</a:t>
                      </a:r>
                      <a:r>
                        <a:rPr lang="is-IS" baseline="0" dirty="0" smtClean="0"/>
                        <a:t>…)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 </a:t>
                      </a:r>
                      <a:r>
                        <a:rPr lang="en-US" baseline="0" dirty="0" smtClean="0"/>
                        <a:t> points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30 seconds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 points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</a:t>
                      </a:r>
                      <a:r>
                        <a:rPr lang="en-US" baseline="0" dirty="0" smtClean="0"/>
                        <a:t> second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can be obtained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0.15 seconds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883964" y="1504611"/>
            <a:ext cx="10515600" cy="32266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Reduce the analysis time for a BIG program (~30k SLOC)</a:t>
            </a:r>
          </a:p>
          <a:p>
            <a:r>
              <a:rPr lang="en-US" dirty="0" smtClean="0"/>
              <a:t>No dependences with extensions 1 and 2</a:t>
            </a:r>
          </a:p>
          <a:p>
            <a:r>
              <a:rPr lang="en-US" dirty="0" smtClean="0"/>
              <a:t>ONLY after you’ve done your project</a:t>
            </a:r>
          </a:p>
          <a:p>
            <a:r>
              <a:rPr lang="en-US" dirty="0" smtClean="0"/>
              <a:t>You can find the big program to test your work in ExtensionA.tar.bz2</a:t>
            </a:r>
          </a:p>
          <a:p>
            <a:pPr lvl="1"/>
            <a:r>
              <a:rPr lang="en-US" dirty="0" smtClean="0"/>
              <a:t>Copy your </a:t>
            </a:r>
            <a:r>
              <a:rPr lang="en-US" dirty="0" err="1" smtClean="0"/>
              <a:t>CatPass.cpp</a:t>
            </a:r>
            <a:r>
              <a:rPr lang="en-US" dirty="0" smtClean="0"/>
              <a:t> of H6 in </a:t>
            </a:r>
            <a:r>
              <a:rPr lang="en-US" dirty="0" err="1" smtClean="0"/>
              <a:t>ExtensionA</a:t>
            </a:r>
            <a:r>
              <a:rPr lang="en-US" dirty="0" smtClean="0"/>
              <a:t>/solution/</a:t>
            </a:r>
            <a:r>
              <a:rPr lang="en-US" dirty="0" err="1" smtClean="0"/>
              <a:t>catpass</a:t>
            </a:r>
            <a:r>
              <a:rPr lang="en-US" dirty="0" smtClean="0"/>
              <a:t>/ ;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 your pass: cd </a:t>
            </a:r>
            <a:r>
              <a:rPr lang="en-US" dirty="0" err="1" smtClean="0"/>
              <a:t>ExtensionA</a:t>
            </a:r>
            <a:r>
              <a:rPr lang="en-US" dirty="0" smtClean="0"/>
              <a:t>/solution; </a:t>
            </a:r>
            <a:r>
              <a:rPr lang="en-US" dirty="0" err="1" smtClean="0"/>
              <a:t>mkdir</a:t>
            </a:r>
            <a:r>
              <a:rPr lang="en-US" dirty="0"/>
              <a:t> </a:t>
            </a:r>
            <a:r>
              <a:rPr lang="en-US" dirty="0" smtClean="0"/>
              <a:t>build ; cd build ; </a:t>
            </a:r>
            <a:r>
              <a:rPr lang="en-US" dirty="0" err="1" smtClean="0"/>
              <a:t>cmake</a:t>
            </a:r>
            <a:r>
              <a:rPr lang="en-US" dirty="0" smtClean="0"/>
              <a:t> ../ ; make;</a:t>
            </a:r>
          </a:p>
          <a:p>
            <a:pPr lvl="1"/>
            <a:r>
              <a:rPr lang="en-US" dirty="0" smtClean="0"/>
              <a:t>Test your pass: cd </a:t>
            </a:r>
            <a:r>
              <a:rPr lang="en-US" dirty="0" err="1" smtClean="0"/>
              <a:t>ExtensionA</a:t>
            </a:r>
            <a:r>
              <a:rPr lang="en-US" dirty="0" smtClean="0"/>
              <a:t>/tests/test0 ; make clean; make</a:t>
            </a:r>
          </a:p>
          <a:p>
            <a:pPr lvl="1"/>
            <a:r>
              <a:rPr lang="en-US" dirty="0" smtClean="0"/>
              <a:t>Measure your pass: cd </a:t>
            </a:r>
            <a:r>
              <a:rPr lang="en-US" dirty="0" err="1" smtClean="0"/>
              <a:t>ExtensionA</a:t>
            </a:r>
            <a:r>
              <a:rPr lang="en-US" dirty="0" smtClean="0"/>
              <a:t>/tests/test0 ; make clean ; make </a:t>
            </a:r>
            <a:r>
              <a:rPr lang="en-US" dirty="0" err="1" smtClean="0"/>
              <a:t>time_pass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08147" y="5623703"/>
            <a:ext cx="8277688" cy="720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40413" y="6315939"/>
            <a:ext cx="8277688" cy="45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81152" y="5238332"/>
            <a:ext cx="8277688" cy="45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597" y="147729"/>
            <a:ext cx="10515600" cy="1325563"/>
          </a:xfrm>
        </p:spPr>
        <p:txBody>
          <a:bodyPr/>
          <a:lstStyle/>
          <a:p>
            <a:r>
              <a:rPr lang="en-US" dirty="0" smtClean="0"/>
              <a:t>Extension B: accelerate your project </a:t>
            </a:r>
            <a:br>
              <a:rPr lang="en-US" dirty="0" smtClean="0"/>
            </a:br>
            <a:r>
              <a:rPr lang="en-US" dirty="0" smtClean="0"/>
              <a:t>(15 points) 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895405" y="1830705"/>
            <a:ext cx="10515600" cy="3226622"/>
          </a:xfrm>
        </p:spPr>
        <p:txBody>
          <a:bodyPr>
            <a:normAutofit/>
          </a:bodyPr>
          <a:lstStyle/>
          <a:p>
            <a:r>
              <a:rPr lang="en-US" dirty="0" smtClean="0"/>
              <a:t>Reduce the analysis time of your project by taking advantage of</a:t>
            </a:r>
            <a:br>
              <a:rPr lang="en-US" dirty="0" smtClean="0"/>
            </a:br>
            <a:r>
              <a:rPr lang="en-US" dirty="0" smtClean="0"/>
              <a:t>strongly-connected-components in the call graph</a:t>
            </a:r>
          </a:p>
          <a:p>
            <a:r>
              <a:rPr lang="en-US" dirty="0" smtClean="0"/>
              <a:t>Write your own program to measure your acceleration</a:t>
            </a:r>
          </a:p>
          <a:p>
            <a:r>
              <a:rPr lang="en-US" dirty="0"/>
              <a:t>No dependences with extensions </a:t>
            </a:r>
            <a:r>
              <a:rPr lang="en-US" dirty="0" smtClean="0"/>
              <a:t>1, 2, and A</a:t>
            </a:r>
          </a:p>
          <a:p>
            <a:r>
              <a:rPr lang="en-US" dirty="0"/>
              <a:t>ONLY after you’ve done your </a:t>
            </a:r>
            <a:r>
              <a:rPr lang="en-US" dirty="0" smtClean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3192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to 70 points in homework assignments (H0 -&gt; H6)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69993"/>
              </p:ext>
            </p:extLst>
          </p:nvPr>
        </p:nvGraphicFramePr>
        <p:xfrm>
          <a:off x="3649739" y="2415560"/>
          <a:ext cx="3932382" cy="42062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6191"/>
                <a:gridCol w="1966191"/>
              </a:tblGrid>
              <a:tr h="42252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Grade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Points</a:t>
                      </a:r>
                      <a:endParaRPr lang="en-US" sz="32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95 – 100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 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90 – 94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0" dirty="0" smtClean="0"/>
                        <a:t> 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 – 89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61 – 79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50 - 60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 – 49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0 - 24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0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84" y="1"/>
            <a:ext cx="10515600" cy="1122516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258"/>
            <a:ext cx="10515600" cy="540774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Quality of your solution: 20 points</a:t>
            </a:r>
          </a:p>
          <a:p>
            <a:r>
              <a:rPr lang="en-US" dirty="0" smtClean="0"/>
              <a:t>Final presentation/discussion: 10 points</a:t>
            </a:r>
          </a:p>
          <a:p>
            <a:pPr lvl="1"/>
            <a:r>
              <a:rPr lang="en-US" dirty="0" smtClean="0"/>
              <a:t>When: December 3</a:t>
            </a:r>
            <a:r>
              <a:rPr lang="en-US" baseline="30000" dirty="0" smtClean="0"/>
              <a:t>rd </a:t>
            </a:r>
            <a:r>
              <a:rPr lang="en-US" dirty="0" smtClean="0"/>
              <a:t>from 2pm until 3:20pm</a:t>
            </a:r>
          </a:p>
          <a:p>
            <a:pPr lvl="1"/>
            <a:r>
              <a:rPr lang="en-US" dirty="0" smtClean="0"/>
              <a:t>Where: L221 tech</a:t>
            </a:r>
          </a:p>
          <a:p>
            <a:pPr lvl="1"/>
            <a:r>
              <a:rPr lang="en-US" dirty="0" smtClean="0"/>
              <a:t>Time: 5 minutes each</a:t>
            </a:r>
          </a:p>
          <a:p>
            <a:pPr lvl="1"/>
            <a:r>
              <a:rPr lang="en-US" dirty="0" smtClean="0"/>
              <a:t>What: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lgorithm-level description of </a:t>
            </a:r>
            <a:r>
              <a:rPr lang="en-US" b="1" dirty="0" smtClean="0"/>
              <a:t>your</a:t>
            </a:r>
            <a:r>
              <a:rPr lang="en-US" dirty="0" smtClean="0"/>
              <a:t> solution</a:t>
            </a:r>
          </a:p>
          <a:p>
            <a:pPr lvl="3"/>
            <a:r>
              <a:rPr lang="en-US" dirty="0" smtClean="0"/>
              <a:t>Motivate your design choices</a:t>
            </a:r>
          </a:p>
          <a:p>
            <a:pPr lvl="2"/>
            <a:r>
              <a:rPr lang="en-US" dirty="0" smtClean="0"/>
              <a:t>Assume everyone knows everything discussed in this class</a:t>
            </a:r>
          </a:p>
          <a:p>
            <a:pPr lvl="3"/>
            <a:r>
              <a:rPr lang="en-US" dirty="0" smtClean="0"/>
              <a:t>Please do not repeat what has been said in our class; focus on your specific solution</a:t>
            </a:r>
          </a:p>
          <a:p>
            <a:pPr lvl="2"/>
            <a:r>
              <a:rPr lang="en-US" dirty="0" smtClean="0"/>
              <a:t>Shows the evaluation of your project </a:t>
            </a:r>
          </a:p>
          <a:p>
            <a:pPr lvl="3"/>
            <a:r>
              <a:rPr lang="en-US" dirty="0"/>
              <a:t>A</a:t>
            </a:r>
            <a:r>
              <a:rPr lang="en-US" dirty="0" smtClean="0"/>
              <a:t>nalysis time</a:t>
            </a:r>
          </a:p>
          <a:p>
            <a:pPr lvl="3"/>
            <a:r>
              <a:rPr lang="en-US" dirty="0"/>
              <a:t>I</a:t>
            </a:r>
            <a:r>
              <a:rPr lang="en-US" dirty="0" smtClean="0"/>
              <a:t>mprovements thanks to your project compared to H6</a:t>
            </a:r>
          </a:p>
          <a:p>
            <a:pPr lvl="3"/>
            <a:r>
              <a:rPr lang="en-US" dirty="0"/>
              <a:t>B</a:t>
            </a:r>
            <a:r>
              <a:rPr lang="en-US" dirty="0" smtClean="0"/>
              <a:t>enchmarks you designed to perform these measurements</a:t>
            </a:r>
          </a:p>
          <a:p>
            <a:pPr lvl="3"/>
            <a:r>
              <a:rPr lang="en-US" dirty="0" smtClean="0"/>
              <a:t>Limits of your work</a:t>
            </a:r>
          </a:p>
          <a:p>
            <a:pPr lvl="3"/>
            <a:r>
              <a:rPr lang="en-US" dirty="0" smtClean="0"/>
              <a:t>Future extensions</a:t>
            </a:r>
          </a:p>
          <a:p>
            <a:pPr lvl="1"/>
            <a:r>
              <a:rPr lang="en-US" dirty="0" smtClean="0"/>
              <a:t>What to submit:</a:t>
            </a:r>
          </a:p>
          <a:p>
            <a:pPr lvl="2"/>
            <a:r>
              <a:rPr lang="en-US" dirty="0" smtClean="0"/>
              <a:t>Code (pass and tests): before December 2</a:t>
            </a:r>
            <a:r>
              <a:rPr lang="en-US" baseline="30000" dirty="0" smtClean="0"/>
              <a:t>nd</a:t>
            </a:r>
            <a:r>
              <a:rPr lang="en-US" dirty="0" smtClean="0"/>
              <a:t> 2am   (~12 days)</a:t>
            </a:r>
          </a:p>
          <a:p>
            <a:pPr lvl="2"/>
            <a:r>
              <a:rPr lang="en-US" dirty="0" smtClean="0"/>
              <a:t>Slides                            : before December 3</a:t>
            </a:r>
            <a:r>
              <a:rPr lang="en-US" baseline="30000" dirty="0" smtClean="0"/>
              <a:t>rd</a:t>
            </a:r>
            <a:r>
              <a:rPr lang="en-US" dirty="0" smtClean="0"/>
              <a:t> noon (~13 days)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2969" y="5981290"/>
            <a:ext cx="2062884" cy="46166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Hard deadlines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9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619" y="94738"/>
            <a:ext cx="11107993" cy="1044165"/>
          </a:xfrm>
        </p:spPr>
        <p:txBody>
          <a:bodyPr/>
          <a:lstStyle/>
          <a:p>
            <a:r>
              <a:rPr lang="en-US" dirty="0" smtClean="0"/>
              <a:t>What I’m looking for: Code						        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9032"/>
            <a:ext cx="10515600" cy="544871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Correctness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/>
              <a:t>Correctness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/>
              <a:t>Correctness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Precision of your algorithm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Analysis time of your LLVM pass on </a:t>
            </a:r>
          </a:p>
          <a:p>
            <a:pPr lvl="1"/>
            <a:r>
              <a:rPr lang="en-US" dirty="0" smtClean="0"/>
              <a:t>Small (~10 lines)/ medium (1’000 lines) / large (1’000’000 lines) programs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Quality of your implementation (software engineering metrics)</a:t>
            </a:r>
          </a:p>
          <a:p>
            <a:pPr lvl="1"/>
            <a:r>
              <a:rPr lang="en-US" dirty="0" smtClean="0"/>
              <a:t>Easy to read/understand</a:t>
            </a:r>
          </a:p>
          <a:p>
            <a:pPr lvl="1"/>
            <a:r>
              <a:rPr lang="en-US" dirty="0" smtClean="0"/>
              <a:t>Code structure</a:t>
            </a:r>
            <a:r>
              <a:rPr lang="en-US" dirty="0"/>
              <a:t> </a:t>
            </a:r>
            <a:r>
              <a:rPr lang="en-US" dirty="0" smtClean="0"/>
              <a:t>(DRY)</a:t>
            </a:r>
          </a:p>
          <a:p>
            <a:pPr marL="457200" lvl="1" indent="0">
              <a:buNone/>
            </a:pPr>
            <a:r>
              <a:rPr lang="en-US" dirty="0"/>
              <a:t>Every piece of knowledge must have a single, unambiguous, authoritative representation within a </a:t>
            </a:r>
            <a:r>
              <a:rPr lang="en-US" dirty="0" smtClean="0"/>
              <a:t>system</a:t>
            </a:r>
          </a:p>
          <a:p>
            <a:pPr marL="457200" lvl="1" indent="0">
              <a:buNone/>
            </a:pPr>
            <a:r>
              <a:rPr lang="en-US" dirty="0" smtClean="0"/>
              <a:t>Against DRY principles</a:t>
            </a:r>
            <a:r>
              <a:rPr lang="en-US" dirty="0"/>
              <a:t>: “write everything twice” or “we enjoy typing”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17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620" y="94738"/>
            <a:ext cx="10976896" cy="1044165"/>
          </a:xfrm>
        </p:spPr>
        <p:txBody>
          <a:bodyPr>
            <a:normAutofit/>
          </a:bodyPr>
          <a:lstStyle/>
          <a:p>
            <a:r>
              <a:rPr lang="en-US" dirty="0" smtClean="0"/>
              <a:t>What I’m looking for: Presentation 	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9032"/>
            <a:ext cx="10515600" cy="544871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Are you concise?</a:t>
            </a:r>
          </a:p>
          <a:p>
            <a:pPr lvl="1"/>
            <a:r>
              <a:rPr lang="en-US" dirty="0" smtClean="0"/>
              <a:t>Do not repeat content learned in our class</a:t>
            </a:r>
          </a:p>
          <a:p>
            <a:pPr lvl="1"/>
            <a:r>
              <a:rPr lang="en-US" dirty="0" smtClean="0"/>
              <a:t>Link with what has been learned by only mentioning the facts you need</a:t>
            </a:r>
          </a:p>
          <a:p>
            <a:pPr lvl="2"/>
            <a:r>
              <a:rPr lang="en-US" dirty="0" smtClean="0"/>
              <a:t>(e.g., as we learned data-flow analysis must converge to a fixed-point solution; </a:t>
            </a:r>
            <a:br>
              <a:rPr lang="en-US" dirty="0" smtClean="0"/>
            </a:br>
            <a:r>
              <a:rPr lang="en-US" dirty="0" smtClean="0"/>
              <a:t>          therefore in my solution I’ve chosen to </a:t>
            </a:r>
            <a:r>
              <a:rPr lang="is-IS" dirty="0" smtClean="0"/>
              <a:t>…)</a:t>
            </a:r>
            <a:r>
              <a:rPr lang="en-US" dirty="0" smtClean="0"/>
              <a:t> </a:t>
            </a:r>
          </a:p>
          <a:p>
            <a:pPr lvl="2"/>
            <a:r>
              <a:rPr lang="en-US" b="1" dirty="0" smtClean="0"/>
              <a:t>How to succeed</a:t>
            </a:r>
            <a:r>
              <a:rPr lang="en-US" dirty="0" smtClean="0"/>
              <a:t>: because FACT, then in my solution </a:t>
            </a:r>
            <a:r>
              <a:rPr lang="is-IS" dirty="0" smtClean="0"/>
              <a:t>…</a:t>
            </a:r>
          </a:p>
          <a:p>
            <a:pPr lvl="2"/>
            <a:r>
              <a:rPr lang="is-IS" b="1" dirty="0" smtClean="0"/>
              <a:t>How to fail</a:t>
            </a:r>
            <a:r>
              <a:rPr lang="is-IS" dirty="0" smtClean="0"/>
              <a:t>: It is the case that FACT because X,Y, and Z </a:t>
            </a:r>
          </a:p>
          <a:p>
            <a:pPr marL="1371600" lvl="3" indent="0">
              <a:buNone/>
            </a:pPr>
            <a:r>
              <a:rPr lang="is-IS" dirty="0" smtClean="0"/>
              <a:t>(where in our class we learned already that X,Y, and Z leads to FACT)</a:t>
            </a:r>
          </a:p>
          <a:p>
            <a:pPr lvl="1"/>
            <a:r>
              <a:rPr lang="is-IS" dirty="0" smtClean="0"/>
              <a:t>Decoule algorithm/implementation </a:t>
            </a: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Are you precise in presenting your idea?</a:t>
            </a:r>
          </a:p>
          <a:p>
            <a:pPr lvl="1"/>
            <a:r>
              <a:rPr lang="en-US" b="1" dirty="0" smtClean="0"/>
              <a:t>How to succeed</a:t>
            </a:r>
            <a:r>
              <a:rPr lang="en-US" dirty="0" smtClean="0"/>
              <a:t>: the goal of my solution is X; therefore my solution propagates Y</a:t>
            </a:r>
          </a:p>
          <a:p>
            <a:pPr lvl="1"/>
            <a:r>
              <a:rPr lang="en-US" b="1" dirty="0" smtClean="0"/>
              <a:t>How to fail</a:t>
            </a:r>
            <a:r>
              <a:rPr lang="en-US" dirty="0" smtClean="0"/>
              <a:t>: my solution more or less analyses something similar to X</a:t>
            </a: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Are you clear?</a:t>
            </a:r>
          </a:p>
          <a:p>
            <a:pPr lvl="1"/>
            <a:r>
              <a:rPr lang="en-US" dirty="0" smtClean="0"/>
              <a:t>Everyone in the class understood your solution and its advantages/disadvantages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Did you evaluate your solution properly? </a:t>
            </a:r>
          </a:p>
          <a:p>
            <a:pPr lvl="1"/>
            <a:r>
              <a:rPr lang="en-US" b="1" dirty="0" smtClean="0"/>
              <a:t>How to succeed</a:t>
            </a:r>
            <a:r>
              <a:rPr lang="en-US" dirty="0" smtClean="0"/>
              <a:t>: to evaluate the precision/cost of my design choice D I’ve designed </a:t>
            </a:r>
            <a:r>
              <a:rPr lang="en-US" dirty="0" err="1" smtClean="0"/>
              <a:t>testD</a:t>
            </a:r>
            <a:r>
              <a:rPr lang="en-US" dirty="0" smtClean="0"/>
              <a:t> to have the following characteristics in the code X, Y, and Z</a:t>
            </a:r>
          </a:p>
          <a:p>
            <a:pPr lvl="1"/>
            <a:r>
              <a:rPr lang="en-US" b="1" dirty="0" smtClean="0"/>
              <a:t>How to fail</a:t>
            </a:r>
            <a:r>
              <a:rPr lang="en-US" dirty="0" smtClean="0"/>
              <a:t>: obviously my complex design choice has no problem and it is the best you can do; so I didn’t need to explicitly evaluate its precision/cost</a:t>
            </a:r>
          </a:p>
        </p:txBody>
      </p:sp>
    </p:spTree>
    <p:extLst>
      <p:ext uri="{BB962C8B-B14F-4D97-AF65-F5344CB8AC3E}">
        <p14:creationId xmlns:p14="http://schemas.microsoft.com/office/powerpoint/2010/main" val="386456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make H6 inter-procedural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6838" y="2777613"/>
            <a:ext cx="100657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 are just a few possible optimizations you could enable</a:t>
            </a:r>
          </a:p>
        </p:txBody>
      </p:sp>
    </p:spTree>
    <p:extLst>
      <p:ext uri="{BB962C8B-B14F-4D97-AF65-F5344CB8AC3E}">
        <p14:creationId xmlns:p14="http://schemas.microsoft.com/office/powerpoint/2010/main" val="350083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input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foo (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d){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return </a:t>
            </a:r>
            <a:r>
              <a:rPr lang="en-US" dirty="0" err="1" smtClean="0">
                <a:latin typeface="+mj-lt"/>
              </a:rPr>
              <a:t>CAT_get_signed_value</a:t>
            </a:r>
            <a:r>
              <a:rPr lang="en-US" dirty="0" smtClean="0">
                <a:latin typeface="+mj-lt"/>
              </a:rPr>
              <a:t>(d);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bar (){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p = </a:t>
            </a:r>
            <a:r>
              <a:rPr lang="en-US" dirty="0" err="1" smtClean="0">
                <a:latin typeface="+mj-lt"/>
              </a:rPr>
              <a:t>CAT_create_signed_value</a:t>
            </a:r>
            <a:r>
              <a:rPr lang="en-US" dirty="0" smtClean="0">
                <a:latin typeface="+mj-lt"/>
              </a:rPr>
              <a:t>(5);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v = foo(p);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is-I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556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generated code: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foo (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d){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return 5;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bar (){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p = </a:t>
            </a:r>
            <a:r>
              <a:rPr lang="en-US" dirty="0" err="1" smtClean="0">
                <a:latin typeface="+mj-lt"/>
              </a:rPr>
              <a:t>CAT_create_signed_value</a:t>
            </a:r>
            <a:r>
              <a:rPr lang="en-US" dirty="0" smtClean="0">
                <a:latin typeface="+mj-lt"/>
              </a:rPr>
              <a:t>(5);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v = foo(p);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is-I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7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input code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foo (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d,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return </a:t>
            </a:r>
            <a:r>
              <a:rPr lang="en-US" dirty="0" err="1" smtClean="0">
                <a:latin typeface="+mj-lt"/>
              </a:rPr>
              <a:t>CAT_get_signed_value</a:t>
            </a:r>
            <a:r>
              <a:rPr lang="en-US" dirty="0" smtClean="0">
                <a:latin typeface="+mj-lt"/>
              </a:rPr>
              <a:t>(d) + n;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bar (){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if ( </a:t>
            </a:r>
            <a:r>
              <a:rPr lang="is-IS" dirty="0" smtClean="0">
                <a:latin typeface="+mj-lt"/>
              </a:rPr>
              <a:t>…){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 = </a:t>
            </a:r>
            <a:r>
              <a:rPr lang="en-US" dirty="0" err="1">
                <a:latin typeface="+mj-lt"/>
              </a:rPr>
              <a:t>CAT_create_signed_value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5);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v = foo(p, 3);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} else 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</a:t>
            </a:r>
            <a:r>
              <a:rPr lang="en-US" dirty="0" smtClean="0"/>
              <a:t> </a:t>
            </a:r>
            <a:r>
              <a:rPr lang="en-US" dirty="0" err="1" smtClean="0">
                <a:latin typeface="+mj-lt"/>
              </a:rPr>
              <a:t>CATData</a:t>
            </a:r>
            <a:r>
              <a:rPr lang="en-US" dirty="0" smtClean="0">
                <a:latin typeface="+mj-lt"/>
              </a:rPr>
              <a:t> p = </a:t>
            </a:r>
            <a:r>
              <a:rPr lang="en-US" dirty="0" err="1" smtClean="0">
                <a:latin typeface="+mj-lt"/>
              </a:rPr>
              <a:t>CAT_create_signed_value</a:t>
            </a:r>
            <a:r>
              <a:rPr lang="en-US" dirty="0" smtClean="0">
                <a:latin typeface="+mj-lt"/>
              </a:rPr>
              <a:t>(2);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v </a:t>
            </a:r>
            <a:r>
              <a:rPr lang="en-US" dirty="0">
                <a:latin typeface="+mj-lt"/>
              </a:rPr>
              <a:t>= foo(</a:t>
            </a:r>
            <a:r>
              <a:rPr lang="en-US" dirty="0" smtClean="0">
                <a:latin typeface="+mj-lt"/>
              </a:rPr>
              <a:t>p, 10);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751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15468</TotalTime>
  <Words>1051</Words>
  <Application>Microsoft Macintosh PowerPoint</Application>
  <PresentationFormat>Custom</PresentationFormat>
  <Paragraphs>209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                    Final project</vt:lpstr>
      <vt:lpstr>Current status</vt:lpstr>
      <vt:lpstr>Project</vt:lpstr>
      <vt:lpstr>What I’m looking for: Code               (20 points)</vt:lpstr>
      <vt:lpstr>What I’m looking for: Presentation  (10 points)</vt:lpstr>
      <vt:lpstr>Project: make H6 inter-procedural</vt:lpstr>
      <vt:lpstr>Example of input code</vt:lpstr>
      <vt:lpstr>Example of generated code: </vt:lpstr>
      <vt:lpstr>Example of input code (2)</vt:lpstr>
      <vt:lpstr>Example of generate code (2)</vt:lpstr>
      <vt:lpstr>Example of input code (3)</vt:lpstr>
      <vt:lpstr>Example of generated code (3)</vt:lpstr>
      <vt:lpstr>A few suggestions</vt:lpstr>
      <vt:lpstr>What I’m looking for: Code               (20 points)</vt:lpstr>
      <vt:lpstr>After you have finished your project</vt:lpstr>
      <vt:lpstr>Extension 1: more  powerful constant propagation (5 points)</vt:lpstr>
      <vt:lpstr>Extension 2: even more  powerful constant propagation (5 points)</vt:lpstr>
      <vt:lpstr>Extension A: accelerate your H6 work  (15 points) </vt:lpstr>
      <vt:lpstr>Extension B: accelerate your project  (15 points)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 Campanoni</cp:lastModifiedBy>
  <cp:revision>2271</cp:revision>
  <dcterms:created xsi:type="dcterms:W3CDTF">2015-09-25T19:17:27Z</dcterms:created>
  <dcterms:modified xsi:type="dcterms:W3CDTF">2015-11-24T21:54:52Z</dcterms:modified>
</cp:coreProperties>
</file>