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7" r:id="rId4"/>
    <p:sldId id="257" r:id="rId5"/>
    <p:sldId id="259" r:id="rId6"/>
    <p:sldId id="258" r:id="rId7"/>
    <p:sldId id="261" r:id="rId8"/>
    <p:sldId id="262" r:id="rId9"/>
    <p:sldId id="263" r:id="rId10"/>
    <p:sldId id="267" r:id="rId11"/>
    <p:sldId id="268" r:id="rId12"/>
    <p:sldId id="265" r:id="rId13"/>
    <p:sldId id="260" r:id="rId14"/>
    <p:sldId id="281" r:id="rId15"/>
    <p:sldId id="28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83" r:id="rId27"/>
    <p:sldId id="284" r:id="rId28"/>
    <p:sldId id="285" r:id="rId29"/>
    <p:sldId id="286" r:id="rId30"/>
    <p:sldId id="287" r:id="rId31"/>
    <p:sldId id="277" r:id="rId32"/>
    <p:sldId id="278" r:id="rId33"/>
    <p:sldId id="294" r:id="rId34"/>
    <p:sldId id="295" r:id="rId35"/>
    <p:sldId id="279" r:id="rId36"/>
    <p:sldId id="289" r:id="rId37"/>
    <p:sldId id="292" r:id="rId38"/>
    <p:sldId id="293" r:id="rId39"/>
    <p:sldId id="296" r:id="rId40"/>
    <p:sldId id="291" r:id="rId41"/>
    <p:sldId id="298" r:id="rId42"/>
    <p:sldId id="299" r:id="rId43"/>
    <p:sldId id="300" r:id="rId44"/>
    <p:sldId id="301" r:id="rId45"/>
    <p:sldId id="290" r:id="rId46"/>
    <p:sldId id="302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169B-587F-46ED-8614-BCA84364DE29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4E13-9EA5-44F5-9FA6-8A1FD56B6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western.edu/provost/policies/academic-integrity/how-to-avoid-plagiaris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52348"/>
            <a:ext cx="9144000" cy="1047318"/>
          </a:xfr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homework &amp;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No copying of code is allowed</a:t>
            </a:r>
          </a:p>
          <a:p>
            <a:endParaRPr lang="en-US" dirty="0" smtClean="0"/>
          </a:p>
          <a:p>
            <a:r>
              <a:rPr lang="en-US" sz="3500" dirty="0" smtClean="0"/>
              <a:t>Tool, infrastructure help is allowed</a:t>
            </a:r>
          </a:p>
          <a:p>
            <a:pPr lvl="1"/>
            <a:r>
              <a:rPr lang="en-US" dirty="0" smtClean="0"/>
              <a:t>First try it on your own (google and tool documentation are your friend)</a:t>
            </a:r>
          </a:p>
          <a:p>
            <a:pPr lvl="1"/>
            <a:r>
              <a:rPr lang="en-US" dirty="0" smtClean="0"/>
              <a:t>You must report who helped you and how on your reports</a:t>
            </a:r>
          </a:p>
          <a:p>
            <a:pPr lvl="1"/>
            <a:endParaRPr lang="en-US" dirty="0" smtClean="0"/>
          </a:p>
          <a:p>
            <a:r>
              <a:rPr lang="en-US" sz="3500" dirty="0" smtClean="0"/>
              <a:t>Avoid plagiarism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www.northwestern.edu/provost/policies/academic-integrity/how-to-avoid-plagiarism.html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sz="3500" dirty="0" smtClean="0"/>
              <a:t>If you don’t know, please ask</a:t>
            </a:r>
          </a:p>
          <a:p>
            <a:pPr marL="457200" lvl="1" indent="0">
              <a:buNone/>
            </a:pPr>
            <a:r>
              <a:rPr lang="en-US" dirty="0" smtClean="0"/>
              <a:t>simonec@eecs.northwestern.edu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My duties</a:t>
            </a:r>
          </a:p>
          <a:p>
            <a:pPr lvl="1"/>
            <a:r>
              <a:rPr lang="en-US" sz="3000" dirty="0" smtClean="0"/>
              <a:t>Teach you code analysis and transformation</a:t>
            </a:r>
            <a:endParaRPr lang="en-US" sz="3000" dirty="0"/>
          </a:p>
          <a:p>
            <a:pPr lvl="1"/>
            <a:endParaRPr lang="en-US" dirty="0" smtClean="0"/>
          </a:p>
          <a:p>
            <a:r>
              <a:rPr lang="en-US" sz="3500" dirty="0" smtClean="0"/>
              <a:t>Your duties</a:t>
            </a:r>
          </a:p>
          <a:p>
            <a:pPr lvl="1"/>
            <a:r>
              <a:rPr lang="en-US" sz="3000" dirty="0" smtClean="0"/>
              <a:t>Learn code analysis and transformation</a:t>
            </a:r>
          </a:p>
          <a:p>
            <a:pPr lvl="1"/>
            <a:r>
              <a:rPr lang="en-US" sz="3000" dirty="0" smtClean="0"/>
              <a:t>Implement a few of them in LLVM</a:t>
            </a:r>
          </a:p>
          <a:p>
            <a:pPr lvl="2"/>
            <a:r>
              <a:rPr lang="en-US" dirty="0" smtClean="0"/>
              <a:t>Write code</a:t>
            </a:r>
          </a:p>
          <a:p>
            <a:pPr lvl="2"/>
            <a:r>
              <a:rPr lang="en-US" dirty="0" smtClean="0"/>
              <a:t>Write </a:t>
            </a:r>
            <a:r>
              <a:rPr lang="en-US" dirty="0"/>
              <a:t>reports for each homework </a:t>
            </a:r>
          </a:p>
          <a:p>
            <a:pPr lvl="2"/>
            <a:endParaRPr lang="en-US" dirty="0" smtClean="0"/>
          </a:p>
          <a:p>
            <a:pPr lvl="1"/>
            <a:r>
              <a:rPr lang="en-US" sz="3000" dirty="0" smtClean="0"/>
              <a:t>Implement a final project</a:t>
            </a:r>
          </a:p>
          <a:p>
            <a:pPr lvl="2"/>
            <a:r>
              <a:rPr lang="en-US" dirty="0" smtClean="0"/>
              <a:t>Write code</a:t>
            </a:r>
          </a:p>
          <a:p>
            <a:pPr lvl="2"/>
            <a:r>
              <a:rPr lang="en-US" dirty="0" smtClean="0"/>
              <a:t>Write a final document about your project</a:t>
            </a:r>
          </a:p>
          <a:p>
            <a:pPr lvl="2"/>
            <a:r>
              <a:rPr lang="en-US" dirty="0" smtClean="0"/>
              <a:t>Prepare a presentation and be ready for discussion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540748">
            <a:off x="2039599" y="2576902"/>
            <a:ext cx="7686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No final exam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&amp;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CAT is structured w/ topics</a:t>
            </a:r>
          </a:p>
          <a:p>
            <a:endParaRPr lang="en-US" sz="3200" dirty="0" smtClean="0"/>
          </a:p>
          <a:p>
            <a:r>
              <a:rPr lang="en-US" sz="3200" dirty="0" smtClean="0"/>
              <a:t>Best way to learn is to be excited about a topic</a:t>
            </a:r>
          </a:p>
          <a:p>
            <a:endParaRPr lang="en-US" sz="3200" dirty="0" smtClean="0"/>
          </a:p>
          <a:p>
            <a:r>
              <a:rPr lang="en-US" sz="3200" dirty="0" smtClean="0"/>
              <a:t>Interested in something?</a:t>
            </a:r>
          </a:p>
          <a:p>
            <a:pPr marL="0" indent="0" algn="ctr">
              <a:buNone/>
            </a:pPr>
            <a:r>
              <a:rPr lang="en-US" sz="3600" b="1" dirty="0" smtClean="0"/>
              <a:t>Speak</a:t>
            </a:r>
          </a:p>
          <a:p>
            <a:pPr marL="0" indent="0" algn="ctr">
              <a:buNone/>
            </a:pPr>
            <a:r>
              <a:rPr lang="en-US" sz="2800" dirty="0" smtClean="0"/>
              <a:t>I’ll do my best to include your topic on the fly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02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435324" y="2960370"/>
            <a:ext cx="9400315" cy="352043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 structure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695966" y="3738649"/>
            <a:ext cx="4043798" cy="2587336"/>
            <a:chOff x="690126" y="2047009"/>
            <a:chExt cx="4043798" cy="2587336"/>
          </a:xfrm>
        </p:grpSpPr>
        <p:sp>
          <p:nvSpPr>
            <p:cNvPr id="4" name="Rounded Rectangle 3"/>
            <p:cNvSpPr/>
            <p:nvPr/>
          </p:nvSpPr>
          <p:spPr>
            <a:xfrm>
              <a:off x="690126" y="2047009"/>
              <a:ext cx="4043798" cy="25873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Today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tx1"/>
                  </a:solidFill>
                </a:rPr>
                <a:t>Welcome/Structure</a:t>
              </a:r>
              <a:endParaRPr lang="en-US" sz="2800" dirty="0">
                <a:solidFill>
                  <a:schemeClr val="tx1"/>
                </a:solidFill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chemeClr val="tx1"/>
                  </a:solidFill>
                </a:rPr>
                <a:t>Compiler/CAT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36418" y="3958935"/>
              <a:ext cx="658091" cy="5403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F.E.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20090" y="3958937"/>
              <a:ext cx="1183871" cy="540327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M.E.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29542" y="3958936"/>
              <a:ext cx="658091" cy="5403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B.E.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810837" y="4229098"/>
              <a:ext cx="32558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1794509" y="4229099"/>
              <a:ext cx="32558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 flipV="1">
              <a:off x="3303961" y="4229100"/>
              <a:ext cx="32558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</p:cNvCxnSpPr>
            <p:nvPr/>
          </p:nvCxnSpPr>
          <p:spPr>
            <a:xfrm flipV="1">
              <a:off x="4287633" y="4229099"/>
              <a:ext cx="32558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470415" y="3738649"/>
            <a:ext cx="4043798" cy="2587336"/>
            <a:chOff x="5117525" y="2047009"/>
            <a:chExt cx="4043798" cy="2587336"/>
          </a:xfrm>
        </p:grpSpPr>
        <p:sp>
          <p:nvSpPr>
            <p:cNvPr id="38" name="Rounded Rectangle 37"/>
            <p:cNvSpPr/>
            <p:nvPr/>
          </p:nvSpPr>
          <p:spPr>
            <a:xfrm>
              <a:off x="5117525" y="2047009"/>
              <a:ext cx="4043798" cy="25873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Thursday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</a:rPr>
                <a:t>                LLVM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468" y="2817998"/>
              <a:ext cx="1726984" cy="1726984"/>
            </a:xfrm>
            <a:prstGeom prst="rect">
              <a:avLst/>
            </a:prstGeom>
          </p:spPr>
        </p:pic>
      </p:grpSp>
      <p:sp>
        <p:nvSpPr>
          <p:cNvPr id="40" name="Rounded Rectangle 39"/>
          <p:cNvSpPr/>
          <p:nvPr/>
        </p:nvSpPr>
        <p:spPr>
          <a:xfrm>
            <a:off x="1412464" y="1589291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 homework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7206" y="1594747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81949" y="1589291"/>
            <a:ext cx="2045278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2687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compilers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5" y="3984856"/>
            <a:ext cx="4419600" cy="26913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539815"/>
            <a:ext cx="2032001" cy="2032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36" y="5330536"/>
            <a:ext cx="1044864" cy="1044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15036"/>
            <a:ext cx="11125161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00101010111001010101001010101011010</a:t>
            </a:r>
            <a:endParaRPr lang="en-US" sz="4800" b="1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7" y="1398878"/>
            <a:ext cx="1528763" cy="1528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884" y="1457248"/>
            <a:ext cx="439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no coffee, if I still have work to do, </a:t>
            </a:r>
          </a:p>
          <a:p>
            <a:r>
              <a:rPr lang="en-US" dirty="0"/>
              <a:t>I’ll keep working, I’ll go to the coffee shop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7583" y="1459769"/>
            <a:ext cx="26154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no coffee{</a:t>
            </a:r>
          </a:p>
          <a:p>
            <a:r>
              <a:rPr lang="en-US" dirty="0" smtClean="0"/>
              <a:t>  if I still have work to do{</a:t>
            </a:r>
          </a:p>
          <a:p>
            <a:r>
              <a:rPr lang="en-US" dirty="0" smtClean="0"/>
              <a:t>    I’ll </a:t>
            </a:r>
            <a:r>
              <a:rPr lang="en-US" dirty="0"/>
              <a:t>keep </a:t>
            </a:r>
            <a:r>
              <a:rPr lang="en-US" dirty="0" smtClean="0"/>
              <a:t>working;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 I’ll </a:t>
            </a:r>
            <a:r>
              <a:rPr lang="en-US" dirty="0"/>
              <a:t>go to the coffee </a:t>
            </a:r>
            <a:r>
              <a:rPr lang="en-US" dirty="0" smtClean="0"/>
              <a:t>shop;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7823200" y="3016408"/>
            <a:ext cx="591457" cy="1751535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5725" y="3516228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???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3302861"/>
            <a:ext cx="11125161" cy="84141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Compilers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490857" y="2875974"/>
            <a:ext cx="272143" cy="37522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490857" y="4119181"/>
            <a:ext cx="272143" cy="6487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29" y="1379041"/>
            <a:ext cx="4631871" cy="32747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7982" y="3220459"/>
            <a:ext cx="2781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Code analysis and</a:t>
            </a:r>
            <a:br>
              <a:rPr lang="en-US" sz="2800" dirty="0" smtClean="0"/>
            </a:br>
            <a:r>
              <a:rPr lang="en-US" sz="2800" dirty="0" smtClean="0"/>
              <a:t>transformation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10" y="1968807"/>
            <a:ext cx="1695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8" grpId="0" animBg="1"/>
      <p:bldP spid="8" grpId="1" animBg="1"/>
      <p:bldP spid="12" grpId="0" build="allAtOnce"/>
      <p:bldP spid="13" grpId="0" animBg="1"/>
      <p:bldP spid="14" grpId="0" animBg="1"/>
      <p:bldP spid="15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78828" y="272143"/>
            <a:ext cx="2612572" cy="334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Theory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 rot="2594153">
            <a:off x="3897999" y="1805418"/>
            <a:ext cx="2612572" cy="4356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Inter-fields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18758457">
            <a:off x="5454655" y="1749257"/>
            <a:ext cx="2612572" cy="4356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Practice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99663" y="2183932"/>
            <a:ext cx="2024592" cy="13920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Compilers&amp;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4689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6" y="1825625"/>
            <a:ext cx="1709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 err="1" smtClean="0">
                <a:latin typeface="+mj-lt"/>
              </a:rPr>
              <a:t>varX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756562"/>
            <a:ext cx="354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What will it print?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95800" y="4452257"/>
            <a:ext cx="2775857" cy="12192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6" y="1825625"/>
            <a:ext cx="1709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>
                <a:latin typeface="+mj-lt"/>
              </a:rPr>
              <a:t>5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756562"/>
            <a:ext cx="354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What will it print?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7743" y="1825625"/>
            <a:ext cx="1709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 err="1" smtClean="0">
                <a:latin typeface="+mj-lt"/>
              </a:rPr>
              <a:t>varX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901543" y="4756562"/>
            <a:ext cx="1828800" cy="7733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423" y="1810461"/>
            <a:ext cx="1709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print </a:t>
            </a:r>
            <a:r>
              <a:rPr lang="en-US" dirty="0" err="1" smtClean="0">
                <a:latin typeface="+mj-lt"/>
              </a:rPr>
              <a:t>varX</a:t>
            </a: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69628" y="2553866"/>
            <a:ext cx="1752599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7996" y="1675524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Code</a:t>
            </a:r>
            <a:endParaRPr lang="en-US" sz="3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>
          <a:xfrm>
            <a:off x="8245927" y="2260299"/>
            <a:ext cx="1" cy="293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8245925" y="3174352"/>
            <a:ext cx="3" cy="489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8330" y="3501485"/>
            <a:ext cx="163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Property</a:t>
            </a:r>
            <a:endParaRPr lang="en-US" sz="3200" dirty="0"/>
          </a:p>
        </p:txBody>
      </p:sp>
      <p:cxnSp>
        <p:nvCxnSpPr>
          <p:cNvPr id="18" name="Elbow Connector 17"/>
          <p:cNvCxnSpPr>
            <a:stCxn id="9" idx="1"/>
          </p:cNvCxnSpPr>
          <p:nvPr/>
        </p:nvCxnSpPr>
        <p:spPr>
          <a:xfrm rot="10800000" flipV="1">
            <a:off x="7174850" y="1967911"/>
            <a:ext cx="553147" cy="250807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245922" y="3986130"/>
            <a:ext cx="3" cy="489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651172" y="4506314"/>
            <a:ext cx="3091542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Transformation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1212" y="5592188"/>
            <a:ext cx="315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Transformed code</a:t>
            </a:r>
            <a:endParaRPr lang="en-US" sz="3200" dirty="0"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245922" y="5168925"/>
            <a:ext cx="4278" cy="541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626664" y="1810461"/>
            <a:ext cx="1709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varX</a:t>
            </a:r>
            <a:r>
              <a:rPr lang="en-US" dirty="0" smtClean="0">
                <a:latin typeface="+mj-lt"/>
              </a:rPr>
              <a:t> = 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print 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664" y="5589119"/>
            <a:ext cx="4305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it worth transforming?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3" grpId="0" animBg="1"/>
      <p:bldP spid="24" grpId="0"/>
      <p:bldP spid="1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Choose a goal</a:t>
            </a:r>
          </a:p>
          <a:p>
            <a:pPr lvl="1"/>
            <a:r>
              <a:rPr lang="en-US" sz="2800" dirty="0" smtClean="0"/>
              <a:t>Performance, energy, finding bugs, discovering properties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Design automatic analysis to obtain the required information</a:t>
            </a:r>
          </a:p>
          <a:p>
            <a:endParaRPr lang="en-US" sz="3200" i="1" dirty="0" smtClean="0"/>
          </a:p>
          <a:p>
            <a:r>
              <a:rPr lang="en-US" sz="3200" dirty="0" smtClean="0"/>
              <a:t>Occasionally design the code transformation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4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25" y="1811482"/>
            <a:ext cx="8664362" cy="31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 CATs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Compilers</a:t>
            </a:r>
          </a:p>
          <a:p>
            <a:pPr lvl="1"/>
            <a:r>
              <a:rPr lang="en-US" sz="2800" dirty="0" smtClean="0"/>
              <a:t>Optimize performance</a:t>
            </a:r>
          </a:p>
          <a:p>
            <a:pPr lvl="1"/>
            <a:r>
              <a:rPr lang="en-US" sz="2800" dirty="0" smtClean="0"/>
              <a:t>energy efficiency</a:t>
            </a:r>
          </a:p>
          <a:p>
            <a:pPr lvl="1"/>
            <a:r>
              <a:rPr lang="en-US" sz="2800" dirty="0" smtClean="0"/>
              <a:t>code generation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Developing tools</a:t>
            </a:r>
          </a:p>
          <a:p>
            <a:pPr lvl="1"/>
            <a:r>
              <a:rPr lang="en-US" sz="2800" dirty="0" smtClean="0"/>
              <a:t>Understanding code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Computer architecture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51112" y="1734232"/>
            <a:ext cx="4528459" cy="21084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0719" y="2522693"/>
            <a:ext cx="3156363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Lexical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17273" y="212767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7022219" y="4564811"/>
            <a:ext cx="4128655" cy="215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main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(“Hello World!\n”);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5395" y="3344997"/>
            <a:ext cx="130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Tokens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05644" y="3143179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50232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324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6260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9274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02288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15302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831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9088" y="169842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45530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06419" y="1690688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2219" y="3256082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36388" y="3253057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64583" y="3256579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96538" y="3251478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85695" y="3215385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88471" y="4193936"/>
            <a:ext cx="3634345" cy="11978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Syntactic &amp; semantic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94015" y="3813533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94899" y="5762619"/>
            <a:ext cx="79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AST</a:t>
            </a:r>
            <a:endParaRPr lang="en-US" sz="3200" dirty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82387" y="5465059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23336" y="4575726"/>
            <a:ext cx="245775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signature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73637" y="5372436"/>
            <a:ext cx="1384891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73637" y="6174293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57829" y="5367575"/>
            <a:ext cx="1729883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29011" y="6149841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3191" y="5761598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772591" y="5777696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423195" y="5005140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96538" y="5011381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0719" y="2522693"/>
            <a:ext cx="3156363" cy="620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Lexical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17273" y="212767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5395" y="3344997"/>
            <a:ext cx="130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Tokens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05644" y="3143179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50232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324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6260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9274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02288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15302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831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9088" y="169842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45530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06419" y="1690688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2219" y="3256082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36388" y="3253057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64583" y="3256579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96538" y="3251478"/>
            <a:ext cx="76373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85695" y="3215385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94015" y="3813533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288471" y="4193936"/>
            <a:ext cx="9399241" cy="2153458"/>
            <a:chOff x="1288471" y="4193936"/>
            <a:chExt cx="9399241" cy="2153458"/>
          </a:xfrm>
        </p:grpSpPr>
        <p:sp>
          <p:nvSpPr>
            <p:cNvPr id="39" name="Rounded Rectangle 38"/>
            <p:cNvSpPr/>
            <p:nvPr/>
          </p:nvSpPr>
          <p:spPr>
            <a:xfrm>
              <a:off x="1288471" y="4193936"/>
              <a:ext cx="3634345" cy="119788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Syntactic &amp; semantic analysis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4899" y="5762619"/>
              <a:ext cx="798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AST</a:t>
              </a:r>
              <a:endParaRPr lang="en-US" sz="3200" dirty="0">
                <a:latin typeface="+mj-lt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082387" y="5465059"/>
              <a:ext cx="11628" cy="3534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823336" y="4194716"/>
              <a:ext cx="2457754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Function signature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73637" y="4991426"/>
              <a:ext cx="1384891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73637" y="5847724"/>
              <a:ext cx="542364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957829" y="4986565"/>
              <a:ext cx="1729883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Function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29011" y="5823272"/>
              <a:ext cx="1052079" cy="395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STRING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7533191" y="5435029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9772591" y="5451127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423195" y="4624130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9396538" y="4630371"/>
              <a:ext cx="11628" cy="3534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8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0026 -0.3636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287515" y="1701574"/>
            <a:ext cx="3634345" cy="11978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Syntactic &amp; semantic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3943" y="3270257"/>
            <a:ext cx="79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AST</a:t>
            </a:r>
            <a:endParaRPr lang="en-US" sz="3200" dirty="0">
              <a:latin typeface="+mj-l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81431" y="297269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22380" y="1702354"/>
            <a:ext cx="245775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signature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72681" y="2499064"/>
            <a:ext cx="1384891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72681" y="3355362"/>
            <a:ext cx="54236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56873" y="2494203"/>
            <a:ext cx="1729883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28055" y="3330910"/>
            <a:ext cx="1052079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2235" y="2942667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771635" y="2958765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422239" y="2131768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95582" y="2138009"/>
            <a:ext cx="11628" cy="35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025531" y="4174364"/>
            <a:ext cx="4111799" cy="11978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IR code generation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81431" y="37723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69802" y="5458923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29598" y="577532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2681" y="5713769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Function </a:t>
            </a:r>
            <a:r>
              <a:rPr lang="en-US" dirty="0" err="1"/>
              <a:t>Attrs</a:t>
            </a:r>
            <a:r>
              <a:rPr lang="en-US" dirty="0"/>
              <a:t>: </a:t>
            </a:r>
            <a:r>
              <a:rPr lang="en-US" dirty="0" err="1"/>
              <a:t>nounwind</a:t>
            </a:r>
            <a:r>
              <a:rPr lang="en-US" dirty="0"/>
              <a:t> </a:t>
            </a:r>
            <a:r>
              <a:rPr lang="en-US" dirty="0" err="1"/>
              <a:t>uwtable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int</a:t>
            </a:r>
            <a:r>
              <a:rPr lang="en-US" dirty="0" smtClean="0"/>
              <a:t> @main()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7808" y="3069443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Function </a:t>
            </a:r>
            <a:r>
              <a:rPr lang="en-US" dirty="0" err="1"/>
              <a:t>Attrs</a:t>
            </a:r>
            <a:r>
              <a:rPr lang="en-US" dirty="0"/>
              <a:t>: </a:t>
            </a:r>
            <a:r>
              <a:rPr lang="en-US" dirty="0" err="1"/>
              <a:t>nounwind</a:t>
            </a:r>
            <a:r>
              <a:rPr lang="en-US" dirty="0"/>
              <a:t> </a:t>
            </a:r>
            <a:r>
              <a:rPr lang="en-US" dirty="0" err="1"/>
              <a:t>uwtable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int</a:t>
            </a:r>
            <a:r>
              <a:rPr lang="en-US" dirty="0" smtClean="0"/>
              <a:t> @main() {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0232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6324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6260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89274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02288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5302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28316" y="1697557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39088" y="169842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45530" y="1690688"/>
            <a:ext cx="213014" cy="395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06419" y="1690688"/>
            <a:ext cx="412884" cy="395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7873" y="4683309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Function </a:t>
            </a:r>
            <a:r>
              <a:rPr lang="en-US" dirty="0" err="1"/>
              <a:t>Attrs</a:t>
            </a:r>
            <a:r>
              <a:rPr lang="en-US" dirty="0"/>
              <a:t>: </a:t>
            </a:r>
            <a:r>
              <a:rPr lang="en-US" dirty="0" err="1"/>
              <a:t>nounwind</a:t>
            </a:r>
            <a:r>
              <a:rPr lang="en-US" dirty="0"/>
              <a:t> </a:t>
            </a:r>
            <a:r>
              <a:rPr lang="en-US" dirty="0" err="1"/>
              <a:t>uwtable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int</a:t>
            </a:r>
            <a:r>
              <a:rPr lang="en-US" dirty="0" smtClean="0"/>
              <a:t> @main() {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2180" y="3961932"/>
            <a:ext cx="6151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Code analysis and transformation</a:t>
            </a:r>
            <a:endParaRPr lang="en-US" sz="3200" b="1" i="1" dirty="0"/>
          </a:p>
        </p:txBody>
      </p: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97873" y="630639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010101110101010101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02180" y="2479745"/>
            <a:ext cx="5675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EECS 322: Compiler Construction</a:t>
            </a:r>
            <a:endParaRPr lang="en-US" sz="32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202179" y="5514521"/>
            <a:ext cx="5675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EECS 322: Compiler Construction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3520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40" grpId="0"/>
      <p:bldP spid="8" grpId="0"/>
      <p:bldP spid="56" grpId="0" animBg="1"/>
      <p:bldP spid="59" grpId="0"/>
      <p:bldP spid="61" grpId="0"/>
      <p:bldP spid="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07305" y="1602787"/>
            <a:ext cx="539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Character stream (Source code)</a:t>
            </a:r>
            <a:endParaRPr lang="en-US" sz="3200" dirty="0">
              <a:latin typeface="+mj-lt"/>
            </a:endParaRPr>
          </a:p>
        </p:txBody>
      </p: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43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4853" y="155298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</a:t>
            </a:r>
            <a:endParaRPr lang="en-US" sz="3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7403" y="1507893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792686" y="1690688"/>
            <a:ext cx="3970206" cy="48092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C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2514" y="1501276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3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0"/>
          </p:cNvCxnSpPr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60520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2514" y="1501276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3776" y="1641027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5410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43775" y="2549096"/>
            <a:ext cx="868957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278090" y="3051443"/>
            <a:ext cx="2605646" cy="281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2350" y="6207249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M2</a:t>
            </a:r>
            <a:endParaRPr lang="en-US" sz="32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792686" y="1690688"/>
            <a:ext cx="3970206" cy="48092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4426" y="316025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2491" y="159929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70359" y="3961932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14630" y="458246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2798" y="481794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26258" y="3648874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970359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26228" y="52711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48916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91415" y="6207580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14630" y="306944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651093" y="2549096"/>
            <a:ext cx="4111799" cy="19798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06993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718621" y="4672697"/>
            <a:ext cx="0" cy="1534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2514" y="1501276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3776" y="1641027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5410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43775" y="2549096"/>
            <a:ext cx="868957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278090" y="3051443"/>
            <a:ext cx="2605646" cy="281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48968" y="6169304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M2</a:t>
            </a:r>
            <a:endParaRPr lang="en-US" sz="3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8632" y="6207580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M2</a:t>
            </a:r>
            <a:endParaRPr lang="en-US" sz="32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43775" y="5599943"/>
            <a:ext cx="868958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6594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6462" y="5227621"/>
            <a:ext cx="2481195" cy="3031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2233 -0.0004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1" grpId="0"/>
      <p:bldP spid="26" grpId="0"/>
      <p:bldP spid="28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 of the course</a:t>
            </a:r>
          </a:p>
          <a:p>
            <a:endParaRPr lang="en-US" dirty="0" smtClean="0"/>
          </a:p>
          <a:p>
            <a:r>
              <a:rPr lang="en-US" dirty="0" smtClean="0"/>
              <a:t>Example of a code analysis and transformation (CAT)</a:t>
            </a:r>
          </a:p>
          <a:p>
            <a:endParaRPr lang="en-US" dirty="0" smtClean="0"/>
          </a:p>
          <a:p>
            <a:r>
              <a:rPr lang="en-US" dirty="0" smtClean="0"/>
              <a:t>CAT and compilers</a:t>
            </a:r>
          </a:p>
          <a:p>
            <a:endParaRPr lang="en-US" dirty="0" smtClean="0"/>
          </a:p>
          <a:p>
            <a:r>
              <a:rPr lang="en-US" dirty="0" smtClean="0"/>
              <a:t>CAT and computer architecture</a:t>
            </a:r>
          </a:p>
          <a:p>
            <a:endParaRPr lang="en-US" dirty="0" smtClean="0"/>
          </a:p>
          <a:p>
            <a:r>
              <a:rPr lang="en-US" dirty="0" smtClean="0"/>
              <a:t>CAT and programming language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29541" y="3788228"/>
            <a:ext cx="3712030" cy="2699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514703"/>
            <a:ext cx="2362200" cy="19335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8991600" y="1340427"/>
            <a:ext cx="2116282" cy="23691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compiler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81988" y="25490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 1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7888" y="209266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60901" y="3069443"/>
            <a:ext cx="50366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111" y="1564904"/>
            <a:ext cx="65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L 1</a:t>
            </a:r>
            <a:endParaRPr lang="en-US" sz="32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22353" y="3919354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12733" y="455546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60901" y="479443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12733" y="3525407"/>
            <a:ext cx="0" cy="393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013903" y="5572879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 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05446" y="5276353"/>
            <a:ext cx="1014123" cy="296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992460" y="6079495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65099" y="6268584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 A</a:t>
            </a:r>
            <a:endParaRPr lang="en-US" sz="3200" dirty="0">
              <a:latin typeface="+mj-lt"/>
            </a:endParaRPr>
          </a:p>
        </p:txBody>
      </p:sp>
      <p:cxnSp>
        <p:nvCxnSpPr>
          <p:cNvPr id="60" name="Straight Arrow Connector 59"/>
          <p:cNvCxnSpPr>
            <a:endCxn id="55" idx="1"/>
          </p:cNvCxnSpPr>
          <p:nvPr/>
        </p:nvCxnSpPr>
        <p:spPr>
          <a:xfrm>
            <a:off x="5093787" y="3017156"/>
            <a:ext cx="967114" cy="344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6339" y="1611426"/>
            <a:ext cx="65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L 2</a:t>
            </a:r>
            <a:endParaRPr lang="en-US" sz="3200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137973" y="206306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631330" y="2475659"/>
            <a:ext cx="2965452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 2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55" idx="3"/>
          </p:cNvCxnSpPr>
          <p:nvPr/>
        </p:nvCxnSpPr>
        <p:spPr>
          <a:xfrm flipH="1">
            <a:off x="6564565" y="3002859"/>
            <a:ext cx="641861" cy="358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97314" y="6278491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 B</a:t>
            </a:r>
            <a:endParaRPr lang="en-US" sz="32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06426" y="5530973"/>
            <a:ext cx="2647172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 B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955276" y="6150406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85741" y="5276353"/>
            <a:ext cx="720685" cy="25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Abstract Syntax Tree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 smtClean="0"/>
              <a:t>Register-based representation (three-address code)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R1 = R2 add R3</a:t>
            </a:r>
          </a:p>
          <a:p>
            <a:endParaRPr lang="en-US" dirty="0" smtClean="0"/>
          </a:p>
          <a:p>
            <a:r>
              <a:rPr lang="en-US" sz="3200" dirty="0" smtClean="0"/>
              <a:t>Stack-based representation</a:t>
            </a: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push 5; push 3; add; pop ;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40" y="21072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6588" y="296944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8953" y="296944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56055" y="25395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15" idx="2"/>
          </p:cNvCxnSpPr>
          <p:nvPr/>
        </p:nvCxnSpPr>
        <p:spPr>
          <a:xfrm flipV="1">
            <a:off x="5823308" y="2908839"/>
            <a:ext cx="182788" cy="24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5" idx="2"/>
          </p:cNvCxnSpPr>
          <p:nvPr/>
        </p:nvCxnSpPr>
        <p:spPr>
          <a:xfrm flipH="1" flipV="1">
            <a:off x="6006096" y="2908839"/>
            <a:ext cx="322857" cy="24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84324" y="2404571"/>
            <a:ext cx="14290" cy="231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           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define </a:t>
            </a:r>
            <a:r>
              <a:rPr lang="en-US" sz="3200" dirty="0">
                <a:latin typeface="+mj-lt"/>
              </a:rPr>
              <a:t>i32 @main(i32 %</a:t>
            </a:r>
            <a:r>
              <a:rPr lang="en-US" sz="3200" dirty="0" err="1">
                <a:latin typeface="+mj-lt"/>
              </a:rPr>
              <a:t>argc</a:t>
            </a:r>
            <a:r>
              <a:rPr lang="en-US" sz="3200" dirty="0">
                <a:latin typeface="+mj-lt"/>
              </a:rPr>
              <a:t>, i8** </a:t>
            </a:r>
            <a:r>
              <a:rPr lang="en-US" sz="3200" dirty="0" smtClean="0">
                <a:latin typeface="+mj-lt"/>
              </a:rPr>
              <a:t>%</a:t>
            </a:r>
            <a:r>
              <a:rPr lang="en-US" sz="3200" dirty="0" err="1">
                <a:latin typeface="+mj-lt"/>
              </a:rPr>
              <a:t>argv</a:t>
            </a:r>
            <a:r>
              <a:rPr lang="en-US" sz="3200" dirty="0">
                <a:latin typeface="+mj-lt"/>
              </a:rPr>
              <a:t>)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entry: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 %add = add </a:t>
            </a:r>
            <a:r>
              <a:rPr lang="en-US" sz="3200" dirty="0" smtClean="0">
                <a:latin typeface="+mj-lt"/>
              </a:rPr>
              <a:t>i32 </a:t>
            </a:r>
            <a:r>
              <a:rPr lang="en-US" sz="3200" dirty="0">
                <a:latin typeface="+mj-lt"/>
              </a:rPr>
              <a:t>%</a:t>
            </a:r>
            <a:r>
              <a:rPr lang="en-US" sz="3200" dirty="0" err="1">
                <a:latin typeface="+mj-lt"/>
              </a:rPr>
              <a:t>argc</a:t>
            </a:r>
            <a:r>
              <a:rPr lang="en-US" sz="3200" dirty="0">
                <a:latin typeface="+mj-lt"/>
              </a:rPr>
              <a:t>, 1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 ret i32 %add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}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1" y="603995"/>
            <a:ext cx="1421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LLVM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75" y="1690688"/>
            <a:ext cx="5079365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IRs used together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29245" y="2255182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Static compiler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85145" y="1798754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29117" y="2878334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IR1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318" y="1305377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L1</a:t>
            </a:r>
            <a:endParaRPr lang="en-US" sz="32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209" y="3645313"/>
            <a:ext cx="5365127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Dynamic compiler 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1887" y="4288546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7458" y="451290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IR2</a:t>
            </a:r>
            <a:endParaRPr lang="en-US" sz="32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73515" y="3354960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215912" y="5302873"/>
            <a:ext cx="4761720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Dynamic compiler BE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3485" y="497719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826" y="58470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8671" y="6030433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1887" y="2775529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10" grpId="0"/>
      <p:bldP spid="12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IRs used together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29245" y="2255182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Java compiler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85145" y="1798754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2139" y="2865170"/>
            <a:ext cx="2492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 bytecode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0666" y="1273510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Java</a:t>
            </a:r>
            <a:endParaRPr lang="en-US" sz="32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209" y="3645313"/>
            <a:ext cx="5365127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Java VM FE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1887" y="4288546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7458" y="451290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IR2</a:t>
            </a:r>
            <a:endParaRPr lang="en-US" sz="32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73515" y="3354960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215912" y="5302873"/>
            <a:ext cx="4761720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Java VM BE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3485" y="4977193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826" y="5847007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8671" y="6030433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61887" y="2775529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 that we’ll focus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Semantics-preserving transformations</a:t>
            </a:r>
          </a:p>
          <a:p>
            <a:pPr lvl="1"/>
            <a:r>
              <a:rPr lang="en-US" sz="2800" dirty="0" smtClean="0"/>
              <a:t>Correctness guaranteed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Goal: performance</a:t>
            </a:r>
          </a:p>
          <a:p>
            <a:endParaRPr lang="en-US" sz="3200" dirty="0"/>
          </a:p>
          <a:p>
            <a:r>
              <a:rPr lang="en-US" sz="3200" dirty="0" smtClean="0"/>
              <a:t>Automatic</a:t>
            </a:r>
          </a:p>
          <a:p>
            <a:endParaRPr lang="en-US" sz="3200" dirty="0"/>
          </a:p>
          <a:p>
            <a:r>
              <a:rPr lang="en-US" sz="3200" dirty="0" smtClean="0"/>
              <a:t>Efficient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75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p-Down Arrow 9"/>
          <p:cNvSpPr/>
          <p:nvPr/>
        </p:nvSpPr>
        <p:spPr>
          <a:xfrm>
            <a:off x="5965270" y="3683642"/>
            <a:ext cx="384464" cy="19283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hardware (few resources), simple CATs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80858" y="2425032"/>
            <a:ext cx="1830283" cy="115348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16208" y="4327590"/>
            <a:ext cx="1682588" cy="572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Cache L1</a:t>
            </a:r>
          </a:p>
        </p:txBody>
      </p:sp>
      <p:sp>
        <p:nvSpPr>
          <p:cNvPr id="6" name="Up-Down Arrow 5"/>
          <p:cNvSpPr/>
          <p:nvPr/>
        </p:nvSpPr>
        <p:spPr>
          <a:xfrm>
            <a:off x="5965270" y="3665020"/>
            <a:ext cx="384464" cy="59079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68511" y="3078241"/>
            <a:ext cx="1454976" cy="391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35677" y="5746977"/>
            <a:ext cx="7228114" cy="85997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38570" y="4988416"/>
            <a:ext cx="3237863" cy="572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Cache L2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32114" y="2884714"/>
            <a:ext cx="0" cy="129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32114" y="4177230"/>
            <a:ext cx="1251857" cy="2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7157" y="2817107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42720" y="4229703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273629" y="3078241"/>
            <a:ext cx="979714" cy="10039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08314" y="3867703"/>
            <a:ext cx="334405" cy="2862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0" y="4569306"/>
            <a:ext cx="10058400" cy="18055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34" y="2277937"/>
            <a:ext cx="8531139" cy="45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03438 -0.062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314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7 -0.06296 L 0.05417 -0.1006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8" grpId="0"/>
      <p:bldP spid="24" grpId="0" animBg="1"/>
      <p:bldP spid="24" grpId="1" animBg="1"/>
      <p:bldP spid="24" grpId="2" animBg="1"/>
      <p:bldP spid="24" grpId="3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Simple hardware (few resources), simple CATs</a:t>
            </a:r>
          </a:p>
          <a:p>
            <a:endParaRPr lang="en-US" sz="3200" dirty="0" smtClean="0"/>
          </a:p>
          <a:p>
            <a:r>
              <a:rPr lang="en-US" sz="3200" dirty="0" smtClean="0"/>
              <a:t>More hardware resources available to compilers</a:t>
            </a:r>
          </a:p>
          <a:p>
            <a:pPr lvl="1"/>
            <a:r>
              <a:rPr lang="en-US" sz="2800" dirty="0" smtClean="0"/>
              <a:t>Opportunities to improve programs</a:t>
            </a:r>
          </a:p>
          <a:p>
            <a:pPr lvl="1"/>
            <a:r>
              <a:rPr lang="en-US" sz="2800" dirty="0" smtClean="0"/>
              <a:t>Challenging CATs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Execution model mismatch between</a:t>
            </a:r>
            <a:br>
              <a:rPr lang="en-US" sz="3200" dirty="0" smtClean="0"/>
            </a:br>
            <a:r>
              <a:rPr lang="en-US" sz="3200" dirty="0" smtClean="0"/>
              <a:t>source code and hardware</a:t>
            </a:r>
          </a:p>
          <a:p>
            <a:pPr lvl="1"/>
            <a:r>
              <a:rPr lang="en-US" sz="2800" dirty="0" smtClean="0"/>
              <a:t>Challenging CATs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415143" y="1822450"/>
            <a:ext cx="9361714" cy="37805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Compilers/CATs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are developed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in the processor-design stage!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66258"/>
            <a:ext cx="8850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1960 - ?: Complex </a:t>
            </a:r>
            <a:r>
              <a:rPr lang="en-US" sz="3200" dirty="0"/>
              <a:t>instruction set </a:t>
            </a:r>
            <a:r>
              <a:rPr lang="en-US" sz="3200" dirty="0" smtClean="0"/>
              <a:t>computing (CISC)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1980 - ?: Reduced </a:t>
            </a:r>
            <a:r>
              <a:rPr lang="en-US" sz="3200" dirty="0"/>
              <a:t>instruction set </a:t>
            </a:r>
            <a:r>
              <a:rPr lang="en-US" sz="3200" dirty="0" smtClean="0"/>
              <a:t>computer (RISC)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62" y="2709862"/>
            <a:ext cx="1438275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5213246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(hardware point of view) (3)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46441"/>
            <a:ext cx="223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Superscalar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925286" y="2362664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6" y="278720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5285" y="3209359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5284" y="363151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5286" y="4053663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5286" y="4478206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5285" y="4900358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5284" y="5322510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73486" y="240574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3487" y="320975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29595" y="320736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01541" y="240574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01541" y="3208562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57653" y="3207367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29598" y="2405741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57653" y="2395319"/>
            <a:ext cx="1328057" cy="42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 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68682" y="3042555"/>
            <a:ext cx="5889175" cy="74567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85007" y="2296884"/>
            <a:ext cx="5889175" cy="74567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52355" y="1604954"/>
            <a:ext cx="5905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Very long instruction word (VLIW)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>
          <a:xfrm>
            <a:off x="3069771" y="2928256"/>
            <a:ext cx="1524000" cy="9688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CATs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About: understanding and transforming code automatically</a:t>
            </a:r>
          </a:p>
          <a:p>
            <a:r>
              <a:rPr lang="en-US" dirty="0" smtClean="0"/>
              <a:t>EECS 395/495</a:t>
            </a:r>
          </a:p>
          <a:p>
            <a:r>
              <a:rPr lang="en-US" dirty="0" smtClean="0"/>
              <a:t>Satisfy the system depth for CS major</a:t>
            </a:r>
          </a:p>
          <a:p>
            <a:r>
              <a:rPr lang="en-US" dirty="0" smtClean="0"/>
              <a:t>Tuesday/Thursday 2:00pm – 3:20pm at L221 Tech (here ;))</a:t>
            </a:r>
          </a:p>
          <a:p>
            <a:r>
              <a:rPr lang="en-US" dirty="0" smtClean="0"/>
              <a:t>Office hours: Friday 2:00pm – 5:00pm</a:t>
            </a:r>
          </a:p>
          <a:p>
            <a:pPr lvl="1"/>
            <a:r>
              <a:rPr lang="en-US" dirty="0" smtClean="0"/>
              <a:t>But feel free to stop by at my office (2.217@Ford) any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CAT is on Canvas</a:t>
            </a:r>
          </a:p>
          <a:p>
            <a:pPr lvl="1"/>
            <a:r>
              <a:rPr lang="en-US" dirty="0" smtClean="0"/>
              <a:t>Materials/Calendar/Assignments/Grades on Canvas</a:t>
            </a:r>
          </a:p>
          <a:p>
            <a:pPr lvl="1"/>
            <a:r>
              <a:rPr lang="en-US" dirty="0" smtClean="0"/>
              <a:t>You’ll upload your assignments on Canvas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61310" y="1825625"/>
            <a:ext cx="2192482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0345" y="1825625"/>
            <a:ext cx="768928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77245" y="1825625"/>
            <a:ext cx="1943100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9273" y="1825625"/>
            <a:ext cx="2086098" cy="429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Low level programming language, simple CATs</a:t>
            </a:r>
          </a:p>
          <a:p>
            <a:pPr lvl="1"/>
            <a:r>
              <a:rPr lang="en-US" sz="2800" dirty="0" smtClean="0"/>
              <a:t>Not very productive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More abstraction in programming language, </a:t>
            </a:r>
            <a:br>
              <a:rPr lang="en-US" sz="3200" dirty="0" smtClean="0"/>
            </a:br>
            <a:r>
              <a:rPr lang="en-US" sz="3200" dirty="0" smtClean="0"/>
              <a:t>more work for CATs to reduce their performance impact</a:t>
            </a:r>
          </a:p>
          <a:p>
            <a:endParaRPr lang="en-US" sz="3200" dirty="0"/>
          </a:p>
          <a:p>
            <a:r>
              <a:rPr lang="en-US" sz="3200" dirty="0" smtClean="0"/>
              <a:t>CATs enable new programming languages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099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PL without procedures</a:t>
            </a:r>
          </a:p>
          <a:p>
            <a:pPr marL="0" indent="0">
              <a:buNone/>
            </a:pP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void main (){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String s1,s2;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s1.append(‘c’);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s2.append</a:t>
            </a:r>
            <a:r>
              <a:rPr lang="en-US" sz="3200" dirty="0">
                <a:latin typeface="+mj-lt"/>
              </a:rPr>
              <a:t>(‘c</a:t>
            </a:r>
            <a:r>
              <a:rPr lang="en-US" sz="3200" dirty="0" smtClean="0">
                <a:latin typeface="+mj-lt"/>
              </a:rPr>
              <a:t>’);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4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Let’s add procedures to our PL</a:t>
            </a:r>
          </a:p>
          <a:p>
            <a:r>
              <a:rPr lang="en-US" sz="3200" dirty="0" smtClean="0"/>
              <a:t>Call-by-Value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void proc1 (</a:t>
            </a:r>
            <a:r>
              <a:rPr lang="en-US" sz="3200" dirty="0" err="1" smtClean="0"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 a){…}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proc1(myVar1)</a:t>
            </a:r>
          </a:p>
          <a:p>
            <a:endParaRPr lang="en-US" sz="3200" dirty="0" smtClean="0"/>
          </a:p>
          <a:p>
            <a:r>
              <a:rPr lang="en-US" sz="3200" dirty="0" smtClean="0"/>
              <a:t>Call-by-Reference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void proc1 </a:t>
            </a:r>
            <a:r>
              <a:rPr lang="en-US" sz="3200" dirty="0" smtClean="0">
                <a:latin typeface="+mj-lt"/>
              </a:rPr>
              <a:t>(String </a:t>
            </a:r>
            <a:r>
              <a:rPr lang="en-US" sz="3200" dirty="0">
                <a:latin typeface="+mj-lt"/>
              </a:rPr>
              <a:t>a){…}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proc1(myString1)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31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CATs (PL point of view)(2)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void </a:t>
            </a:r>
            <a:r>
              <a:rPr lang="en-US" sz="3200" dirty="0" err="1" smtClean="0">
                <a:latin typeface="+mj-lt"/>
              </a:rPr>
              <a:t>myProc</a:t>
            </a:r>
            <a:r>
              <a:rPr lang="en-US" sz="3200" dirty="0" smtClean="0">
                <a:latin typeface="+mj-lt"/>
              </a:rPr>
              <a:t> (String s1, String s2){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s1.append(‘a’);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s2.append(‘c’);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8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CATs used for multiple goals</a:t>
            </a:r>
          </a:p>
          <a:p>
            <a:pPr lvl="1"/>
            <a:r>
              <a:rPr lang="en-US" sz="2800" dirty="0" smtClean="0"/>
              <a:t>Enable PLs</a:t>
            </a:r>
          </a:p>
          <a:p>
            <a:pPr lvl="1"/>
            <a:r>
              <a:rPr lang="en-US" sz="2800" dirty="0" smtClean="0"/>
              <a:t>Enable hardware features</a:t>
            </a:r>
          </a:p>
          <a:p>
            <a:endParaRPr lang="en-US" sz="3200" dirty="0" smtClean="0"/>
          </a:p>
          <a:p>
            <a:r>
              <a:rPr lang="en-US" sz="3200" dirty="0" smtClean="0"/>
              <a:t>CATs are effected by 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heir input language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he target hardware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10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Proved to be correct</a:t>
            </a:r>
          </a:p>
          <a:p>
            <a:endParaRPr lang="en-US" sz="3200" dirty="0" smtClean="0"/>
          </a:p>
          <a:p>
            <a:r>
              <a:rPr lang="en-US" sz="3200" dirty="0" smtClean="0"/>
              <a:t>Improve performance of many important programs</a:t>
            </a:r>
          </a:p>
          <a:p>
            <a:endParaRPr lang="en-US" sz="3200" dirty="0" smtClean="0"/>
          </a:p>
          <a:p>
            <a:r>
              <a:rPr lang="en-US" sz="3200" dirty="0" smtClean="0"/>
              <a:t>Minor compilation time</a:t>
            </a:r>
          </a:p>
          <a:p>
            <a:endParaRPr lang="en-US" sz="3200" dirty="0" smtClean="0"/>
          </a:p>
          <a:p>
            <a:r>
              <a:rPr lang="en-US" sz="3200" dirty="0" smtClean="0"/>
              <a:t>Negligible implementation efforts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9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25" y="1811482"/>
            <a:ext cx="8664362" cy="31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289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Demo time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548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205"/>
            <a:ext cx="3263503" cy="4351338"/>
          </a:xfrm>
        </p:spPr>
      </p:pic>
      <p:sp>
        <p:nvSpPr>
          <p:cNvPr id="5" name="TextBox 4"/>
          <p:cNvSpPr txBox="1"/>
          <p:nvPr/>
        </p:nvSpPr>
        <p:spPr>
          <a:xfrm>
            <a:off x="4317387" y="1894205"/>
            <a:ext cx="70364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Compilers: Principles, Techniques, and </a:t>
            </a:r>
            <a:r>
              <a:rPr lang="en-US" sz="2800" dirty="0" smtClean="0"/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Slides and assigned papers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LLVM documentation</a:t>
            </a:r>
          </a:p>
          <a:p>
            <a:pPr lvl="1"/>
            <a:endParaRPr lang="en-US" sz="2800" dirty="0" smtClean="0">
              <a:solidFill>
                <a:srgbClr val="002060"/>
              </a:solidFill>
            </a:endParaRPr>
          </a:p>
          <a:p>
            <a:pPr lvl="1"/>
            <a:endParaRPr lang="en-US" sz="2800" dirty="0">
              <a:solidFill>
                <a:srgbClr val="002060"/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                                                   http://llvm.org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30" y="2417425"/>
            <a:ext cx="1016687" cy="1537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01" y="4570143"/>
            <a:ext cx="1726984" cy="1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 structure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12464" y="1589291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 homework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7206" y="1594747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81949" y="1589291"/>
            <a:ext cx="2045278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discussion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12464" y="2960370"/>
            <a:ext cx="94917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5150" y="3133342"/>
            <a:ext cx="967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                    11/12    11/19                  12/3   12/8        12/10</a:t>
            </a:r>
            <a:endParaRPr lang="en-US" sz="28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423894" y="2949786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194104" y="2935325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89241" y="2952643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459451" y="2960369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981949" y="2966672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84624" y="2966672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979018" y="4403025"/>
            <a:ext cx="4094718" cy="1821752"/>
            <a:chOff x="3979018" y="4403025"/>
            <a:chExt cx="4094718" cy="1821752"/>
          </a:xfrm>
        </p:grpSpPr>
        <p:sp>
          <p:nvSpPr>
            <p:cNvPr id="29" name="Rounded Rectangle 28"/>
            <p:cNvSpPr/>
            <p:nvPr/>
          </p:nvSpPr>
          <p:spPr>
            <a:xfrm>
              <a:off x="3979018" y="4403025"/>
              <a:ext cx="4094718" cy="182175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Week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53685" y="5089446"/>
              <a:ext cx="1606787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Tuesday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73136" y="5089445"/>
              <a:ext cx="1761609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Thursday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Homework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569028" y="2089217"/>
            <a:ext cx="207818" cy="166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45991" y="2213907"/>
            <a:ext cx="2433027" cy="385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799883" y="2083823"/>
            <a:ext cx="6075220" cy="23192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891699" y="2089215"/>
            <a:ext cx="207818" cy="166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197361" y="2083823"/>
            <a:ext cx="207818" cy="166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 structure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12464" y="1589291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 homework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7206" y="1594747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81949" y="1589291"/>
            <a:ext cx="2045278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discussion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12464" y="2960370"/>
            <a:ext cx="94917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5150" y="3133342"/>
            <a:ext cx="967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                    11/12    11/19                  12/3   12/8        12/10</a:t>
            </a:r>
            <a:endParaRPr lang="en-US" sz="28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423894" y="2949786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194104" y="2935325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89241" y="2952643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459451" y="2960369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981949" y="2966672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84624" y="2966672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435324" y="4641841"/>
            <a:ext cx="4094718" cy="1821752"/>
            <a:chOff x="3979018" y="4403025"/>
            <a:chExt cx="4094718" cy="1821752"/>
          </a:xfrm>
        </p:grpSpPr>
        <p:sp>
          <p:nvSpPr>
            <p:cNvPr id="29" name="Rounded Rectangle 28"/>
            <p:cNvSpPr/>
            <p:nvPr/>
          </p:nvSpPr>
          <p:spPr>
            <a:xfrm>
              <a:off x="3979018" y="4403025"/>
              <a:ext cx="4094718" cy="182175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Week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53685" y="5089446"/>
              <a:ext cx="1606787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Tuesday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Project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73136" y="5089445"/>
              <a:ext cx="1761609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Thursday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870226" y="2047653"/>
            <a:ext cx="207818" cy="166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1"/>
          </p:cNvCxnSpPr>
          <p:nvPr/>
        </p:nvCxnSpPr>
        <p:spPr>
          <a:xfrm flipH="1">
            <a:off x="1474804" y="2130780"/>
            <a:ext cx="3395422" cy="2511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73451" y="2047653"/>
            <a:ext cx="456429" cy="277372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733267" y="4641841"/>
            <a:ext cx="4094718" cy="1821752"/>
            <a:chOff x="3979018" y="4403025"/>
            <a:chExt cx="4094718" cy="1821752"/>
          </a:xfrm>
        </p:grpSpPr>
        <p:sp>
          <p:nvSpPr>
            <p:cNvPr id="32" name="Rounded Rectangle 31"/>
            <p:cNvSpPr/>
            <p:nvPr/>
          </p:nvSpPr>
          <p:spPr>
            <a:xfrm>
              <a:off x="3979018" y="4403025"/>
              <a:ext cx="4094718" cy="182175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Week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53685" y="5089446"/>
              <a:ext cx="1606787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Tuesday</a:t>
              </a:r>
            </a:p>
            <a:p>
              <a:pPr algn="ctr"/>
              <a:endParaRPr lang="en-US" sz="2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073136" y="5089445"/>
              <a:ext cx="1761609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Thursday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200053" y="2054274"/>
            <a:ext cx="207818" cy="1662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1"/>
          </p:cNvCxnSpPr>
          <p:nvPr/>
        </p:nvCxnSpPr>
        <p:spPr>
          <a:xfrm>
            <a:off x="5200053" y="2137401"/>
            <a:ext cx="533052" cy="26839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1782" y="2119349"/>
            <a:ext cx="4230313" cy="25224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 structure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12464" y="1589291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 homework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7206" y="1594747"/>
            <a:ext cx="2830830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Topic &amp;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81949" y="1589291"/>
            <a:ext cx="2045278" cy="110091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discussion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12464" y="2960370"/>
            <a:ext cx="94917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5150" y="3133342"/>
            <a:ext cx="967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                    11/12    11/19                  12/3   12/8        12/10</a:t>
            </a:r>
            <a:endParaRPr lang="en-US" sz="28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423894" y="2949786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194104" y="2935325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89241" y="2952643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459451" y="2960369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981949" y="2966672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84624" y="2966672"/>
            <a:ext cx="11430" cy="2638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35323" y="4641841"/>
            <a:ext cx="8392661" cy="1821752"/>
            <a:chOff x="3979018" y="4403025"/>
            <a:chExt cx="4094718" cy="1821752"/>
          </a:xfrm>
        </p:grpSpPr>
        <p:sp>
          <p:nvSpPr>
            <p:cNvPr id="32" name="Rounded Rectangle 31"/>
            <p:cNvSpPr/>
            <p:nvPr/>
          </p:nvSpPr>
          <p:spPr>
            <a:xfrm>
              <a:off x="3979018" y="4403025"/>
              <a:ext cx="4094718" cy="182175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Week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13028" y="5089444"/>
              <a:ext cx="1826097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Tuesday</a:t>
              </a:r>
            </a:p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Whole class discussion</a:t>
              </a:r>
            </a:p>
            <a:p>
              <a:pPr algn="ctr"/>
              <a:endParaRPr lang="en-US" sz="2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073136" y="5089445"/>
              <a:ext cx="1798700" cy="97946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Thursday</a:t>
              </a:r>
            </a:p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Whole class discussion</a:t>
              </a:r>
            </a:p>
          </p:txBody>
        </p:sp>
      </p:grpSp>
      <p:cxnSp>
        <p:nvCxnSpPr>
          <p:cNvPr id="38" name="Straight Connector 37"/>
          <p:cNvCxnSpPr>
            <a:stCxn id="46" idx="1"/>
          </p:cNvCxnSpPr>
          <p:nvPr/>
        </p:nvCxnSpPr>
        <p:spPr>
          <a:xfrm flipH="1">
            <a:off x="1446754" y="2139749"/>
            <a:ext cx="6535195" cy="25020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827985" y="2139749"/>
            <a:ext cx="221236" cy="2650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 </a:t>
            </a:r>
            <a:r>
              <a:rPr lang="en-US" dirty="0"/>
              <a:t>g</a:t>
            </a:r>
            <a:r>
              <a:rPr lang="en-US" dirty="0" smtClean="0"/>
              <a:t>rading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5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Homework: 70 points</a:t>
            </a:r>
          </a:p>
          <a:p>
            <a:pPr lvl="1"/>
            <a:r>
              <a:rPr lang="en-US" sz="2800" dirty="0" smtClean="0"/>
              <a:t>10 points per assignment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Project: 20 points</a:t>
            </a:r>
          </a:p>
          <a:p>
            <a:pPr lvl="1"/>
            <a:r>
              <a:rPr lang="en-US" sz="2800" dirty="0" smtClean="0"/>
              <a:t>Final result</a:t>
            </a:r>
          </a:p>
          <a:p>
            <a:pPr lvl="1"/>
            <a:r>
              <a:rPr lang="en-US" sz="2800" dirty="0" smtClean="0"/>
              <a:t>Paper</a:t>
            </a:r>
          </a:p>
          <a:p>
            <a:endParaRPr lang="en-US" dirty="0" smtClean="0"/>
          </a:p>
          <a:p>
            <a:r>
              <a:rPr lang="en-US" sz="3200" dirty="0" smtClean="0"/>
              <a:t>Final discussion: 10 points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40223"/>
              </p:ext>
            </p:extLst>
          </p:nvPr>
        </p:nvGraphicFramePr>
        <p:xfrm>
          <a:off x="6427352" y="1825625"/>
          <a:ext cx="3932382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6191"/>
                <a:gridCol w="1966191"/>
              </a:tblGrid>
              <a:tr h="42252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Grade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Points</a:t>
                      </a:r>
                      <a:endParaRPr lang="en-US" sz="32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95 – 100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 – 94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0" dirty="0" smtClean="0"/>
                        <a:t> 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 – 89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61 – 79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50 - 60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 – 49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0 - 24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1342</Words>
  <Application>Microsoft Office PowerPoint</Application>
  <PresentationFormat>Widescreen</PresentationFormat>
  <Paragraphs>538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Welcome!</vt:lpstr>
      <vt:lpstr>PowerPoint Presentation</vt:lpstr>
      <vt:lpstr>Outline</vt:lpstr>
      <vt:lpstr>CAT in a nutshell</vt:lpstr>
      <vt:lpstr>CAT materials</vt:lpstr>
      <vt:lpstr>The CAT structure</vt:lpstr>
      <vt:lpstr>The CAT structure</vt:lpstr>
      <vt:lpstr>The CAT structure</vt:lpstr>
      <vt:lpstr>The CAT grading</vt:lpstr>
      <vt:lpstr>Rules for homework &amp; final project</vt:lpstr>
      <vt:lpstr>Summary</vt:lpstr>
      <vt:lpstr>Structure &amp; flexibility</vt:lpstr>
      <vt:lpstr>The CAT structure</vt:lpstr>
      <vt:lpstr>The role of compilers</vt:lpstr>
      <vt:lpstr>PowerPoint Presentation</vt:lpstr>
      <vt:lpstr>Example of CAT</vt:lpstr>
      <vt:lpstr>Example of CAT</vt:lpstr>
      <vt:lpstr>Example of CAT</vt:lpstr>
      <vt:lpstr>Designing CATs</vt:lpstr>
      <vt:lpstr>Use of CATs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Structure of a compiler</vt:lpstr>
      <vt:lpstr>Multiple IRs</vt:lpstr>
      <vt:lpstr>Example of             IR</vt:lpstr>
      <vt:lpstr>Multiple IRs used together</vt:lpstr>
      <vt:lpstr>Multiple IRs used together</vt:lpstr>
      <vt:lpstr>CATs that we’ll focus on</vt:lpstr>
      <vt:lpstr>Evolution of CATs (hardware point of view)</vt:lpstr>
      <vt:lpstr>Evolution of CATs (hardware point of view)</vt:lpstr>
      <vt:lpstr>Evolution of CATs (hardware point of view) (2)</vt:lpstr>
      <vt:lpstr>Evolution of CATs (hardware point of view) (3)</vt:lpstr>
      <vt:lpstr>Evolution of CATs (PL point of view)</vt:lpstr>
      <vt:lpstr>Evolution of CATs (PL point of view)(2)</vt:lpstr>
      <vt:lpstr>Evolution of CATs (PL point of view)(3)</vt:lpstr>
      <vt:lpstr>Evolution of CATs (PL point of view)(2)</vt:lpstr>
      <vt:lpstr>Conclusion</vt:lpstr>
      <vt:lpstr>Ideal CATs</vt:lpstr>
      <vt:lpstr>PowerPoint Presentation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434</cp:revision>
  <dcterms:created xsi:type="dcterms:W3CDTF">2015-09-19T16:11:04Z</dcterms:created>
  <dcterms:modified xsi:type="dcterms:W3CDTF">2015-09-22T23:01:50Z</dcterms:modified>
</cp:coreProperties>
</file>