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351" r:id="rId3"/>
    <p:sldId id="337" r:id="rId4"/>
    <p:sldId id="257" r:id="rId5"/>
    <p:sldId id="352" r:id="rId6"/>
    <p:sldId id="278" r:id="rId7"/>
    <p:sldId id="350" r:id="rId8"/>
    <p:sldId id="347" r:id="rId9"/>
    <p:sldId id="349" r:id="rId10"/>
    <p:sldId id="338" r:id="rId11"/>
    <p:sldId id="353" r:id="rId12"/>
    <p:sldId id="354" r:id="rId13"/>
    <p:sldId id="355" r:id="rId14"/>
    <p:sldId id="356" r:id="rId15"/>
    <p:sldId id="357" r:id="rId16"/>
    <p:sldId id="358" r:id="rId17"/>
    <p:sldId id="359" r:id="rId18"/>
    <p:sldId id="360" r:id="rId19"/>
    <p:sldId id="361" r:id="rId20"/>
    <p:sldId id="363" r:id="rId21"/>
    <p:sldId id="362" r:id="rId22"/>
    <p:sldId id="346"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290" r:id="rId37"/>
    <p:sldId id="345"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5" autoAdjust="0"/>
    <p:restoredTop sz="94660"/>
  </p:normalViewPr>
  <p:slideViewPr>
    <p:cSldViewPr>
      <p:cViewPr varScale="1">
        <p:scale>
          <a:sx n="70" d="100"/>
          <a:sy n="70" d="100"/>
        </p:scale>
        <p:origin x="14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a:extLst>
              <a:ext uri="{FF2B5EF4-FFF2-40B4-BE49-F238E27FC236}">
                <a16:creationId xmlns:a16="http://schemas.microsoft.com/office/drawing/2014/main" id="{324A7F23-E4AD-4CFC-9928-82A4E7B6E1C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67CA773-A05E-4AD6-AAA7-AACB93F38D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BE7DB2-E4CE-48E1-B769-8E2741D5DC2A}"/>
              </a:ext>
            </a:extLst>
          </p:cNvPr>
          <p:cNvSpPr>
            <a:spLocks noGrp="1" noChangeArrowheads="1"/>
          </p:cNvSpPr>
          <p:nvPr>
            <p:ph type="sldNum" sz="quarter" idx="12"/>
          </p:nvPr>
        </p:nvSpPr>
        <p:spPr>
          <a:ln/>
        </p:spPr>
        <p:txBody>
          <a:bodyPr/>
          <a:lstStyle>
            <a:lvl1pPr>
              <a:defRPr/>
            </a:lvl1pPr>
          </a:lstStyle>
          <a:p>
            <a:pPr>
              <a:defRPr/>
            </a:pPr>
            <a:fld id="{7D5B1056-4F13-4FDC-B690-423083334155}" type="slidenum">
              <a:rPr lang="en-US" altLang="en-US"/>
              <a:pPr>
                <a:defRPr/>
              </a:pPr>
              <a:t>‹#›</a:t>
            </a:fld>
            <a:endParaRPr lang="en-US" altLang="en-US"/>
          </a:p>
        </p:txBody>
      </p:sp>
    </p:spTree>
    <p:extLst>
      <p:ext uri="{BB962C8B-B14F-4D97-AF65-F5344CB8AC3E}">
        <p14:creationId xmlns:p14="http://schemas.microsoft.com/office/powerpoint/2010/main" val="127173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B1A6513-B131-49B7-A0B5-93D37787BF2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E267E1-7B14-4DDF-A12B-2D381BF299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6327F2-9C2A-475A-8083-386493F20CD0}"/>
              </a:ext>
            </a:extLst>
          </p:cNvPr>
          <p:cNvSpPr>
            <a:spLocks noGrp="1" noChangeArrowheads="1"/>
          </p:cNvSpPr>
          <p:nvPr>
            <p:ph type="sldNum" sz="quarter" idx="12"/>
          </p:nvPr>
        </p:nvSpPr>
        <p:spPr>
          <a:ln/>
        </p:spPr>
        <p:txBody>
          <a:bodyPr/>
          <a:lstStyle>
            <a:lvl1pPr>
              <a:defRPr/>
            </a:lvl1pPr>
          </a:lstStyle>
          <a:p>
            <a:pPr>
              <a:defRPr/>
            </a:pPr>
            <a:fld id="{C61079AB-947F-4F91-8617-D81805E880FB}" type="slidenum">
              <a:rPr lang="en-US" altLang="en-US"/>
              <a:pPr>
                <a:defRPr/>
              </a:pPr>
              <a:t>‹#›</a:t>
            </a:fld>
            <a:endParaRPr lang="en-US" altLang="en-US"/>
          </a:p>
        </p:txBody>
      </p:sp>
    </p:spTree>
    <p:extLst>
      <p:ext uri="{BB962C8B-B14F-4D97-AF65-F5344CB8AC3E}">
        <p14:creationId xmlns:p14="http://schemas.microsoft.com/office/powerpoint/2010/main" val="14375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41BD8D-DC9A-4B17-A0FA-F5D7BC96F2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CBEEFE-F7E6-45BC-ACB3-4F0E978079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737520-D86A-4DF9-9589-8B9DCD619E36}"/>
              </a:ext>
            </a:extLst>
          </p:cNvPr>
          <p:cNvSpPr>
            <a:spLocks noGrp="1" noChangeArrowheads="1"/>
          </p:cNvSpPr>
          <p:nvPr>
            <p:ph type="sldNum" sz="quarter" idx="12"/>
          </p:nvPr>
        </p:nvSpPr>
        <p:spPr>
          <a:ln/>
        </p:spPr>
        <p:txBody>
          <a:bodyPr/>
          <a:lstStyle>
            <a:lvl1pPr>
              <a:defRPr/>
            </a:lvl1pPr>
          </a:lstStyle>
          <a:p>
            <a:pPr>
              <a:defRPr/>
            </a:pPr>
            <a:fld id="{0134A9B8-C68B-4261-8083-0B1B8F846AC2}" type="slidenum">
              <a:rPr lang="en-US" altLang="en-US"/>
              <a:pPr>
                <a:defRPr/>
              </a:pPr>
              <a:t>‹#›</a:t>
            </a:fld>
            <a:endParaRPr lang="en-US" altLang="en-US"/>
          </a:p>
        </p:txBody>
      </p:sp>
    </p:spTree>
    <p:extLst>
      <p:ext uri="{BB962C8B-B14F-4D97-AF65-F5344CB8AC3E}">
        <p14:creationId xmlns:p14="http://schemas.microsoft.com/office/powerpoint/2010/main" val="37846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C9D6EA-DDBD-4876-8BE3-8FF33C721B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4C1205-1179-4EEC-B43F-B146C5F643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1B0D25-D93E-4751-9244-AC024E5D5B5E}"/>
              </a:ext>
            </a:extLst>
          </p:cNvPr>
          <p:cNvSpPr>
            <a:spLocks noGrp="1" noChangeArrowheads="1"/>
          </p:cNvSpPr>
          <p:nvPr>
            <p:ph type="sldNum" sz="quarter" idx="12"/>
          </p:nvPr>
        </p:nvSpPr>
        <p:spPr>
          <a:ln/>
        </p:spPr>
        <p:txBody>
          <a:bodyPr/>
          <a:lstStyle>
            <a:lvl1pPr>
              <a:defRPr/>
            </a:lvl1pPr>
          </a:lstStyle>
          <a:p>
            <a:pPr>
              <a:defRPr/>
            </a:pPr>
            <a:fld id="{21FDC5C6-C52E-4AF6-B815-2918AE88AC8A}" type="slidenum">
              <a:rPr lang="en-US" altLang="en-US"/>
              <a:pPr>
                <a:defRPr/>
              </a:pPr>
              <a:t>‹#›</a:t>
            </a:fld>
            <a:endParaRPr lang="en-US" altLang="en-US"/>
          </a:p>
        </p:txBody>
      </p:sp>
    </p:spTree>
    <p:extLst>
      <p:ext uri="{BB962C8B-B14F-4D97-AF65-F5344CB8AC3E}">
        <p14:creationId xmlns:p14="http://schemas.microsoft.com/office/powerpoint/2010/main" val="400864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DEDBA6C-24BA-4C26-A740-2A52C43975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A6B7FF-F6BB-43D0-AAF8-84979A483F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7C3F3A-2FD5-438D-89FC-40B202F5C91B}"/>
              </a:ext>
            </a:extLst>
          </p:cNvPr>
          <p:cNvSpPr>
            <a:spLocks noGrp="1" noChangeArrowheads="1"/>
          </p:cNvSpPr>
          <p:nvPr>
            <p:ph type="sldNum" sz="quarter" idx="12"/>
          </p:nvPr>
        </p:nvSpPr>
        <p:spPr>
          <a:ln/>
        </p:spPr>
        <p:txBody>
          <a:bodyPr/>
          <a:lstStyle>
            <a:lvl1pPr>
              <a:defRPr/>
            </a:lvl1pPr>
          </a:lstStyle>
          <a:p>
            <a:pPr>
              <a:defRPr/>
            </a:pPr>
            <a:fld id="{3FB7F03A-8AAE-43D7-B193-5CEFA42CF941}" type="slidenum">
              <a:rPr lang="en-US" altLang="en-US"/>
              <a:pPr>
                <a:defRPr/>
              </a:pPr>
              <a:t>‹#›</a:t>
            </a:fld>
            <a:endParaRPr lang="en-US" altLang="en-US"/>
          </a:p>
        </p:txBody>
      </p:sp>
    </p:spTree>
    <p:extLst>
      <p:ext uri="{BB962C8B-B14F-4D97-AF65-F5344CB8AC3E}">
        <p14:creationId xmlns:p14="http://schemas.microsoft.com/office/powerpoint/2010/main" val="210437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FA96D88-F076-497F-9B2A-FAC37B7C309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600308-69DD-4814-99F6-D3AAD0CC29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8996C0-5496-4D8D-A581-204B0DB6C252}"/>
              </a:ext>
            </a:extLst>
          </p:cNvPr>
          <p:cNvSpPr>
            <a:spLocks noGrp="1" noChangeArrowheads="1"/>
          </p:cNvSpPr>
          <p:nvPr>
            <p:ph type="sldNum" sz="quarter" idx="12"/>
          </p:nvPr>
        </p:nvSpPr>
        <p:spPr>
          <a:ln/>
        </p:spPr>
        <p:txBody>
          <a:bodyPr/>
          <a:lstStyle>
            <a:lvl1pPr>
              <a:defRPr/>
            </a:lvl1pPr>
          </a:lstStyle>
          <a:p>
            <a:pPr>
              <a:defRPr/>
            </a:pPr>
            <a:fld id="{888B6F20-50DD-46F5-85E8-499CE78661A9}" type="slidenum">
              <a:rPr lang="en-US" altLang="en-US"/>
              <a:pPr>
                <a:defRPr/>
              </a:pPr>
              <a:t>‹#›</a:t>
            </a:fld>
            <a:endParaRPr lang="en-US" altLang="en-US"/>
          </a:p>
        </p:txBody>
      </p:sp>
    </p:spTree>
    <p:extLst>
      <p:ext uri="{BB962C8B-B14F-4D97-AF65-F5344CB8AC3E}">
        <p14:creationId xmlns:p14="http://schemas.microsoft.com/office/powerpoint/2010/main" val="341008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9E979C6-398B-475A-A71E-7DCF0217663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EBFC087-2199-40FB-A710-F029BF1781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82E7E5E-E2C6-4941-9CD0-7D0E408CAB28}"/>
              </a:ext>
            </a:extLst>
          </p:cNvPr>
          <p:cNvSpPr>
            <a:spLocks noGrp="1" noChangeArrowheads="1"/>
          </p:cNvSpPr>
          <p:nvPr>
            <p:ph type="sldNum" sz="quarter" idx="12"/>
          </p:nvPr>
        </p:nvSpPr>
        <p:spPr>
          <a:ln/>
        </p:spPr>
        <p:txBody>
          <a:bodyPr/>
          <a:lstStyle>
            <a:lvl1pPr>
              <a:defRPr/>
            </a:lvl1pPr>
          </a:lstStyle>
          <a:p>
            <a:pPr>
              <a:defRPr/>
            </a:pPr>
            <a:fld id="{FA4BC900-AA2C-4B68-950B-D77D61409325}" type="slidenum">
              <a:rPr lang="en-US" altLang="en-US"/>
              <a:pPr>
                <a:defRPr/>
              </a:pPr>
              <a:t>‹#›</a:t>
            </a:fld>
            <a:endParaRPr lang="en-US" altLang="en-US"/>
          </a:p>
        </p:txBody>
      </p:sp>
    </p:spTree>
    <p:extLst>
      <p:ext uri="{BB962C8B-B14F-4D97-AF65-F5344CB8AC3E}">
        <p14:creationId xmlns:p14="http://schemas.microsoft.com/office/powerpoint/2010/main" val="428710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80912A8-AE03-4650-84A2-6092BF41957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9980FE1-A799-46DD-B2F7-29106EBF86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8B6C9C3-B41B-4CB1-8DCB-246A3AC37C98}"/>
              </a:ext>
            </a:extLst>
          </p:cNvPr>
          <p:cNvSpPr>
            <a:spLocks noGrp="1" noChangeArrowheads="1"/>
          </p:cNvSpPr>
          <p:nvPr>
            <p:ph type="sldNum" sz="quarter" idx="12"/>
          </p:nvPr>
        </p:nvSpPr>
        <p:spPr>
          <a:ln/>
        </p:spPr>
        <p:txBody>
          <a:bodyPr/>
          <a:lstStyle>
            <a:lvl1pPr>
              <a:defRPr/>
            </a:lvl1pPr>
          </a:lstStyle>
          <a:p>
            <a:pPr>
              <a:defRPr/>
            </a:pPr>
            <a:fld id="{9C31ED61-A0BF-4380-A63E-C777A15F0134}" type="slidenum">
              <a:rPr lang="en-US" altLang="en-US"/>
              <a:pPr>
                <a:defRPr/>
              </a:pPr>
              <a:t>‹#›</a:t>
            </a:fld>
            <a:endParaRPr lang="en-US" altLang="en-US"/>
          </a:p>
        </p:txBody>
      </p:sp>
    </p:spTree>
    <p:extLst>
      <p:ext uri="{BB962C8B-B14F-4D97-AF65-F5344CB8AC3E}">
        <p14:creationId xmlns:p14="http://schemas.microsoft.com/office/powerpoint/2010/main" val="150372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095FFDE-6046-41C2-9D3F-4C27DB6586E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3956941-37BB-423A-A90F-AD28F01CD0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1C11800-23A8-4631-9D8D-433C21DB92B6}"/>
              </a:ext>
            </a:extLst>
          </p:cNvPr>
          <p:cNvSpPr>
            <a:spLocks noGrp="1" noChangeArrowheads="1"/>
          </p:cNvSpPr>
          <p:nvPr>
            <p:ph type="sldNum" sz="quarter" idx="12"/>
          </p:nvPr>
        </p:nvSpPr>
        <p:spPr>
          <a:ln/>
        </p:spPr>
        <p:txBody>
          <a:bodyPr/>
          <a:lstStyle>
            <a:lvl1pPr>
              <a:defRPr/>
            </a:lvl1pPr>
          </a:lstStyle>
          <a:p>
            <a:pPr>
              <a:defRPr/>
            </a:pPr>
            <a:fld id="{57D7EB7C-F164-463B-81D7-A13F00C5953A}" type="slidenum">
              <a:rPr lang="en-US" altLang="en-US"/>
              <a:pPr>
                <a:defRPr/>
              </a:pPr>
              <a:t>‹#›</a:t>
            </a:fld>
            <a:endParaRPr lang="en-US" altLang="en-US"/>
          </a:p>
        </p:txBody>
      </p:sp>
    </p:spTree>
    <p:extLst>
      <p:ext uri="{BB962C8B-B14F-4D97-AF65-F5344CB8AC3E}">
        <p14:creationId xmlns:p14="http://schemas.microsoft.com/office/powerpoint/2010/main" val="411140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D1110-CB2B-4657-970E-21FBC681743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7199509-8614-4939-86F1-A06262C2E1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00F0F5-154C-4CB5-8992-89B1D3A8EE56}"/>
              </a:ext>
            </a:extLst>
          </p:cNvPr>
          <p:cNvSpPr>
            <a:spLocks noGrp="1" noChangeArrowheads="1"/>
          </p:cNvSpPr>
          <p:nvPr>
            <p:ph type="sldNum" sz="quarter" idx="12"/>
          </p:nvPr>
        </p:nvSpPr>
        <p:spPr>
          <a:ln/>
        </p:spPr>
        <p:txBody>
          <a:bodyPr/>
          <a:lstStyle>
            <a:lvl1pPr>
              <a:defRPr/>
            </a:lvl1pPr>
          </a:lstStyle>
          <a:p>
            <a:pPr>
              <a:defRPr/>
            </a:pPr>
            <a:fld id="{C66B1017-1E2F-4259-8C90-2AF24FF01FDA}" type="slidenum">
              <a:rPr lang="en-US" altLang="en-US"/>
              <a:pPr>
                <a:defRPr/>
              </a:pPr>
              <a:t>‹#›</a:t>
            </a:fld>
            <a:endParaRPr lang="en-US" altLang="en-US"/>
          </a:p>
        </p:txBody>
      </p:sp>
    </p:spTree>
    <p:extLst>
      <p:ext uri="{BB962C8B-B14F-4D97-AF65-F5344CB8AC3E}">
        <p14:creationId xmlns:p14="http://schemas.microsoft.com/office/powerpoint/2010/main" val="5400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8F7CAE-3593-40F3-8BD8-CC72F6AE8D8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760F8D-31B3-4336-AE30-E3C7DAA9B9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B54284-0930-4115-8842-65FDB67EA15A}"/>
              </a:ext>
            </a:extLst>
          </p:cNvPr>
          <p:cNvSpPr>
            <a:spLocks noGrp="1" noChangeArrowheads="1"/>
          </p:cNvSpPr>
          <p:nvPr>
            <p:ph type="sldNum" sz="quarter" idx="12"/>
          </p:nvPr>
        </p:nvSpPr>
        <p:spPr>
          <a:ln/>
        </p:spPr>
        <p:txBody>
          <a:bodyPr/>
          <a:lstStyle>
            <a:lvl1pPr>
              <a:defRPr/>
            </a:lvl1pPr>
          </a:lstStyle>
          <a:p>
            <a:pPr>
              <a:defRPr/>
            </a:pPr>
            <a:fld id="{9A2BE26C-5B71-40ED-92F4-EABC354BA550}" type="slidenum">
              <a:rPr lang="en-US" altLang="en-US"/>
              <a:pPr>
                <a:defRPr/>
              </a:pPr>
              <a:t>‹#›</a:t>
            </a:fld>
            <a:endParaRPr lang="en-US" altLang="en-US"/>
          </a:p>
        </p:txBody>
      </p:sp>
    </p:spTree>
    <p:extLst>
      <p:ext uri="{BB962C8B-B14F-4D97-AF65-F5344CB8AC3E}">
        <p14:creationId xmlns:p14="http://schemas.microsoft.com/office/powerpoint/2010/main" val="201525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8E45DA1-20C6-4602-9453-B8BA1D1191CE}"/>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a16="http://schemas.microsoft.com/office/drawing/2014/main" id="{FDBD981D-EFEB-47C2-810B-3A5EDB2F1E69}"/>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a16="http://schemas.microsoft.com/office/drawing/2014/main" id="{5CE95BA7-866B-4F4E-901C-B2873792485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a16="http://schemas.microsoft.com/office/drawing/2014/main" id="{1FB4C2E3-3096-48E2-80C5-F512FE85DB88}"/>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a16="http://schemas.microsoft.com/office/drawing/2014/main" id="{FA4E626C-203D-446C-9DBC-EC4D3A2DF2D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30BA2522-1773-406D-80A9-7EAD01E6459B}"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2BC71574-2AC1-4B7D-9DE8-CE3626DCB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1. Login Page</a:t>
            </a:r>
          </a:p>
        </p:txBody>
      </p:sp>
      <p:pic>
        <p:nvPicPr>
          <p:cNvPr id="3" name="Picture 2">
            <a:extLst>
              <a:ext uri="{FF2B5EF4-FFF2-40B4-BE49-F238E27FC236}">
                <a16:creationId xmlns:a16="http://schemas.microsoft.com/office/drawing/2014/main" id="{37598A66-15A6-749D-F273-6BDFACDAC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286000"/>
            <a:ext cx="8763000" cy="41837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2. Signup Page</a:t>
            </a:r>
          </a:p>
        </p:txBody>
      </p:sp>
      <p:pic>
        <p:nvPicPr>
          <p:cNvPr id="4" name="Picture 3">
            <a:extLst>
              <a:ext uri="{FF2B5EF4-FFF2-40B4-BE49-F238E27FC236}">
                <a16:creationId xmlns:a16="http://schemas.microsoft.com/office/drawing/2014/main" id="{E41A98FF-EBC2-B850-DE45-8249ECE48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27" y="2133600"/>
            <a:ext cx="7232174" cy="4420921"/>
          </a:xfrm>
          <a:prstGeom prst="rect">
            <a:avLst/>
          </a:prstGeom>
        </p:spPr>
      </p:pic>
    </p:spTree>
    <p:extLst>
      <p:ext uri="{BB962C8B-B14F-4D97-AF65-F5344CB8AC3E}">
        <p14:creationId xmlns:p14="http://schemas.microsoft.com/office/powerpoint/2010/main" val="248691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3. Main Dashboard</a:t>
            </a:r>
          </a:p>
        </p:txBody>
      </p:sp>
      <p:pic>
        <p:nvPicPr>
          <p:cNvPr id="4" name="Picture 3">
            <a:extLst>
              <a:ext uri="{FF2B5EF4-FFF2-40B4-BE49-F238E27FC236}">
                <a16:creationId xmlns:a16="http://schemas.microsoft.com/office/drawing/2014/main" id="{D4F80FCC-6C44-137D-8231-B2D60C407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2133600"/>
            <a:ext cx="8862113" cy="4114800"/>
          </a:xfrm>
          <a:prstGeom prst="rect">
            <a:avLst/>
          </a:prstGeom>
        </p:spPr>
      </p:pic>
    </p:spTree>
    <p:extLst>
      <p:ext uri="{BB962C8B-B14F-4D97-AF65-F5344CB8AC3E}">
        <p14:creationId xmlns:p14="http://schemas.microsoft.com/office/powerpoint/2010/main" val="237875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1600200" y="1339516"/>
            <a:ext cx="6262437" cy="685800"/>
          </a:xfrm>
        </p:spPr>
        <p:txBody>
          <a:bodyPr/>
          <a:lstStyle/>
          <a:p>
            <a:pPr eaLnBrk="1" hangingPunct="1">
              <a:defRPr/>
            </a:pPr>
            <a:r>
              <a:rPr lang="en-US" dirty="0"/>
              <a:t>4. Manage Profile Interface</a:t>
            </a:r>
          </a:p>
        </p:txBody>
      </p:sp>
      <p:pic>
        <p:nvPicPr>
          <p:cNvPr id="4" name="Picture 3">
            <a:extLst>
              <a:ext uri="{FF2B5EF4-FFF2-40B4-BE49-F238E27FC236}">
                <a16:creationId xmlns:a16="http://schemas.microsoft.com/office/drawing/2014/main" id="{DEF6BD81-1C94-511B-1902-4C4A873C1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80" y="2286000"/>
            <a:ext cx="8669039" cy="4114800"/>
          </a:xfrm>
          <a:prstGeom prst="rect">
            <a:avLst/>
          </a:prstGeom>
        </p:spPr>
      </p:pic>
    </p:spTree>
    <p:extLst>
      <p:ext uri="{BB962C8B-B14F-4D97-AF65-F5344CB8AC3E}">
        <p14:creationId xmlns:p14="http://schemas.microsoft.com/office/powerpoint/2010/main" val="427164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990600" y="1295400"/>
            <a:ext cx="6934200" cy="685800"/>
          </a:xfrm>
        </p:spPr>
        <p:txBody>
          <a:bodyPr/>
          <a:lstStyle/>
          <a:p>
            <a:pPr eaLnBrk="1" hangingPunct="1">
              <a:defRPr/>
            </a:pPr>
            <a:r>
              <a:rPr lang="en-US" dirty="0"/>
              <a:t>5. Inventory Management Page</a:t>
            </a:r>
          </a:p>
        </p:txBody>
      </p:sp>
      <p:pic>
        <p:nvPicPr>
          <p:cNvPr id="4" name="Picture 3">
            <a:extLst>
              <a:ext uri="{FF2B5EF4-FFF2-40B4-BE49-F238E27FC236}">
                <a16:creationId xmlns:a16="http://schemas.microsoft.com/office/drawing/2014/main" id="{DA8E1809-B433-B0BA-C669-DCFFB8D5C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64" y="2362200"/>
            <a:ext cx="8606071" cy="3886200"/>
          </a:xfrm>
          <a:prstGeom prst="rect">
            <a:avLst/>
          </a:prstGeom>
        </p:spPr>
      </p:pic>
    </p:spTree>
    <p:extLst>
      <p:ext uri="{BB962C8B-B14F-4D97-AF65-F5344CB8AC3E}">
        <p14:creationId xmlns:p14="http://schemas.microsoft.com/office/powerpoint/2010/main" val="410778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6. Add Inventory Page</a:t>
            </a:r>
          </a:p>
        </p:txBody>
      </p:sp>
      <p:pic>
        <p:nvPicPr>
          <p:cNvPr id="4" name="Picture 3">
            <a:extLst>
              <a:ext uri="{FF2B5EF4-FFF2-40B4-BE49-F238E27FC236}">
                <a16:creationId xmlns:a16="http://schemas.microsoft.com/office/drawing/2014/main" id="{7EE04FC6-B82A-BF04-1758-09BC1E8C0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8686800" cy="4267200"/>
          </a:xfrm>
          <a:prstGeom prst="rect">
            <a:avLst/>
          </a:prstGeom>
        </p:spPr>
      </p:pic>
    </p:spTree>
    <p:extLst>
      <p:ext uri="{BB962C8B-B14F-4D97-AF65-F5344CB8AC3E}">
        <p14:creationId xmlns:p14="http://schemas.microsoft.com/office/powerpoint/2010/main" val="271690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7. Recipe Suggestions </a:t>
            </a:r>
          </a:p>
        </p:txBody>
      </p:sp>
      <p:pic>
        <p:nvPicPr>
          <p:cNvPr id="4" name="Picture 3">
            <a:extLst>
              <a:ext uri="{FF2B5EF4-FFF2-40B4-BE49-F238E27FC236}">
                <a16:creationId xmlns:a16="http://schemas.microsoft.com/office/drawing/2014/main" id="{0E27D08A-DBDC-FC69-8677-2844ECA54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62200"/>
            <a:ext cx="8839200" cy="3696153"/>
          </a:xfrm>
          <a:prstGeom prst="rect">
            <a:avLst/>
          </a:prstGeom>
        </p:spPr>
      </p:pic>
    </p:spTree>
    <p:extLst>
      <p:ext uri="{BB962C8B-B14F-4D97-AF65-F5344CB8AC3E}">
        <p14:creationId xmlns:p14="http://schemas.microsoft.com/office/powerpoint/2010/main" val="379399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1526425" y="1315453"/>
            <a:ext cx="5881437" cy="685800"/>
          </a:xfrm>
        </p:spPr>
        <p:txBody>
          <a:bodyPr/>
          <a:lstStyle/>
          <a:p>
            <a:pPr eaLnBrk="1" hangingPunct="1">
              <a:defRPr/>
            </a:pPr>
            <a:r>
              <a:rPr lang="en-US" dirty="0"/>
              <a:t>8. Expiry Reminder Interface</a:t>
            </a:r>
          </a:p>
        </p:txBody>
      </p:sp>
      <p:pic>
        <p:nvPicPr>
          <p:cNvPr id="4" name="Picture 3">
            <a:extLst>
              <a:ext uri="{FF2B5EF4-FFF2-40B4-BE49-F238E27FC236}">
                <a16:creationId xmlns:a16="http://schemas.microsoft.com/office/drawing/2014/main" id="{6024DB7D-AC80-D394-0B65-61FA5B400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22" y="2266373"/>
            <a:ext cx="6020640" cy="4134427"/>
          </a:xfrm>
          <a:prstGeom prst="rect">
            <a:avLst/>
          </a:prstGeom>
        </p:spPr>
      </p:pic>
    </p:spTree>
    <p:extLst>
      <p:ext uri="{BB962C8B-B14F-4D97-AF65-F5344CB8AC3E}">
        <p14:creationId xmlns:p14="http://schemas.microsoft.com/office/powerpoint/2010/main" val="382081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1821781" y="1303421"/>
            <a:ext cx="5500437" cy="685800"/>
          </a:xfrm>
        </p:spPr>
        <p:txBody>
          <a:bodyPr/>
          <a:lstStyle/>
          <a:p>
            <a:pPr eaLnBrk="1" hangingPunct="1">
              <a:defRPr/>
            </a:pPr>
            <a:r>
              <a:rPr lang="en-US" dirty="0"/>
              <a:t>9. Available Recipes Page</a:t>
            </a:r>
          </a:p>
        </p:txBody>
      </p:sp>
      <p:pic>
        <p:nvPicPr>
          <p:cNvPr id="4" name="Picture 3">
            <a:extLst>
              <a:ext uri="{FF2B5EF4-FFF2-40B4-BE49-F238E27FC236}">
                <a16:creationId xmlns:a16="http://schemas.microsoft.com/office/drawing/2014/main" id="{EE2CBF6D-8E00-95BB-A13C-1FEB66E17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16385"/>
            <a:ext cx="8686800" cy="3984415"/>
          </a:xfrm>
          <a:prstGeom prst="rect">
            <a:avLst/>
          </a:prstGeom>
        </p:spPr>
      </p:pic>
    </p:spTree>
    <p:extLst>
      <p:ext uri="{BB962C8B-B14F-4D97-AF65-F5344CB8AC3E}">
        <p14:creationId xmlns:p14="http://schemas.microsoft.com/office/powerpoint/2010/main" val="406191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10. Storage Tips Page</a:t>
            </a:r>
          </a:p>
        </p:txBody>
      </p:sp>
      <p:pic>
        <p:nvPicPr>
          <p:cNvPr id="4" name="Picture 3">
            <a:extLst>
              <a:ext uri="{FF2B5EF4-FFF2-40B4-BE49-F238E27FC236}">
                <a16:creationId xmlns:a16="http://schemas.microsoft.com/office/drawing/2014/main" id="{302A8907-4371-1F47-C40F-6CB34C6C7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51" y="2362200"/>
            <a:ext cx="8542421" cy="3757664"/>
          </a:xfrm>
          <a:prstGeom prst="rect">
            <a:avLst/>
          </a:prstGeom>
        </p:spPr>
      </p:pic>
    </p:spTree>
    <p:extLst>
      <p:ext uri="{BB962C8B-B14F-4D97-AF65-F5344CB8AC3E}">
        <p14:creationId xmlns:p14="http://schemas.microsoft.com/office/powerpoint/2010/main" val="11842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2E638D5-8633-4BE7-9063-9107FB345279}"/>
              </a:ext>
            </a:extLst>
          </p:cNvPr>
          <p:cNvSpPr>
            <a:spLocks noGrp="1" noChangeArrowheads="1"/>
          </p:cNvSpPr>
          <p:nvPr>
            <p:ph type="ctrTitle"/>
          </p:nvPr>
        </p:nvSpPr>
        <p:spPr>
          <a:xfrm>
            <a:off x="228600" y="457200"/>
            <a:ext cx="8686800" cy="762000"/>
          </a:xfrm>
        </p:spPr>
        <p:txBody>
          <a:bodyPr anchor="t"/>
          <a:lstStyle/>
          <a:p>
            <a:pPr eaLnBrk="1" hangingPunct="1">
              <a:defRPr/>
            </a:pPr>
            <a:r>
              <a:rPr lang="en-US" sz="3800" dirty="0"/>
              <a:t>Food Waste Reduction System</a:t>
            </a:r>
          </a:p>
        </p:txBody>
      </p:sp>
      <p:pic>
        <p:nvPicPr>
          <p:cNvPr id="3075" name="Picture 6">
            <a:extLst>
              <a:ext uri="{FF2B5EF4-FFF2-40B4-BE49-F238E27FC236}">
                <a16:creationId xmlns:a16="http://schemas.microsoft.com/office/drawing/2014/main" id="{0E4B2C5C-AD30-4198-B374-19F3B83B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463" y="5257800"/>
            <a:ext cx="186213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FF97D062-E1AD-45A5-A031-C65671F95993}"/>
              </a:ext>
            </a:extLst>
          </p:cNvPr>
          <p:cNvSpPr txBox="1">
            <a:spLocks noChangeArrowheads="1"/>
          </p:cNvSpPr>
          <p:nvPr/>
        </p:nvSpPr>
        <p:spPr bwMode="auto">
          <a:xfrm>
            <a:off x="381000" y="2617788"/>
            <a:ext cx="8343900" cy="2335212"/>
          </a:xfrm>
          <a:prstGeom prst="rect">
            <a:avLst/>
          </a:prstGeom>
          <a:noFill/>
          <a:ln w="9525">
            <a:noFill/>
            <a:miter lim="800000"/>
            <a:headEnd/>
            <a:tailEnd/>
          </a:ln>
          <a:effectLst/>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en-US" sz="4600" kern="0" dirty="0"/>
              <a:t>CS519</a:t>
            </a:r>
          </a:p>
          <a:p>
            <a:pPr eaLnBrk="1" hangingPunct="1">
              <a:defRPr/>
            </a:pPr>
            <a:r>
              <a:rPr lang="en-US" sz="4600" kern="0" dirty="0"/>
              <a:t>Associate Degree Program (ADP)</a:t>
            </a:r>
          </a:p>
        </p:txBody>
      </p:sp>
      <p:sp>
        <p:nvSpPr>
          <p:cNvPr id="5" name="Rectangle 2">
            <a:extLst>
              <a:ext uri="{FF2B5EF4-FFF2-40B4-BE49-F238E27FC236}">
                <a16:creationId xmlns:a16="http://schemas.microsoft.com/office/drawing/2014/main" id="{AEAD0E64-9163-44DD-86FB-37B5FCFC12E7}"/>
              </a:ext>
            </a:extLst>
          </p:cNvPr>
          <p:cNvSpPr txBox="1">
            <a:spLocks noChangeArrowheads="1"/>
          </p:cNvSpPr>
          <p:nvPr/>
        </p:nvSpPr>
        <p:spPr bwMode="auto">
          <a:xfrm>
            <a:off x="228600" y="1676400"/>
            <a:ext cx="8686800" cy="762000"/>
          </a:xfrm>
          <a:prstGeom prst="rect">
            <a:avLst/>
          </a:prstGeom>
          <a:noFill/>
          <a:ln w="9525">
            <a:noFill/>
            <a:miter lim="800000"/>
            <a:headEnd/>
            <a:tailEnd/>
          </a:ln>
          <a:effectLst/>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en-US" sz="2400" kern="0" dirty="0"/>
              <a:t>Computer Science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1843839" y="1295400"/>
            <a:ext cx="5303921" cy="685800"/>
          </a:xfrm>
        </p:spPr>
        <p:txBody>
          <a:bodyPr/>
          <a:lstStyle/>
          <a:p>
            <a:pPr eaLnBrk="1" hangingPunct="1">
              <a:defRPr/>
            </a:pPr>
            <a:r>
              <a:rPr lang="en-US" dirty="0"/>
              <a:t>11. Storage Tip of the day</a:t>
            </a:r>
          </a:p>
        </p:txBody>
      </p:sp>
      <p:pic>
        <p:nvPicPr>
          <p:cNvPr id="3" name="Picture 2">
            <a:extLst>
              <a:ext uri="{FF2B5EF4-FFF2-40B4-BE49-F238E27FC236}">
                <a16:creationId xmlns:a16="http://schemas.microsoft.com/office/drawing/2014/main" id="{81CB029E-3685-0575-9DC7-8C7729E44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959015"/>
            <a:ext cx="4968394" cy="4728731"/>
          </a:xfrm>
          <a:prstGeom prst="rect">
            <a:avLst/>
          </a:prstGeom>
        </p:spPr>
      </p:pic>
    </p:spTree>
    <p:extLst>
      <p:ext uri="{BB962C8B-B14F-4D97-AF65-F5344CB8AC3E}">
        <p14:creationId xmlns:p14="http://schemas.microsoft.com/office/powerpoint/2010/main" val="4291221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2119563" y="1295400"/>
            <a:ext cx="4555958" cy="685800"/>
          </a:xfrm>
        </p:spPr>
        <p:txBody>
          <a:bodyPr/>
          <a:lstStyle/>
          <a:p>
            <a:pPr eaLnBrk="1" hangingPunct="1">
              <a:defRPr/>
            </a:pPr>
            <a:r>
              <a:rPr lang="en-US" dirty="0"/>
              <a:t>12. Feedback Page</a:t>
            </a:r>
          </a:p>
        </p:txBody>
      </p:sp>
      <p:pic>
        <p:nvPicPr>
          <p:cNvPr id="4" name="Picture 3">
            <a:extLst>
              <a:ext uri="{FF2B5EF4-FFF2-40B4-BE49-F238E27FC236}">
                <a16:creationId xmlns:a16="http://schemas.microsoft.com/office/drawing/2014/main" id="{8318900D-0BFF-12D8-A068-BE0FD9D01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86000"/>
            <a:ext cx="8991600" cy="4004330"/>
          </a:xfrm>
          <a:prstGeom prst="rect">
            <a:avLst/>
          </a:prstGeom>
        </p:spPr>
      </p:pic>
    </p:spTree>
    <p:extLst>
      <p:ext uri="{BB962C8B-B14F-4D97-AF65-F5344CB8AC3E}">
        <p14:creationId xmlns:p14="http://schemas.microsoft.com/office/powerpoint/2010/main" val="70159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96455" y="1600200"/>
            <a:ext cx="9011855" cy="4114800"/>
          </a:xfrm>
        </p:spPr>
        <p:txBody>
          <a:bodyPr/>
          <a:lstStyle/>
          <a:p>
            <a:pPr>
              <a:defRPr/>
            </a:pPr>
            <a:r>
              <a:rPr lang="en-US" sz="2400" b="1" dirty="0"/>
              <a:t>User Sign up:</a:t>
            </a:r>
          </a:p>
          <a:p>
            <a:pPr marL="0" indent="0">
              <a:buNone/>
              <a:defRPr/>
            </a:pPr>
            <a:r>
              <a:rPr lang="en-US" sz="2200" dirty="0"/>
              <a:t>     When I entered following details on Sign-up page and clicked Sign up, It added the record in database and confirmation alert showed.</a:t>
            </a:r>
          </a:p>
          <a:p>
            <a:pPr>
              <a:defRPr/>
            </a:pPr>
            <a:endParaRPr lang="en-US" sz="2200" dirty="0"/>
          </a:p>
        </p:txBody>
      </p:sp>
      <p:pic>
        <p:nvPicPr>
          <p:cNvPr id="5" name="Picture 4">
            <a:extLst>
              <a:ext uri="{FF2B5EF4-FFF2-40B4-BE49-F238E27FC236}">
                <a16:creationId xmlns:a16="http://schemas.microsoft.com/office/drawing/2014/main" id="{409222E4-B1F6-5FE4-16E6-22103F025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9" y="3381449"/>
            <a:ext cx="5064003" cy="3095551"/>
          </a:xfrm>
          <a:prstGeom prst="rect">
            <a:avLst/>
          </a:prstGeom>
        </p:spPr>
      </p:pic>
      <p:pic>
        <p:nvPicPr>
          <p:cNvPr id="7" name="Picture 6">
            <a:extLst>
              <a:ext uri="{FF2B5EF4-FFF2-40B4-BE49-F238E27FC236}">
                <a16:creationId xmlns:a16="http://schemas.microsoft.com/office/drawing/2014/main" id="{1D51FDAD-5BC8-9794-F6B1-129BF4BF4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845" y="3429000"/>
            <a:ext cx="3124583" cy="1703331"/>
          </a:xfrm>
          <a:prstGeom prst="rect">
            <a:avLst/>
          </a:prstGeom>
        </p:spPr>
      </p:pic>
      <p:pic>
        <p:nvPicPr>
          <p:cNvPr id="9" name="Picture 8">
            <a:extLst>
              <a:ext uri="{FF2B5EF4-FFF2-40B4-BE49-F238E27FC236}">
                <a16:creationId xmlns:a16="http://schemas.microsoft.com/office/drawing/2014/main" id="{C834C2A7-9F8E-FBC7-F444-C52FFEF22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997" y="5513024"/>
            <a:ext cx="5064003" cy="96397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4114800"/>
          </a:xfrm>
        </p:spPr>
        <p:txBody>
          <a:bodyPr/>
          <a:lstStyle/>
          <a:p>
            <a:pPr>
              <a:defRPr/>
            </a:pPr>
            <a:r>
              <a:rPr lang="en-US" sz="2400" b="1" dirty="0"/>
              <a:t>User Sign in:</a:t>
            </a:r>
          </a:p>
          <a:p>
            <a:pPr marL="0" indent="0">
              <a:buNone/>
              <a:defRPr/>
            </a:pPr>
            <a:r>
              <a:rPr lang="en-US" sz="2200" dirty="0"/>
              <a:t>     Now I used the </a:t>
            </a:r>
            <a:r>
              <a:rPr lang="en-US" sz="2200" i="1" dirty="0"/>
              <a:t>username</a:t>
            </a:r>
            <a:r>
              <a:rPr lang="en-US" sz="2200" dirty="0"/>
              <a:t> and </a:t>
            </a:r>
            <a:r>
              <a:rPr lang="en-US" sz="2200" i="1" dirty="0"/>
              <a:t>password</a:t>
            </a:r>
            <a:r>
              <a:rPr lang="en-US" sz="2200" dirty="0"/>
              <a:t> I registered last time login purpose. On hitting login button after entering data, it matched given data with records in database and logged in on finding matched record and redirected me to </a:t>
            </a:r>
            <a:r>
              <a:rPr lang="en-US" sz="2200" i="1" dirty="0"/>
              <a:t>Main Dashboard Page</a:t>
            </a:r>
          </a:p>
          <a:p>
            <a:pPr>
              <a:defRPr/>
            </a:pPr>
            <a:endParaRPr lang="en-US" sz="2200" dirty="0"/>
          </a:p>
        </p:txBody>
      </p:sp>
      <p:pic>
        <p:nvPicPr>
          <p:cNvPr id="6" name="Picture 5">
            <a:extLst>
              <a:ext uri="{FF2B5EF4-FFF2-40B4-BE49-F238E27FC236}">
                <a16:creationId xmlns:a16="http://schemas.microsoft.com/office/drawing/2014/main" id="{4C426D9B-0A75-C9AB-2F9D-DFA787344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0" y="3599574"/>
            <a:ext cx="4422580" cy="2572626"/>
          </a:xfrm>
          <a:prstGeom prst="rect">
            <a:avLst/>
          </a:prstGeom>
        </p:spPr>
      </p:pic>
      <p:pic>
        <p:nvPicPr>
          <p:cNvPr id="10" name="Picture 9">
            <a:extLst>
              <a:ext uri="{FF2B5EF4-FFF2-40B4-BE49-F238E27FC236}">
                <a16:creationId xmlns:a16="http://schemas.microsoft.com/office/drawing/2014/main" id="{3417EEF1-8CB6-B84E-956E-205DD755E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29000"/>
            <a:ext cx="4571999" cy="2743200"/>
          </a:xfrm>
          <a:prstGeom prst="rect">
            <a:avLst/>
          </a:prstGeom>
        </p:spPr>
      </p:pic>
    </p:spTree>
    <p:extLst>
      <p:ext uri="{BB962C8B-B14F-4D97-AF65-F5344CB8AC3E}">
        <p14:creationId xmlns:p14="http://schemas.microsoft.com/office/powerpoint/2010/main" val="304991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4114800"/>
          </a:xfrm>
        </p:spPr>
        <p:txBody>
          <a:bodyPr/>
          <a:lstStyle/>
          <a:p>
            <a:pPr>
              <a:defRPr/>
            </a:pPr>
            <a:r>
              <a:rPr lang="en-US" sz="2400" b="1" dirty="0"/>
              <a:t>My Dashboard:</a:t>
            </a:r>
          </a:p>
          <a:p>
            <a:pPr marL="0" indent="0">
              <a:buNone/>
              <a:defRPr/>
            </a:pPr>
            <a:r>
              <a:rPr lang="en-US" sz="2200" dirty="0"/>
              <a:t>     My dashboard contains multiple links to other pages like </a:t>
            </a:r>
            <a:r>
              <a:rPr lang="en-US" sz="2200" b="1" dirty="0"/>
              <a:t>Inventory</a:t>
            </a:r>
            <a:r>
              <a:rPr lang="en-US" sz="2200" dirty="0"/>
              <a:t>, </a:t>
            </a:r>
            <a:r>
              <a:rPr lang="en-US" sz="2200" b="1" dirty="0"/>
              <a:t>Tips</a:t>
            </a:r>
            <a:r>
              <a:rPr lang="en-US" sz="2200" dirty="0"/>
              <a:t>, </a:t>
            </a:r>
            <a:r>
              <a:rPr lang="en-US" sz="2200" b="1" dirty="0"/>
              <a:t>Available Recipes</a:t>
            </a:r>
            <a:r>
              <a:rPr lang="en-US" sz="2200" dirty="0"/>
              <a:t>, </a:t>
            </a:r>
            <a:r>
              <a:rPr lang="en-US" sz="2200" b="1" dirty="0"/>
              <a:t>Tip of the day</a:t>
            </a:r>
            <a:r>
              <a:rPr lang="en-US" sz="2200" dirty="0"/>
              <a:t>, </a:t>
            </a:r>
            <a:r>
              <a:rPr lang="en-US" sz="2200" b="1" dirty="0"/>
              <a:t>Expiry Date Reminder</a:t>
            </a:r>
            <a:r>
              <a:rPr lang="en-US" sz="2200" dirty="0"/>
              <a:t>, </a:t>
            </a:r>
            <a:r>
              <a:rPr lang="en-US" sz="2200" b="1" dirty="0"/>
              <a:t>Feedback</a:t>
            </a:r>
            <a:r>
              <a:rPr lang="en-US" sz="2200" dirty="0"/>
              <a:t>, etc. All of these are connected with database and fetching data from there</a:t>
            </a:r>
            <a:endParaRPr lang="en-US" sz="2200" i="1" dirty="0"/>
          </a:p>
          <a:p>
            <a:pPr>
              <a:defRPr/>
            </a:pPr>
            <a:endParaRPr lang="en-US" sz="2200" dirty="0"/>
          </a:p>
        </p:txBody>
      </p:sp>
      <p:pic>
        <p:nvPicPr>
          <p:cNvPr id="10" name="Picture 9">
            <a:extLst>
              <a:ext uri="{FF2B5EF4-FFF2-40B4-BE49-F238E27FC236}">
                <a16:creationId xmlns:a16="http://schemas.microsoft.com/office/drawing/2014/main" id="{3417EEF1-8CB6-B84E-956E-205DD755E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10" y="3278669"/>
            <a:ext cx="7394380" cy="3276600"/>
          </a:xfrm>
          <a:prstGeom prst="rect">
            <a:avLst/>
          </a:prstGeom>
        </p:spPr>
      </p:pic>
    </p:spTree>
    <p:extLst>
      <p:ext uri="{BB962C8B-B14F-4D97-AF65-F5344CB8AC3E}">
        <p14:creationId xmlns:p14="http://schemas.microsoft.com/office/powerpoint/2010/main" val="122469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4114800"/>
          </a:xfrm>
        </p:spPr>
        <p:txBody>
          <a:bodyPr/>
          <a:lstStyle/>
          <a:p>
            <a:pPr>
              <a:defRPr/>
            </a:pPr>
            <a:r>
              <a:rPr lang="en-US" sz="2400" b="1" dirty="0"/>
              <a:t>Recipes Suggestions:</a:t>
            </a:r>
          </a:p>
          <a:p>
            <a:pPr marL="0" indent="0">
              <a:buNone/>
              <a:defRPr/>
            </a:pPr>
            <a:r>
              <a:rPr lang="en-US" sz="2200" dirty="0"/>
              <a:t>     </a:t>
            </a:r>
            <a:r>
              <a:rPr lang="en-US" sz="1900" dirty="0"/>
              <a:t>During Sign-up, I also entered my dietary preference and allergy information which was later saved in database. Now system will use that information and available inventory to suggest me recipes.</a:t>
            </a:r>
          </a:p>
          <a:p>
            <a:pPr marL="0" indent="0">
              <a:buNone/>
              <a:defRPr/>
            </a:pPr>
            <a:r>
              <a:rPr lang="en-US" sz="1900" dirty="0"/>
              <a:t>    As I preferred ketogenic diet and I am allergic to eggs, it is excluding all recipes having eggs or non-keto ingredients</a:t>
            </a:r>
          </a:p>
        </p:txBody>
      </p:sp>
      <p:pic>
        <p:nvPicPr>
          <p:cNvPr id="7" name="Picture 6">
            <a:extLst>
              <a:ext uri="{FF2B5EF4-FFF2-40B4-BE49-F238E27FC236}">
                <a16:creationId xmlns:a16="http://schemas.microsoft.com/office/drawing/2014/main" id="{EB889FDD-6F4D-2BF6-DEF9-458BBFC64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38" y="3656696"/>
            <a:ext cx="5170361" cy="2873552"/>
          </a:xfrm>
          <a:prstGeom prst="rect">
            <a:avLst/>
          </a:prstGeom>
        </p:spPr>
      </p:pic>
      <p:pic>
        <p:nvPicPr>
          <p:cNvPr id="9" name="Picture 8">
            <a:extLst>
              <a:ext uri="{FF2B5EF4-FFF2-40B4-BE49-F238E27FC236}">
                <a16:creationId xmlns:a16="http://schemas.microsoft.com/office/drawing/2014/main" id="{3B36A3C2-29EE-0227-D47E-46E6DA114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906" y="5943600"/>
            <a:ext cx="3808682" cy="827028"/>
          </a:xfrm>
          <a:prstGeom prst="rect">
            <a:avLst/>
          </a:prstGeom>
        </p:spPr>
      </p:pic>
    </p:spTree>
    <p:extLst>
      <p:ext uri="{BB962C8B-B14F-4D97-AF65-F5344CB8AC3E}">
        <p14:creationId xmlns:p14="http://schemas.microsoft.com/office/powerpoint/2010/main" val="68833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Expiry Reminder Button:</a:t>
            </a:r>
          </a:p>
          <a:p>
            <a:pPr marL="0" indent="0">
              <a:buNone/>
              <a:defRPr/>
            </a:pPr>
            <a:r>
              <a:rPr lang="en-US" sz="2200" dirty="0"/>
              <a:t>     </a:t>
            </a:r>
            <a:r>
              <a:rPr lang="en-US" sz="1900" dirty="0"/>
              <a:t>On the main dashboard one can see two buttons in navigation bar, one of them is in red color and is for reminders for those items whose expiry dates are approaching in coming </a:t>
            </a:r>
            <a:r>
              <a:rPr lang="en-US" sz="1900" b="1" dirty="0"/>
              <a:t>three (3) days</a:t>
            </a:r>
            <a:r>
              <a:rPr lang="en-US" sz="1900" dirty="0"/>
              <a:t>. On clicking it fetches the data of items from </a:t>
            </a:r>
            <a:r>
              <a:rPr lang="en-US" sz="1900" b="1" dirty="0"/>
              <a:t>database</a:t>
            </a:r>
            <a:r>
              <a:rPr lang="en-US" sz="1900" dirty="0"/>
              <a:t> and also number of days in their expiry. It shows the status of item </a:t>
            </a:r>
            <a:r>
              <a:rPr lang="en-US" sz="1900" b="1" i="1" dirty="0"/>
              <a:t>Expired</a:t>
            </a:r>
            <a:r>
              <a:rPr lang="en-US" sz="1900" i="1" dirty="0"/>
              <a:t> </a:t>
            </a:r>
            <a:r>
              <a:rPr lang="en-US" sz="1900" dirty="0"/>
              <a:t>if expiry date has passed.</a:t>
            </a:r>
            <a:endParaRPr lang="en-US" sz="1900" i="1" dirty="0"/>
          </a:p>
        </p:txBody>
      </p:sp>
      <p:pic>
        <p:nvPicPr>
          <p:cNvPr id="5" name="Picture 4">
            <a:extLst>
              <a:ext uri="{FF2B5EF4-FFF2-40B4-BE49-F238E27FC236}">
                <a16:creationId xmlns:a16="http://schemas.microsoft.com/office/drawing/2014/main" id="{BC303CB6-F6CB-9D7D-BC08-7AE0515AD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526241"/>
            <a:ext cx="4091677" cy="3199037"/>
          </a:xfrm>
          <a:prstGeom prst="rect">
            <a:avLst/>
          </a:prstGeom>
        </p:spPr>
      </p:pic>
      <p:pic>
        <p:nvPicPr>
          <p:cNvPr id="8" name="Picture 7">
            <a:extLst>
              <a:ext uri="{FF2B5EF4-FFF2-40B4-BE49-F238E27FC236}">
                <a16:creationId xmlns:a16="http://schemas.microsoft.com/office/drawing/2014/main" id="{A98F3CBF-AF3A-CFBE-CD13-FE70424AB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71082"/>
            <a:ext cx="4487687" cy="3309356"/>
          </a:xfrm>
          <a:prstGeom prst="rect">
            <a:avLst/>
          </a:prstGeom>
        </p:spPr>
      </p:pic>
    </p:spTree>
    <p:extLst>
      <p:ext uri="{BB962C8B-B14F-4D97-AF65-F5344CB8AC3E}">
        <p14:creationId xmlns:p14="http://schemas.microsoft.com/office/powerpoint/2010/main" val="55285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Storage Tip of the Day Button:</a:t>
            </a:r>
          </a:p>
          <a:p>
            <a:pPr marL="0" indent="0">
              <a:buNone/>
              <a:defRPr/>
            </a:pPr>
            <a:r>
              <a:rPr lang="en-US" sz="2200" dirty="0"/>
              <a:t>     </a:t>
            </a:r>
            <a:r>
              <a:rPr lang="en-US" sz="1900" dirty="0"/>
              <a:t>The other button on navbar is for </a:t>
            </a:r>
            <a:r>
              <a:rPr lang="en-US" sz="1900" i="1" dirty="0"/>
              <a:t>Storage Tip of the day. </a:t>
            </a:r>
            <a:r>
              <a:rPr lang="en-US" sz="1900" dirty="0"/>
              <a:t>Which shows </a:t>
            </a:r>
            <a:r>
              <a:rPr lang="en-US" sz="1900" b="1" dirty="0"/>
              <a:t>one (1)</a:t>
            </a:r>
            <a:r>
              <a:rPr lang="en-US" sz="1900" dirty="0"/>
              <a:t> random tip on click regarding better storage method of food item to </a:t>
            </a:r>
            <a:r>
              <a:rPr lang="en-US" sz="1900" i="1" dirty="0"/>
              <a:t>prolong freshness.</a:t>
            </a:r>
          </a:p>
        </p:txBody>
      </p:sp>
      <p:pic>
        <p:nvPicPr>
          <p:cNvPr id="6" name="Picture 5">
            <a:extLst>
              <a:ext uri="{FF2B5EF4-FFF2-40B4-BE49-F238E27FC236}">
                <a16:creationId xmlns:a16="http://schemas.microsoft.com/office/drawing/2014/main" id="{B9D20014-2AAE-B037-6F2B-44AE632D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4" y="3619616"/>
            <a:ext cx="4794529" cy="2590800"/>
          </a:xfrm>
          <a:prstGeom prst="rect">
            <a:avLst/>
          </a:prstGeom>
        </p:spPr>
      </p:pic>
      <p:pic>
        <p:nvPicPr>
          <p:cNvPr id="9" name="Picture 8">
            <a:extLst>
              <a:ext uri="{FF2B5EF4-FFF2-40B4-BE49-F238E27FC236}">
                <a16:creationId xmlns:a16="http://schemas.microsoft.com/office/drawing/2014/main" id="{6F1697A3-9E94-ADC6-2807-0FD3C5B45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970" y="2667000"/>
            <a:ext cx="3933810" cy="3991298"/>
          </a:xfrm>
          <a:prstGeom prst="rect">
            <a:avLst/>
          </a:prstGeom>
        </p:spPr>
      </p:pic>
    </p:spTree>
    <p:extLst>
      <p:ext uri="{BB962C8B-B14F-4D97-AF65-F5344CB8AC3E}">
        <p14:creationId xmlns:p14="http://schemas.microsoft.com/office/powerpoint/2010/main" val="341439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Manage User Profile:</a:t>
            </a:r>
          </a:p>
          <a:p>
            <a:pPr marL="0" indent="0">
              <a:buNone/>
              <a:defRPr/>
            </a:pPr>
            <a:r>
              <a:rPr lang="en-US" sz="2200" dirty="0"/>
              <a:t>     </a:t>
            </a:r>
            <a:r>
              <a:rPr lang="en-US" sz="1900" dirty="0"/>
              <a:t>After creating profile, a user can change his personal information through </a:t>
            </a:r>
            <a:r>
              <a:rPr lang="en-US" sz="1900" b="1" dirty="0"/>
              <a:t>Update Profile </a:t>
            </a:r>
            <a:r>
              <a:rPr lang="en-US" sz="1900" dirty="0"/>
              <a:t>UI which he can find under </a:t>
            </a:r>
            <a:r>
              <a:rPr lang="en-US" sz="1900" i="1" dirty="0"/>
              <a:t>dropdown</a:t>
            </a:r>
            <a:r>
              <a:rPr lang="en-US" sz="1900" dirty="0"/>
              <a:t> below his name and user avatar image. Like, here I changed the </a:t>
            </a:r>
            <a:r>
              <a:rPr lang="en-US" sz="1900" i="1" dirty="0"/>
              <a:t>allergy</a:t>
            </a:r>
            <a:r>
              <a:rPr lang="en-US" sz="1900" dirty="0"/>
              <a:t> information to </a:t>
            </a:r>
            <a:r>
              <a:rPr lang="en-US" sz="1900" b="1" i="1" dirty="0"/>
              <a:t>none</a:t>
            </a:r>
            <a:r>
              <a:rPr lang="en-US" sz="1900" dirty="0"/>
              <a:t> and it updated record on database.</a:t>
            </a:r>
            <a:endParaRPr lang="en-US" sz="1900" i="1" dirty="0"/>
          </a:p>
        </p:txBody>
      </p:sp>
      <p:pic>
        <p:nvPicPr>
          <p:cNvPr id="5" name="Picture 4">
            <a:extLst>
              <a:ext uri="{FF2B5EF4-FFF2-40B4-BE49-F238E27FC236}">
                <a16:creationId xmlns:a16="http://schemas.microsoft.com/office/drawing/2014/main" id="{A25121BE-0977-43AF-8276-D4D1F8EBF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160395"/>
            <a:ext cx="5092458" cy="2593088"/>
          </a:xfrm>
          <a:prstGeom prst="rect">
            <a:avLst/>
          </a:prstGeom>
        </p:spPr>
      </p:pic>
      <p:pic>
        <p:nvPicPr>
          <p:cNvPr id="8" name="Picture 7">
            <a:extLst>
              <a:ext uri="{FF2B5EF4-FFF2-40B4-BE49-F238E27FC236}">
                <a16:creationId xmlns:a16="http://schemas.microsoft.com/office/drawing/2014/main" id="{13E90BBD-EB50-40AD-2BD3-1D90333B6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 y="3178020"/>
            <a:ext cx="4593608" cy="957354"/>
          </a:xfrm>
          <a:prstGeom prst="rect">
            <a:avLst/>
          </a:prstGeom>
        </p:spPr>
      </p:pic>
    </p:spTree>
    <p:extLst>
      <p:ext uri="{BB962C8B-B14F-4D97-AF65-F5344CB8AC3E}">
        <p14:creationId xmlns:p14="http://schemas.microsoft.com/office/powerpoint/2010/main" val="272409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Inventory Management:</a:t>
            </a:r>
          </a:p>
          <a:p>
            <a:pPr marL="0" indent="0">
              <a:buNone/>
              <a:defRPr/>
            </a:pPr>
            <a:r>
              <a:rPr lang="en-US" sz="2200" dirty="0"/>
              <a:t>     Link to Inventory page can be found in navbar. It has all the data of food inventory items and their basic details like </a:t>
            </a:r>
            <a:r>
              <a:rPr lang="en-US" sz="2200" i="1" dirty="0"/>
              <a:t>expiry dates, SKU (Stock Keeping Unit), name &amp; quantity. </a:t>
            </a:r>
            <a:r>
              <a:rPr lang="en-US" sz="2200" dirty="0"/>
              <a:t>User can </a:t>
            </a:r>
            <a:r>
              <a:rPr lang="en-US" sz="2200" b="1" dirty="0"/>
              <a:t>Update</a:t>
            </a:r>
            <a:r>
              <a:rPr lang="en-US" sz="2200" dirty="0"/>
              <a:t> or </a:t>
            </a:r>
            <a:r>
              <a:rPr lang="en-US" sz="2200" b="1" dirty="0"/>
              <a:t>Delete</a:t>
            </a:r>
            <a:r>
              <a:rPr lang="en-US" sz="2200" dirty="0"/>
              <a:t> any inventory. He also has the facility to </a:t>
            </a:r>
            <a:r>
              <a:rPr lang="en-US" sz="2200" b="1" dirty="0"/>
              <a:t>Delete All</a:t>
            </a:r>
            <a:r>
              <a:rPr lang="en-US" sz="2200" dirty="0"/>
              <a:t> at once.</a:t>
            </a:r>
            <a:endParaRPr lang="en-US" sz="1900" i="1" dirty="0"/>
          </a:p>
        </p:txBody>
      </p:sp>
      <p:pic>
        <p:nvPicPr>
          <p:cNvPr id="6" name="Picture 5">
            <a:extLst>
              <a:ext uri="{FF2B5EF4-FFF2-40B4-BE49-F238E27FC236}">
                <a16:creationId xmlns:a16="http://schemas.microsoft.com/office/drawing/2014/main" id="{99CCAA94-B96C-1B1E-C139-D75D87AC2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334782"/>
            <a:ext cx="7543800" cy="3413206"/>
          </a:xfrm>
          <a:prstGeom prst="rect">
            <a:avLst/>
          </a:prstGeom>
        </p:spPr>
      </p:pic>
    </p:spTree>
    <p:extLst>
      <p:ext uri="{BB962C8B-B14F-4D97-AF65-F5344CB8AC3E}">
        <p14:creationId xmlns:p14="http://schemas.microsoft.com/office/powerpoint/2010/main" val="352316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4BA8821-49EB-4F13-BF2B-93DA9DDEA10B}"/>
              </a:ext>
            </a:extLst>
          </p:cNvPr>
          <p:cNvSpPr>
            <a:spLocks noGrp="1" noChangeArrowheads="1"/>
          </p:cNvSpPr>
          <p:nvPr>
            <p:ph type="title"/>
          </p:nvPr>
        </p:nvSpPr>
        <p:spPr/>
        <p:txBody>
          <a:bodyPr/>
          <a:lstStyle/>
          <a:p>
            <a:pPr eaLnBrk="1" hangingPunct="1">
              <a:defRPr/>
            </a:pPr>
            <a:r>
              <a:rPr lang="en-US" sz="5900" dirty="0"/>
              <a:t>Introduction</a:t>
            </a:r>
          </a:p>
        </p:txBody>
      </p:sp>
      <p:sp>
        <p:nvSpPr>
          <p:cNvPr id="135171" name="Rectangle 3">
            <a:extLst>
              <a:ext uri="{FF2B5EF4-FFF2-40B4-BE49-F238E27FC236}">
                <a16:creationId xmlns:a16="http://schemas.microsoft.com/office/drawing/2014/main" id="{139DC7B1-9927-4678-976F-2E39D21B99EA}"/>
              </a:ext>
            </a:extLst>
          </p:cNvPr>
          <p:cNvSpPr>
            <a:spLocks noGrp="1" noChangeArrowheads="1"/>
          </p:cNvSpPr>
          <p:nvPr>
            <p:ph type="body" idx="1"/>
          </p:nvPr>
        </p:nvSpPr>
        <p:spPr>
          <a:xfrm>
            <a:off x="533400" y="2514600"/>
            <a:ext cx="8153400" cy="1766637"/>
          </a:xfrm>
        </p:spPr>
        <p:txBody>
          <a:bodyPr>
            <a:spAutoFit/>
          </a:bodyPr>
          <a:lstStyle/>
          <a:p>
            <a:pPr eaLnBrk="1" hangingPunct="1">
              <a:buFont typeface="Wingdings" panose="05000000000000000000" pitchFamily="2" charset="2"/>
              <a:buNone/>
              <a:defRPr/>
            </a:pPr>
            <a:r>
              <a:rPr lang="en-US" b="1" dirty="0"/>
              <a:t>NAME: </a:t>
            </a:r>
            <a:r>
              <a:rPr lang="en-US" dirty="0"/>
              <a:t>Hassan Zahid</a:t>
            </a:r>
          </a:p>
          <a:p>
            <a:pPr eaLnBrk="1" hangingPunct="1">
              <a:buFont typeface="Wingdings" panose="05000000000000000000" pitchFamily="2" charset="2"/>
              <a:buNone/>
              <a:defRPr/>
            </a:pPr>
            <a:r>
              <a:rPr lang="en-US" b="1" dirty="0"/>
              <a:t>STUDENT ID: </a:t>
            </a:r>
            <a:r>
              <a:rPr lang="en-US" dirty="0"/>
              <a:t>BC220403459</a:t>
            </a:r>
          </a:p>
          <a:p>
            <a:pPr eaLnBrk="1" hangingPunct="1">
              <a:buFont typeface="Wingdings" panose="05000000000000000000" pitchFamily="2" charset="2"/>
              <a:buNone/>
              <a:defRPr/>
            </a:pPr>
            <a:r>
              <a:rPr lang="en-US" b="1" dirty="0"/>
              <a:t>GROUP ID: </a:t>
            </a:r>
            <a:r>
              <a:rPr lang="en-US" dirty="0"/>
              <a:t>S240265DF4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Add Inventory:</a:t>
            </a:r>
          </a:p>
          <a:p>
            <a:pPr marL="0" indent="0">
              <a:buNone/>
              <a:defRPr/>
            </a:pPr>
            <a:r>
              <a:rPr lang="en-US" sz="2200" dirty="0"/>
              <a:t>     </a:t>
            </a:r>
            <a:r>
              <a:rPr lang="en-US" sz="2000" dirty="0"/>
              <a:t>A user can easily enter any item to inventory. He has to click on </a:t>
            </a:r>
            <a:r>
              <a:rPr lang="en-US" sz="2000" b="1" dirty="0"/>
              <a:t>+Add Item. </a:t>
            </a:r>
            <a:r>
              <a:rPr lang="en-US" sz="2000" dirty="0"/>
              <a:t>Below interface will show up. Just enter basic details like </a:t>
            </a:r>
            <a:r>
              <a:rPr lang="en-US" sz="2000" b="1" dirty="0"/>
              <a:t>name, expiry date, storage location &amp; quantity </a:t>
            </a:r>
            <a:r>
              <a:rPr lang="en-US" sz="2000" dirty="0"/>
              <a:t>and hit add button. Item will be added to DB. </a:t>
            </a:r>
            <a:r>
              <a:rPr lang="en-US" sz="2000" i="1" dirty="0"/>
              <a:t>(SKU is auto-generated through function)</a:t>
            </a:r>
            <a:endParaRPr lang="en-US" sz="1900" i="1" dirty="0"/>
          </a:p>
        </p:txBody>
      </p:sp>
      <p:pic>
        <p:nvPicPr>
          <p:cNvPr id="5" name="Picture 4">
            <a:extLst>
              <a:ext uri="{FF2B5EF4-FFF2-40B4-BE49-F238E27FC236}">
                <a16:creationId xmlns:a16="http://schemas.microsoft.com/office/drawing/2014/main" id="{526637BA-5432-B3E3-41E7-2ACD177C2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353" y="3251712"/>
            <a:ext cx="4349077" cy="3565344"/>
          </a:xfrm>
          <a:prstGeom prst="rect">
            <a:avLst/>
          </a:prstGeom>
        </p:spPr>
      </p:pic>
      <p:pic>
        <p:nvPicPr>
          <p:cNvPr id="8" name="Picture 7">
            <a:extLst>
              <a:ext uri="{FF2B5EF4-FFF2-40B4-BE49-F238E27FC236}">
                <a16:creationId xmlns:a16="http://schemas.microsoft.com/office/drawing/2014/main" id="{D2168E88-D426-F442-13CD-BC54ADC84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60275"/>
            <a:ext cx="3810000" cy="684896"/>
          </a:xfrm>
          <a:prstGeom prst="rect">
            <a:avLst/>
          </a:prstGeom>
        </p:spPr>
      </p:pic>
      <p:pic>
        <p:nvPicPr>
          <p:cNvPr id="10" name="Picture 9">
            <a:extLst>
              <a:ext uri="{FF2B5EF4-FFF2-40B4-BE49-F238E27FC236}">
                <a16:creationId xmlns:a16="http://schemas.microsoft.com/office/drawing/2014/main" id="{BEB97E78-6B76-2011-7F03-5106D74B8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08" y="5334000"/>
            <a:ext cx="4572002" cy="684896"/>
          </a:xfrm>
          <a:prstGeom prst="rect">
            <a:avLst/>
          </a:prstGeom>
        </p:spPr>
      </p:pic>
    </p:spTree>
    <p:extLst>
      <p:ext uri="{BB962C8B-B14F-4D97-AF65-F5344CB8AC3E}">
        <p14:creationId xmlns:p14="http://schemas.microsoft.com/office/powerpoint/2010/main" val="220396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Update/Delete Inventory:</a:t>
            </a:r>
          </a:p>
          <a:p>
            <a:pPr marL="0" indent="0">
              <a:buNone/>
              <a:defRPr/>
            </a:pPr>
            <a:r>
              <a:rPr lang="en-US" sz="2200" dirty="0"/>
              <a:t>     </a:t>
            </a:r>
            <a:r>
              <a:rPr lang="en-US" sz="2000" dirty="0"/>
              <a:t>A user can delete or update inventory item once added to database by using </a:t>
            </a:r>
            <a:r>
              <a:rPr lang="en-US" sz="2000" b="1" dirty="0"/>
              <a:t>action buttons. </a:t>
            </a:r>
            <a:r>
              <a:rPr lang="en-US" sz="2000" dirty="0"/>
              <a:t>Even a user can delete every food item in inventory just by clicking </a:t>
            </a:r>
            <a:r>
              <a:rPr lang="en-US" sz="2000" b="1" dirty="0"/>
              <a:t>Delete All </a:t>
            </a:r>
            <a:r>
              <a:rPr lang="en-US" sz="2000" dirty="0"/>
              <a:t>button. Once clicked, It will ask for confirmation of user and deletes all records once user confirms.</a:t>
            </a:r>
            <a:endParaRPr lang="en-US" sz="1900" b="1" i="1" dirty="0"/>
          </a:p>
        </p:txBody>
      </p:sp>
      <p:pic>
        <p:nvPicPr>
          <p:cNvPr id="6" name="Picture 5">
            <a:extLst>
              <a:ext uri="{FF2B5EF4-FFF2-40B4-BE49-F238E27FC236}">
                <a16:creationId xmlns:a16="http://schemas.microsoft.com/office/drawing/2014/main" id="{7E158FCD-43B7-0F68-D440-A9DBB0617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153" y="3544335"/>
            <a:ext cx="5673694" cy="2934940"/>
          </a:xfrm>
          <a:prstGeom prst="rect">
            <a:avLst/>
          </a:prstGeom>
        </p:spPr>
      </p:pic>
    </p:spTree>
    <p:extLst>
      <p:ext uri="{BB962C8B-B14F-4D97-AF65-F5344CB8AC3E}">
        <p14:creationId xmlns:p14="http://schemas.microsoft.com/office/powerpoint/2010/main" val="1461964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View all recipes:</a:t>
            </a:r>
          </a:p>
          <a:p>
            <a:pPr marL="0" indent="0">
              <a:buNone/>
              <a:defRPr/>
            </a:pPr>
            <a:r>
              <a:rPr lang="en-US" sz="2200" dirty="0"/>
              <a:t>     </a:t>
            </a:r>
            <a:r>
              <a:rPr lang="en-US" sz="1800" dirty="0"/>
              <a:t>Although system suggests user recipes based on his dietary preferences, allergy details and available fresh ingredients but if anyhow user wants to explore other recipes then his daily diet, he can do this by explore </a:t>
            </a:r>
            <a:r>
              <a:rPr lang="en-US" sz="1800" b="1" dirty="0"/>
              <a:t>Available Recipes Page. </a:t>
            </a:r>
            <a:r>
              <a:rPr lang="en-US" sz="1800" dirty="0"/>
              <a:t>This page will show him all the available recipes irrespective of any dietary preference or allergy details. He can also </a:t>
            </a:r>
            <a:r>
              <a:rPr lang="en-US" sz="1800" i="1" dirty="0"/>
              <a:t>Rate the Recipes</a:t>
            </a:r>
            <a:endParaRPr lang="en-US" sz="1800" b="1" i="1" dirty="0"/>
          </a:p>
        </p:txBody>
      </p:sp>
      <p:pic>
        <p:nvPicPr>
          <p:cNvPr id="5" name="Picture 4">
            <a:extLst>
              <a:ext uri="{FF2B5EF4-FFF2-40B4-BE49-F238E27FC236}">
                <a16:creationId xmlns:a16="http://schemas.microsoft.com/office/drawing/2014/main" id="{B400D51C-E555-E597-FDB5-97E5DD271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4" y="3391469"/>
            <a:ext cx="4270180" cy="2851206"/>
          </a:xfrm>
          <a:prstGeom prst="rect">
            <a:avLst/>
          </a:prstGeom>
        </p:spPr>
      </p:pic>
      <p:pic>
        <p:nvPicPr>
          <p:cNvPr id="10" name="Picture 9">
            <a:extLst>
              <a:ext uri="{FF2B5EF4-FFF2-40B4-BE49-F238E27FC236}">
                <a16:creationId xmlns:a16="http://schemas.microsoft.com/office/drawing/2014/main" id="{4A5FAE94-279F-5C4A-B596-286E54BD1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716" y="3429000"/>
            <a:ext cx="4648200" cy="2813675"/>
          </a:xfrm>
          <a:prstGeom prst="rect">
            <a:avLst/>
          </a:prstGeom>
        </p:spPr>
      </p:pic>
    </p:spTree>
    <p:extLst>
      <p:ext uri="{BB962C8B-B14F-4D97-AF65-F5344CB8AC3E}">
        <p14:creationId xmlns:p14="http://schemas.microsoft.com/office/powerpoint/2010/main" val="614398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Search through available recipes:</a:t>
            </a:r>
          </a:p>
          <a:p>
            <a:pPr marL="0" indent="0">
              <a:buNone/>
              <a:defRPr/>
            </a:pPr>
            <a:r>
              <a:rPr lang="en-US" sz="2200" dirty="0"/>
              <a:t>     </a:t>
            </a:r>
            <a:r>
              <a:rPr lang="en-US" sz="1800" dirty="0"/>
              <a:t>If the user is in hurry or hungry and wants to find the recipes he wants to try quickly, he can search through all the available recipes to see if that exists. He can do this by simply entering desired recipe in </a:t>
            </a:r>
            <a:r>
              <a:rPr lang="en-US" sz="1800" b="1" dirty="0"/>
              <a:t>Search box </a:t>
            </a:r>
            <a:r>
              <a:rPr lang="en-US" sz="1800" dirty="0"/>
              <a:t>and hitting </a:t>
            </a:r>
            <a:r>
              <a:rPr lang="en-US" sz="1800" b="1" dirty="0"/>
              <a:t>search button.</a:t>
            </a:r>
            <a:endParaRPr lang="en-US" sz="1800" b="1" i="1" dirty="0"/>
          </a:p>
        </p:txBody>
      </p:sp>
      <p:pic>
        <p:nvPicPr>
          <p:cNvPr id="6" name="Picture 5">
            <a:extLst>
              <a:ext uri="{FF2B5EF4-FFF2-40B4-BE49-F238E27FC236}">
                <a16:creationId xmlns:a16="http://schemas.microsoft.com/office/drawing/2014/main" id="{A2D07F74-2E13-C685-EBD7-5E65BC43C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90" y="2971800"/>
            <a:ext cx="8531420" cy="3606322"/>
          </a:xfrm>
          <a:prstGeom prst="rect">
            <a:avLst/>
          </a:prstGeom>
        </p:spPr>
      </p:pic>
    </p:spTree>
    <p:extLst>
      <p:ext uri="{BB962C8B-B14F-4D97-AF65-F5344CB8AC3E}">
        <p14:creationId xmlns:p14="http://schemas.microsoft.com/office/powerpoint/2010/main" val="404707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View all the storage tips:</a:t>
            </a:r>
          </a:p>
          <a:p>
            <a:pPr marL="0" indent="0">
              <a:buNone/>
              <a:defRPr/>
            </a:pPr>
            <a:r>
              <a:rPr lang="en-US" sz="2200" dirty="0"/>
              <a:t>     </a:t>
            </a:r>
            <a:r>
              <a:rPr lang="en-US" sz="1800" dirty="0"/>
              <a:t>As we have discussed before the </a:t>
            </a:r>
            <a:r>
              <a:rPr lang="en-US" sz="1800" i="1" dirty="0"/>
              <a:t>Storage Tip of the day button</a:t>
            </a:r>
            <a:r>
              <a:rPr lang="en-US" sz="1800" dirty="0"/>
              <a:t>. Now if a user is curious to learn about more storage tips, he can go on </a:t>
            </a:r>
            <a:r>
              <a:rPr lang="en-US" sz="1800" b="1" dirty="0"/>
              <a:t>Storage Tips page </a:t>
            </a:r>
            <a:r>
              <a:rPr lang="en-US" sz="1800" dirty="0"/>
              <a:t>from navigation bar and go through all the available storage tips which are getting fetched from database. When the help of </a:t>
            </a:r>
            <a:r>
              <a:rPr lang="en-US" sz="1800" b="1" dirty="0"/>
              <a:t>previous and next button</a:t>
            </a:r>
            <a:r>
              <a:rPr lang="en-US" sz="1800" dirty="0"/>
              <a:t>, he can go through all the tips easily.</a:t>
            </a:r>
            <a:endParaRPr lang="en-US" sz="1800" b="1" i="1" dirty="0"/>
          </a:p>
        </p:txBody>
      </p:sp>
      <p:pic>
        <p:nvPicPr>
          <p:cNvPr id="8" name="Picture 7">
            <a:extLst>
              <a:ext uri="{FF2B5EF4-FFF2-40B4-BE49-F238E27FC236}">
                <a16:creationId xmlns:a16="http://schemas.microsoft.com/office/drawing/2014/main" id="{7EB959C5-023A-21F9-7926-F39C831E2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42" y="3429000"/>
            <a:ext cx="7742968" cy="3344732"/>
          </a:xfrm>
          <a:prstGeom prst="rect">
            <a:avLst/>
          </a:prstGeom>
        </p:spPr>
      </p:pic>
    </p:spTree>
    <p:extLst>
      <p:ext uri="{BB962C8B-B14F-4D97-AF65-F5344CB8AC3E}">
        <p14:creationId xmlns:p14="http://schemas.microsoft.com/office/powerpoint/2010/main" val="149320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a:xfrm>
            <a:off x="73220" y="1398224"/>
            <a:ext cx="9070780" cy="1803080"/>
          </a:xfrm>
        </p:spPr>
        <p:txBody>
          <a:bodyPr/>
          <a:lstStyle/>
          <a:p>
            <a:pPr>
              <a:defRPr/>
            </a:pPr>
            <a:r>
              <a:rPr lang="en-US" sz="2400" b="1" dirty="0"/>
              <a:t>User Feedback:</a:t>
            </a:r>
          </a:p>
          <a:p>
            <a:pPr marL="0" indent="0">
              <a:buNone/>
              <a:defRPr/>
            </a:pPr>
            <a:r>
              <a:rPr lang="en-US" sz="2200" dirty="0"/>
              <a:t>     </a:t>
            </a:r>
            <a:r>
              <a:rPr lang="en-US" sz="1800" dirty="0"/>
              <a:t>Now, In the end If user wants to give </a:t>
            </a:r>
            <a:r>
              <a:rPr lang="en-US" sz="1800" i="1" dirty="0"/>
              <a:t>feedback</a:t>
            </a:r>
            <a:r>
              <a:rPr lang="en-US" sz="1800" dirty="0"/>
              <a:t> about his experience with system, he can do so by going on </a:t>
            </a:r>
            <a:r>
              <a:rPr lang="en-US" sz="1800" b="1" dirty="0"/>
              <a:t>Feedback Page </a:t>
            </a:r>
            <a:r>
              <a:rPr lang="en-US" sz="1800" dirty="0"/>
              <a:t>and write his feedback in form of </a:t>
            </a:r>
            <a:r>
              <a:rPr lang="en-US" sz="1800" b="1" i="1" dirty="0"/>
              <a:t>text</a:t>
            </a:r>
            <a:r>
              <a:rPr lang="en-US" sz="1800" dirty="0"/>
              <a:t>, give rating on range of </a:t>
            </a:r>
            <a:r>
              <a:rPr lang="en-US" sz="1800" b="1" i="1" dirty="0"/>
              <a:t>0 to 10  </a:t>
            </a:r>
            <a:r>
              <a:rPr lang="en-US" sz="1800" dirty="0"/>
              <a:t>with </a:t>
            </a:r>
            <a:r>
              <a:rPr lang="en-US" sz="1800" b="1" i="1" dirty="0"/>
              <a:t>category</a:t>
            </a:r>
            <a:r>
              <a:rPr lang="en-US" sz="1800" dirty="0"/>
              <a:t> he wants to give suggestion for. This feedback will be </a:t>
            </a:r>
            <a:r>
              <a:rPr lang="en-US" sz="1800" i="1" dirty="0"/>
              <a:t>stored in database </a:t>
            </a:r>
            <a:r>
              <a:rPr lang="en-US" sz="1800" dirty="0"/>
              <a:t>along with that </a:t>
            </a:r>
            <a:r>
              <a:rPr lang="en-US" sz="1800" b="1" dirty="0"/>
              <a:t>user’s ID</a:t>
            </a:r>
            <a:r>
              <a:rPr lang="en-US" sz="1800" dirty="0"/>
              <a:t>.</a:t>
            </a:r>
            <a:endParaRPr lang="en-US" sz="1800" b="1" i="1" dirty="0"/>
          </a:p>
        </p:txBody>
      </p:sp>
      <p:pic>
        <p:nvPicPr>
          <p:cNvPr id="5" name="Picture 4">
            <a:extLst>
              <a:ext uri="{FF2B5EF4-FFF2-40B4-BE49-F238E27FC236}">
                <a16:creationId xmlns:a16="http://schemas.microsoft.com/office/drawing/2014/main" id="{BD0281BF-584E-C54E-0383-789168402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0" y="3061763"/>
            <a:ext cx="5077439" cy="2542884"/>
          </a:xfrm>
          <a:prstGeom prst="rect">
            <a:avLst/>
          </a:prstGeom>
        </p:spPr>
      </p:pic>
      <p:pic>
        <p:nvPicPr>
          <p:cNvPr id="7" name="Picture 6">
            <a:extLst>
              <a:ext uri="{FF2B5EF4-FFF2-40B4-BE49-F238E27FC236}">
                <a16:creationId xmlns:a16="http://schemas.microsoft.com/office/drawing/2014/main" id="{8F96B06B-145B-CCC6-FAE4-47D37A4EA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522" y="3061763"/>
            <a:ext cx="3273965" cy="2542885"/>
          </a:xfrm>
          <a:prstGeom prst="rect">
            <a:avLst/>
          </a:prstGeom>
        </p:spPr>
      </p:pic>
      <p:pic>
        <p:nvPicPr>
          <p:cNvPr id="10" name="Picture 9">
            <a:extLst>
              <a:ext uri="{FF2B5EF4-FFF2-40B4-BE49-F238E27FC236}">
                <a16:creationId xmlns:a16="http://schemas.microsoft.com/office/drawing/2014/main" id="{3EE36BF7-377E-C28D-02A3-9FE191CF8E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5715000"/>
            <a:ext cx="5309591" cy="964298"/>
          </a:xfrm>
          <a:prstGeom prst="rect">
            <a:avLst/>
          </a:prstGeom>
        </p:spPr>
      </p:pic>
    </p:spTree>
    <p:extLst>
      <p:ext uri="{BB962C8B-B14F-4D97-AF65-F5344CB8AC3E}">
        <p14:creationId xmlns:p14="http://schemas.microsoft.com/office/powerpoint/2010/main" val="768623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040C945-BC6D-497A-8D33-74C13D6943B7}"/>
              </a:ext>
            </a:extLst>
          </p:cNvPr>
          <p:cNvSpPr>
            <a:spLocks noGrp="1" noChangeArrowheads="1"/>
          </p:cNvSpPr>
          <p:nvPr>
            <p:ph type="title"/>
          </p:nvPr>
        </p:nvSpPr>
        <p:spPr/>
        <p:txBody>
          <a:bodyPr/>
          <a:lstStyle/>
          <a:p>
            <a:pPr eaLnBrk="1" hangingPunct="1">
              <a:defRPr/>
            </a:pPr>
            <a:r>
              <a:rPr lang="en-US"/>
              <a:t>Tools</a:t>
            </a:r>
          </a:p>
        </p:txBody>
      </p:sp>
      <p:sp>
        <p:nvSpPr>
          <p:cNvPr id="65539" name="Rectangle 3">
            <a:extLst>
              <a:ext uri="{FF2B5EF4-FFF2-40B4-BE49-F238E27FC236}">
                <a16:creationId xmlns:a16="http://schemas.microsoft.com/office/drawing/2014/main" id="{1BD81FCC-C41D-488B-8917-74D90493EBC4}"/>
              </a:ext>
            </a:extLst>
          </p:cNvPr>
          <p:cNvSpPr>
            <a:spLocks noGrp="1" noChangeArrowheads="1"/>
          </p:cNvSpPr>
          <p:nvPr>
            <p:ph type="body" idx="1"/>
          </p:nvPr>
        </p:nvSpPr>
        <p:spPr>
          <a:xfrm>
            <a:off x="457200" y="1981200"/>
            <a:ext cx="8229600" cy="4191000"/>
          </a:xfrm>
        </p:spPr>
        <p:txBody>
          <a:bodyPr/>
          <a:lstStyle/>
          <a:p>
            <a:pPr eaLnBrk="1" hangingPunct="1">
              <a:defRPr/>
            </a:pPr>
            <a:r>
              <a:rPr lang="en-US" sz="2900" b="1" dirty="0"/>
              <a:t>Front-end: </a:t>
            </a:r>
            <a:r>
              <a:rPr lang="en-US" sz="2900" dirty="0"/>
              <a:t>HTML, CSS, </a:t>
            </a:r>
            <a:r>
              <a:rPr lang="en-US" sz="2900" dirty="0" err="1"/>
              <a:t>Javascript</a:t>
            </a:r>
            <a:r>
              <a:rPr lang="en-US" sz="2900" dirty="0"/>
              <a:t>, Bootstrap</a:t>
            </a:r>
          </a:p>
          <a:p>
            <a:pPr eaLnBrk="1" hangingPunct="1">
              <a:defRPr/>
            </a:pPr>
            <a:r>
              <a:rPr lang="en-US" sz="2900" b="1" dirty="0"/>
              <a:t>Back-end: </a:t>
            </a:r>
            <a:r>
              <a:rPr lang="en-US" sz="2900" dirty="0"/>
              <a:t>PHP</a:t>
            </a:r>
          </a:p>
          <a:p>
            <a:pPr eaLnBrk="1" hangingPunct="1">
              <a:defRPr/>
            </a:pPr>
            <a:r>
              <a:rPr lang="en-US" sz="2900" b="1" dirty="0"/>
              <a:t>Database: </a:t>
            </a:r>
            <a:r>
              <a:rPr lang="en-US" sz="2900" dirty="0"/>
              <a:t>MySQL</a:t>
            </a:r>
          </a:p>
          <a:p>
            <a:pPr eaLnBrk="1" hangingPunct="1">
              <a:defRPr/>
            </a:pPr>
            <a:r>
              <a:rPr lang="en-US" sz="2900" b="1" dirty="0"/>
              <a:t>IDE: </a:t>
            </a:r>
            <a:r>
              <a:rPr lang="en-US" sz="2900" dirty="0"/>
              <a:t>Visual Studio Code</a:t>
            </a:r>
          </a:p>
          <a:p>
            <a:pPr eaLnBrk="1" hangingPunct="1">
              <a:defRPr/>
            </a:pPr>
            <a:r>
              <a:rPr lang="en-US" sz="2900" b="1" dirty="0"/>
              <a:t>Browser: </a:t>
            </a:r>
            <a:r>
              <a:rPr lang="en-US" sz="2900" dirty="0"/>
              <a:t>Firefox</a:t>
            </a:r>
          </a:p>
          <a:p>
            <a:pPr eaLnBrk="1" hangingPunct="1">
              <a:defRPr/>
            </a:pPr>
            <a:r>
              <a:rPr lang="en-US" sz="2900" b="1" dirty="0"/>
              <a:t>Local Server</a:t>
            </a:r>
            <a:r>
              <a:rPr lang="en-US" sz="2900" b="1"/>
              <a:t>: </a:t>
            </a:r>
            <a:r>
              <a:rPr lang="en-US" sz="2900"/>
              <a:t>XAMPP</a:t>
            </a:r>
            <a:endParaRPr lang="en-US" sz="2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F529A-317E-4D9C-9F3C-4493858B0204}"/>
              </a:ext>
            </a:extLst>
          </p:cNvPr>
          <p:cNvSpPr>
            <a:spLocks noGrp="1"/>
          </p:cNvSpPr>
          <p:nvPr>
            <p:ph idx="4294967295"/>
          </p:nvPr>
        </p:nvSpPr>
        <p:spPr>
          <a:xfrm>
            <a:off x="304800" y="2514600"/>
            <a:ext cx="8229600" cy="4114800"/>
          </a:xfrm>
        </p:spPr>
        <p:txBody>
          <a:bodyPr/>
          <a:lstStyle/>
          <a:p>
            <a:pPr marL="0" indent="0" algn="ctr">
              <a:buFont typeface="Wingdings" panose="05000000000000000000" pitchFamily="2" charset="2"/>
              <a:buNone/>
              <a:defRPr/>
            </a:pPr>
            <a:r>
              <a:rPr lang="en-US" sz="7200" b="1" dirty="0"/>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D439DA79-5B05-440C-B99A-3F1190B64AE4}"/>
              </a:ext>
            </a:extLst>
          </p:cNvPr>
          <p:cNvSpPr>
            <a:spLocks noGrp="1" noChangeArrowheads="1"/>
          </p:cNvSpPr>
          <p:nvPr>
            <p:ph type="ctrTitle"/>
          </p:nvPr>
        </p:nvSpPr>
        <p:spPr>
          <a:xfrm>
            <a:off x="762000" y="228600"/>
            <a:ext cx="7772400" cy="1828800"/>
          </a:xfrm>
        </p:spPr>
        <p:txBody>
          <a:bodyPr/>
          <a:lstStyle/>
          <a:p>
            <a:pPr eaLnBrk="1" hangingPunct="1">
              <a:defRPr/>
            </a:pPr>
            <a:r>
              <a:rPr lang="en-US" sz="4800" dirty="0"/>
              <a:t>INTRODUCTION OF PROJECT</a:t>
            </a:r>
            <a:endParaRPr lang="en-US" sz="4000" dirty="0"/>
          </a:p>
        </p:txBody>
      </p:sp>
      <p:sp>
        <p:nvSpPr>
          <p:cNvPr id="9221" name="Rectangle 5">
            <a:extLst>
              <a:ext uri="{FF2B5EF4-FFF2-40B4-BE49-F238E27FC236}">
                <a16:creationId xmlns:a16="http://schemas.microsoft.com/office/drawing/2014/main" id="{A4AA85D8-FDAC-49A3-A8F3-5A34E7105A26}"/>
              </a:ext>
            </a:extLst>
          </p:cNvPr>
          <p:cNvSpPr>
            <a:spLocks noGrp="1" noChangeArrowheads="1"/>
          </p:cNvSpPr>
          <p:nvPr>
            <p:ph type="subTitle" idx="1"/>
          </p:nvPr>
        </p:nvSpPr>
        <p:spPr/>
        <p:txBody>
          <a:bodyPr/>
          <a:lstStyle/>
          <a:p>
            <a:pPr eaLnBrk="1" hangingPunct="1">
              <a:defRPr/>
            </a:pPr>
            <a:r>
              <a:rPr lang="en-US"/>
              <a:t> </a:t>
            </a:r>
          </a:p>
        </p:txBody>
      </p:sp>
      <p:pic>
        <p:nvPicPr>
          <p:cNvPr id="5124" name="Picture 8">
            <a:extLst>
              <a:ext uri="{FF2B5EF4-FFF2-40B4-BE49-F238E27FC236}">
                <a16:creationId xmlns:a16="http://schemas.microsoft.com/office/drawing/2014/main" id="{7B698052-ABAC-440B-9B3B-6798FE9A4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9">
            <a:extLst>
              <a:ext uri="{FF2B5EF4-FFF2-40B4-BE49-F238E27FC236}">
                <a16:creationId xmlns:a16="http://schemas.microsoft.com/office/drawing/2014/main" id="{1C22BB97-6CC1-486B-A265-2A447F7CE8A3}"/>
              </a:ext>
            </a:extLst>
          </p:cNvPr>
          <p:cNvSpPr txBox="1">
            <a:spLocks noChangeArrowheads="1"/>
          </p:cNvSpPr>
          <p:nvPr/>
        </p:nvSpPr>
        <p:spPr bwMode="auto">
          <a:xfrm>
            <a:off x="228600" y="1869165"/>
            <a:ext cx="87630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None/>
            </a:pPr>
            <a:r>
              <a:rPr lang="en-US" sz="1900" dirty="0">
                <a:effectLst/>
                <a:latin typeface="+mj-lt"/>
                <a:ea typeface="Times New Roman" panose="02020603050405020304" pitchFamily="18" charset="0"/>
              </a:rPr>
              <a:t>Food waste is a significant global challenge, contributing to environmental degradation and economic inefficiency. To address this, a Food Waste Reduction System (FWRS) is proposed. </a:t>
            </a:r>
          </a:p>
          <a:p>
            <a:pPr>
              <a:spcBef>
                <a:spcPct val="50000"/>
              </a:spcBef>
              <a:buClrTx/>
              <a:buSzTx/>
              <a:buNone/>
            </a:pPr>
            <a:r>
              <a:rPr lang="en-US" sz="1900" dirty="0">
                <a:latin typeface="+mj-lt"/>
                <a:ea typeface="Times New Roman" panose="02020603050405020304" pitchFamily="18" charset="0"/>
              </a:rPr>
              <a:t>Following are the functionalities of the system:</a:t>
            </a:r>
          </a:p>
          <a:p>
            <a:pPr marL="342900" indent="-342900">
              <a:spcBef>
                <a:spcPct val="50000"/>
              </a:spcBef>
              <a:buClrTx/>
              <a:buSzTx/>
            </a:pPr>
            <a:r>
              <a:rPr lang="en-US" sz="1900" b="1" dirty="0">
                <a:effectLst/>
                <a:latin typeface="+mj-lt"/>
                <a:ea typeface="Times New Roman" panose="02020603050405020304" pitchFamily="18" charset="0"/>
              </a:rPr>
              <a:t>User Profile:</a:t>
            </a:r>
            <a:r>
              <a:rPr lang="en-US" sz="1900" dirty="0">
                <a:effectLst/>
                <a:latin typeface="+mj-lt"/>
                <a:ea typeface="Times New Roman" panose="02020603050405020304" pitchFamily="18" charset="0"/>
              </a:rPr>
              <a:t> A user can create his profile on this system which he will use in future to login to system. He can manage his profile in future </a:t>
            </a:r>
          </a:p>
          <a:p>
            <a:pPr marL="342900" indent="-342900">
              <a:spcBef>
                <a:spcPct val="50000"/>
              </a:spcBef>
              <a:buClrTx/>
              <a:buSzTx/>
            </a:pPr>
            <a:r>
              <a:rPr lang="en-US" sz="1900" b="1" dirty="0">
                <a:latin typeface="+mj-lt"/>
                <a:ea typeface="Times New Roman" panose="02020603050405020304" pitchFamily="18" charset="0"/>
              </a:rPr>
              <a:t>Inventory Management: </a:t>
            </a:r>
            <a:r>
              <a:rPr lang="en-US" sz="1900" dirty="0">
                <a:latin typeface="+mj-lt"/>
                <a:ea typeface="Times New Roman" panose="02020603050405020304" pitchFamily="18" charset="0"/>
              </a:rPr>
              <a:t>User can add items to inventory by providing basic information of item like </a:t>
            </a:r>
            <a:r>
              <a:rPr lang="en-US" sz="1900" i="1" dirty="0">
                <a:latin typeface="+mj-lt"/>
                <a:ea typeface="Times New Roman" panose="02020603050405020304" pitchFamily="18" charset="0"/>
              </a:rPr>
              <a:t>name, expiry date, quantity and storage location.</a:t>
            </a:r>
            <a:r>
              <a:rPr lang="en-US" sz="1900" dirty="0">
                <a:latin typeface="+mj-lt"/>
                <a:ea typeface="Times New Roman" panose="02020603050405020304" pitchFamily="18" charset="0"/>
              </a:rPr>
              <a:t> User can also manage the inventory afterwards, </a:t>
            </a:r>
            <a:r>
              <a:rPr lang="en-US" sz="1900" dirty="0" err="1">
                <a:latin typeface="+mj-lt"/>
                <a:ea typeface="Times New Roman" panose="02020603050405020304" pitchFamily="18" charset="0"/>
              </a:rPr>
              <a:t>i.e</a:t>
            </a:r>
            <a:r>
              <a:rPr lang="en-US" sz="1900" dirty="0">
                <a:latin typeface="+mj-lt"/>
                <a:ea typeface="Times New Roman" panose="02020603050405020304" pitchFamily="18" charset="0"/>
              </a:rPr>
              <a:t>, he can </a:t>
            </a:r>
            <a:r>
              <a:rPr lang="en-US" sz="1900" i="1" dirty="0">
                <a:latin typeface="+mj-lt"/>
                <a:ea typeface="Times New Roman" panose="02020603050405020304" pitchFamily="18" charset="0"/>
              </a:rPr>
              <a:t>edit</a:t>
            </a:r>
            <a:r>
              <a:rPr lang="en-US" sz="1900" dirty="0">
                <a:latin typeface="+mj-lt"/>
                <a:ea typeface="Times New Roman" panose="02020603050405020304" pitchFamily="18" charset="0"/>
              </a:rPr>
              <a:t> or </a:t>
            </a:r>
            <a:r>
              <a:rPr lang="en-US" sz="1900" i="1" dirty="0">
                <a:latin typeface="+mj-lt"/>
                <a:ea typeface="Times New Roman" panose="02020603050405020304" pitchFamily="18" charset="0"/>
              </a:rPr>
              <a:t>delete</a:t>
            </a:r>
            <a:r>
              <a:rPr lang="en-US" sz="1900" dirty="0">
                <a:latin typeface="+mj-lt"/>
                <a:ea typeface="Times New Roman" panose="02020603050405020304" pitchFamily="18" charset="0"/>
              </a:rPr>
              <a:t> the item from inventory.</a:t>
            </a:r>
          </a:p>
          <a:p>
            <a:pPr marL="342900" indent="-342900">
              <a:spcBef>
                <a:spcPct val="50000"/>
              </a:spcBef>
              <a:buClrTx/>
              <a:buSzTx/>
            </a:pPr>
            <a:r>
              <a:rPr lang="en-US" sz="1900" b="1" dirty="0">
                <a:latin typeface="+mj-lt"/>
                <a:ea typeface="Times New Roman" panose="02020603050405020304" pitchFamily="18" charset="0"/>
              </a:rPr>
              <a:t>Expiry Reminders: </a:t>
            </a:r>
            <a:r>
              <a:rPr lang="en-US" sz="1900" dirty="0">
                <a:latin typeface="+mj-lt"/>
                <a:ea typeface="Times New Roman" panose="02020603050405020304" pitchFamily="18" charset="0"/>
              </a:rPr>
              <a:t>When any item is going to expire in coming </a:t>
            </a:r>
            <a:r>
              <a:rPr lang="en-US" sz="1900" i="1" dirty="0">
                <a:latin typeface="+mj-lt"/>
                <a:ea typeface="Times New Roman" panose="02020603050405020304" pitchFamily="18" charset="0"/>
              </a:rPr>
              <a:t>three (3) days</a:t>
            </a:r>
            <a:r>
              <a:rPr lang="en-US" sz="1900" dirty="0">
                <a:latin typeface="+mj-lt"/>
                <a:ea typeface="Times New Roman" panose="02020603050405020304" pitchFamily="18" charset="0"/>
              </a:rPr>
              <a:t>, expiry reminder button will start to shake. On clicking that button, a modal showing details of item will popup. This will help user to utilize item before expiry 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19EB4-9700-A553-33EE-D2B330C47390}"/>
              </a:ext>
            </a:extLst>
          </p:cNvPr>
          <p:cNvSpPr>
            <a:spLocks noGrp="1"/>
          </p:cNvSpPr>
          <p:nvPr>
            <p:ph idx="1"/>
          </p:nvPr>
        </p:nvSpPr>
        <p:spPr>
          <a:xfrm>
            <a:off x="152400" y="152400"/>
            <a:ext cx="8839200" cy="6553200"/>
          </a:xfrm>
        </p:spPr>
        <p:txBody>
          <a:bodyPr/>
          <a:lstStyle/>
          <a:p>
            <a:r>
              <a:rPr lang="en-US" sz="2300" b="1" dirty="0"/>
              <a:t>Storage Tips: </a:t>
            </a:r>
            <a:r>
              <a:rPr lang="en-US" sz="2300" dirty="0"/>
              <a:t>For effective and prolonged storage of food item, system has option for storage tips. User can consult these to learn more. Moreover, there is also an option for </a:t>
            </a:r>
            <a:r>
              <a:rPr lang="en-US" sz="2300" i="1" dirty="0"/>
              <a:t>Storage Tip of the Day </a:t>
            </a:r>
            <a:r>
              <a:rPr lang="en-US" sz="2300" dirty="0"/>
              <a:t>to engage user.</a:t>
            </a:r>
          </a:p>
          <a:p>
            <a:r>
              <a:rPr lang="en-US" sz="2300" b="1" dirty="0"/>
              <a:t>Food Suggestions: </a:t>
            </a:r>
            <a:r>
              <a:rPr lang="en-US" sz="2300" dirty="0"/>
              <a:t>While creating user profile, a user can tell system about his </a:t>
            </a:r>
            <a:r>
              <a:rPr lang="en-US" sz="2300" i="1" dirty="0"/>
              <a:t>dietary preference</a:t>
            </a:r>
            <a:r>
              <a:rPr lang="en-US" sz="2300" dirty="0"/>
              <a:t> &amp; </a:t>
            </a:r>
            <a:r>
              <a:rPr lang="en-US" sz="2300" i="1" dirty="0"/>
              <a:t>allergy details</a:t>
            </a:r>
            <a:r>
              <a:rPr lang="en-US" sz="2300" dirty="0"/>
              <a:t> which are then used to suggest user recipes. Available inventory is also considered for this purpose.</a:t>
            </a:r>
          </a:p>
          <a:p>
            <a:r>
              <a:rPr lang="en-US" sz="2300" b="1" dirty="0"/>
              <a:t>Search Recipe: </a:t>
            </a:r>
            <a:r>
              <a:rPr lang="en-US" sz="2300" dirty="0"/>
              <a:t>If user wants to add anything other than his daily food preferences, he can. For this purpose, system has an option to search through all the available recipes irrespective of user’s dietary preference and allergy history.</a:t>
            </a:r>
          </a:p>
          <a:p>
            <a:r>
              <a:rPr lang="en-US" sz="2300" b="1" dirty="0"/>
              <a:t>User Feedback: </a:t>
            </a:r>
            <a:r>
              <a:rPr lang="en-US" sz="2300" dirty="0"/>
              <a:t>Feedback is very valuable motivation to keep improving. So the system also provide user with the facility of giving his worthy feedback on either recipe suggestion or storage tip or overall experience. He can rate anything he wants on a scale from </a:t>
            </a:r>
            <a:r>
              <a:rPr lang="en-US" sz="2300" i="1" dirty="0"/>
              <a:t>1 </a:t>
            </a:r>
            <a:r>
              <a:rPr lang="en-US" sz="2300" dirty="0"/>
              <a:t>to</a:t>
            </a:r>
            <a:r>
              <a:rPr lang="en-US" sz="2300" i="1" dirty="0"/>
              <a:t> 10 </a:t>
            </a:r>
            <a:r>
              <a:rPr lang="en-US" sz="2300" dirty="0"/>
              <a:t>along with his feedback in form of text.</a:t>
            </a:r>
            <a:endParaRPr lang="en-US" sz="2300" i="1" dirty="0"/>
          </a:p>
          <a:p>
            <a:endParaRPr lang="en-US" sz="2300" i="1" dirty="0"/>
          </a:p>
        </p:txBody>
      </p:sp>
    </p:spTree>
    <p:extLst>
      <p:ext uri="{BB962C8B-B14F-4D97-AF65-F5344CB8AC3E}">
        <p14:creationId xmlns:p14="http://schemas.microsoft.com/office/powerpoint/2010/main" val="145307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551E965-CA8F-404A-9B22-1D7AA11188BB}"/>
              </a:ext>
            </a:extLst>
          </p:cNvPr>
          <p:cNvSpPr>
            <a:spLocks noGrp="1" noChangeArrowheads="1"/>
          </p:cNvSpPr>
          <p:nvPr>
            <p:ph type="title"/>
          </p:nvPr>
        </p:nvSpPr>
        <p:spPr/>
        <p:txBody>
          <a:bodyPr/>
          <a:lstStyle/>
          <a:p>
            <a:pPr eaLnBrk="1" hangingPunct="1">
              <a:defRPr/>
            </a:pPr>
            <a:r>
              <a:rPr lang="en-US"/>
              <a:t>Project Schedule</a:t>
            </a:r>
          </a:p>
        </p:txBody>
      </p:sp>
      <p:sp>
        <p:nvSpPr>
          <p:cNvPr id="53251" name="Rectangle 3">
            <a:extLst>
              <a:ext uri="{FF2B5EF4-FFF2-40B4-BE49-F238E27FC236}">
                <a16:creationId xmlns:a16="http://schemas.microsoft.com/office/drawing/2014/main" id="{98396796-D10E-45F0-81D1-CA4598AA460C}"/>
              </a:ext>
            </a:extLst>
          </p:cNvPr>
          <p:cNvSpPr>
            <a:spLocks noGrp="1" noChangeArrowheads="1"/>
          </p:cNvSpPr>
          <p:nvPr>
            <p:ph type="body" idx="1"/>
          </p:nvPr>
        </p:nvSpPr>
        <p:spPr>
          <a:xfrm>
            <a:off x="457200" y="1981200"/>
            <a:ext cx="8229600" cy="1447800"/>
          </a:xfrm>
        </p:spPr>
        <p:txBody>
          <a:bodyPr/>
          <a:lstStyle/>
          <a:p>
            <a:pPr eaLnBrk="1" hangingPunct="1">
              <a:buFont typeface="Wingdings" panose="05000000000000000000" pitchFamily="2" charset="2"/>
              <a:buNone/>
              <a:defRPr/>
            </a:pPr>
            <a:endParaRPr lang="en-US" dirty="0"/>
          </a:p>
        </p:txBody>
      </p:sp>
      <p:sp>
        <p:nvSpPr>
          <p:cNvPr id="6148" name="Rectangle 5">
            <a:extLst>
              <a:ext uri="{FF2B5EF4-FFF2-40B4-BE49-F238E27FC236}">
                <a16:creationId xmlns:a16="http://schemas.microsoft.com/office/drawing/2014/main" id="{912A45F5-163A-495F-956D-B24C7FEE38F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3" name="Picture 2">
            <a:extLst>
              <a:ext uri="{FF2B5EF4-FFF2-40B4-BE49-F238E27FC236}">
                <a16:creationId xmlns:a16="http://schemas.microsoft.com/office/drawing/2014/main" id="{0F9D046A-14D1-D32F-14E9-D5F2A865B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915400" cy="4190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333-56CB-45F3-BCD4-75BC37502E29}"/>
              </a:ext>
            </a:extLst>
          </p:cNvPr>
          <p:cNvSpPr>
            <a:spLocks noGrp="1"/>
          </p:cNvSpPr>
          <p:nvPr>
            <p:ph type="title"/>
          </p:nvPr>
        </p:nvSpPr>
        <p:spPr/>
        <p:txBody>
          <a:bodyPr/>
          <a:lstStyle/>
          <a:p>
            <a:pPr>
              <a:defRPr/>
            </a:pPr>
            <a:r>
              <a:rPr lang="en-US" dirty="0"/>
              <a:t>Use Case Diagram</a:t>
            </a:r>
          </a:p>
        </p:txBody>
      </p:sp>
      <p:sp>
        <p:nvSpPr>
          <p:cNvPr id="3" name="Content Placeholder 2">
            <a:extLst>
              <a:ext uri="{FF2B5EF4-FFF2-40B4-BE49-F238E27FC236}">
                <a16:creationId xmlns:a16="http://schemas.microsoft.com/office/drawing/2014/main" id="{440C2C4C-208A-47AD-B8CD-A492F0D16BA7}"/>
              </a:ext>
            </a:extLst>
          </p:cNvPr>
          <p:cNvSpPr>
            <a:spLocks noGrp="1"/>
          </p:cNvSpPr>
          <p:nvPr>
            <p:ph idx="1"/>
          </p:nvPr>
        </p:nvSpPr>
        <p:spPr/>
        <p:txBody>
          <a:bodyPr/>
          <a:lstStyle/>
          <a:p>
            <a:pPr>
              <a:defRPr/>
            </a:pPr>
            <a:endParaRPr lang="en-US" dirty="0"/>
          </a:p>
          <a:p>
            <a:pPr>
              <a:defRPr/>
            </a:pPr>
            <a:endParaRPr lang="en-US" dirty="0"/>
          </a:p>
          <a:p>
            <a:pPr>
              <a:defRPr/>
            </a:pPr>
            <a:endParaRPr lang="en-US" dirty="0"/>
          </a:p>
        </p:txBody>
      </p:sp>
      <p:pic>
        <p:nvPicPr>
          <p:cNvPr id="5" name="Picture 4">
            <a:extLst>
              <a:ext uri="{FF2B5EF4-FFF2-40B4-BE49-F238E27FC236}">
                <a16:creationId xmlns:a16="http://schemas.microsoft.com/office/drawing/2014/main" id="{0A534A8D-5EBA-A7BE-760F-507F42EEF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229600" cy="487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1E1-0CA1-4DBE-B2CA-312F4C422027}"/>
              </a:ext>
            </a:extLst>
          </p:cNvPr>
          <p:cNvSpPr>
            <a:spLocks noGrp="1"/>
          </p:cNvSpPr>
          <p:nvPr>
            <p:ph type="title"/>
          </p:nvPr>
        </p:nvSpPr>
        <p:spPr/>
        <p:txBody>
          <a:bodyPr/>
          <a:lstStyle/>
          <a:p>
            <a:pPr>
              <a:defRPr/>
            </a:pPr>
            <a:r>
              <a:rPr lang="en-US" dirty="0"/>
              <a:t>Entity-Relationship Diagram</a:t>
            </a:r>
          </a:p>
        </p:txBody>
      </p:sp>
      <p:sp>
        <p:nvSpPr>
          <p:cNvPr id="3" name="Content Placeholder 2">
            <a:extLst>
              <a:ext uri="{FF2B5EF4-FFF2-40B4-BE49-F238E27FC236}">
                <a16:creationId xmlns:a16="http://schemas.microsoft.com/office/drawing/2014/main" id="{39805DF2-FDA1-492A-B230-DEC001699F35}"/>
              </a:ext>
            </a:extLst>
          </p:cNvPr>
          <p:cNvSpPr>
            <a:spLocks noGrp="1"/>
          </p:cNvSpPr>
          <p:nvPr>
            <p:ph idx="1"/>
          </p:nvPr>
        </p:nvSpPr>
        <p:spPr/>
        <p:txBody>
          <a:bodyPr/>
          <a:lstStyle/>
          <a:p>
            <a:pPr>
              <a:defRPr/>
            </a:pPr>
            <a:endParaRPr lang="en-US" dirty="0"/>
          </a:p>
          <a:p>
            <a:pPr>
              <a:defRPr/>
            </a:pPr>
            <a:endParaRPr lang="en-US" dirty="0"/>
          </a:p>
          <a:p>
            <a:pPr>
              <a:defRPr/>
            </a:pPr>
            <a:endParaRPr lang="en-US" dirty="0"/>
          </a:p>
        </p:txBody>
      </p:sp>
      <p:pic>
        <p:nvPicPr>
          <p:cNvPr id="5" name="Picture 4">
            <a:extLst>
              <a:ext uri="{FF2B5EF4-FFF2-40B4-BE49-F238E27FC236}">
                <a16:creationId xmlns:a16="http://schemas.microsoft.com/office/drawing/2014/main" id="{FB0666A3-69A9-FB8E-7304-BE6569876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752600"/>
            <a:ext cx="8633507" cy="4343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0F0E-2220-4F53-A559-329BE37211F7}"/>
              </a:ext>
            </a:extLst>
          </p:cNvPr>
          <p:cNvSpPr>
            <a:spLocks noGrp="1"/>
          </p:cNvSpPr>
          <p:nvPr>
            <p:ph type="title"/>
          </p:nvPr>
        </p:nvSpPr>
        <p:spPr/>
        <p:txBody>
          <a:bodyPr/>
          <a:lstStyle/>
          <a:p>
            <a:pPr>
              <a:defRPr/>
            </a:pPr>
            <a:r>
              <a:rPr lang="en-US" dirty="0"/>
              <a:t>Relational Schema</a:t>
            </a:r>
          </a:p>
        </p:txBody>
      </p:sp>
      <p:pic>
        <p:nvPicPr>
          <p:cNvPr id="5" name="Content Placeholder 4">
            <a:extLst>
              <a:ext uri="{FF2B5EF4-FFF2-40B4-BE49-F238E27FC236}">
                <a16:creationId xmlns:a16="http://schemas.microsoft.com/office/drawing/2014/main" id="{7CD0A3E3-2A8C-1BFE-DB22-02AF76098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14286"/>
            <a:ext cx="8498321" cy="4510314"/>
          </a:xfrm>
        </p:spPr>
      </p:pic>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417</TotalTime>
  <Words>1321</Words>
  <Application>Microsoft Office PowerPoint</Application>
  <PresentationFormat>On-screen Show (4:3)</PresentationFormat>
  <Paragraphs>100</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Tahoma</vt:lpstr>
      <vt:lpstr>Wingdings</vt:lpstr>
      <vt:lpstr>Textured</vt:lpstr>
      <vt:lpstr>PowerPoint Presentation</vt:lpstr>
      <vt:lpstr>Food Waste Reduction System</vt:lpstr>
      <vt:lpstr>Introduction</vt:lpstr>
      <vt:lpstr>INTRODUCTION OF PROJECT</vt:lpstr>
      <vt:lpstr>PowerPoint Presentation</vt:lpstr>
      <vt:lpstr>Project Schedule</vt:lpstr>
      <vt:lpstr>Use Case Diagram</vt:lpstr>
      <vt:lpstr>Entity-Relationship Diagram</vt:lpstr>
      <vt:lpstr>Relational Schema</vt:lpstr>
      <vt:lpstr>User Interfaces</vt:lpstr>
      <vt:lpstr>User Interfaces</vt:lpstr>
      <vt:lpstr>User Interfaces</vt:lpstr>
      <vt:lpstr>User Interfaces</vt:lpstr>
      <vt:lpstr>User Interfaces</vt:lpstr>
      <vt:lpstr>User Interfaces</vt:lpstr>
      <vt:lpstr>User Interfaces</vt:lpstr>
      <vt:lpstr>User Interfaces</vt:lpstr>
      <vt:lpstr>User Interfaces</vt:lpstr>
      <vt:lpstr>User Interfaces</vt:lpstr>
      <vt:lpstr>User Interfaces</vt:lpstr>
      <vt:lpstr>User Interfaces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Tools</vt:lpstr>
      <vt:lpstr>PowerPoint Presentation</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Hassan Zahid</cp:lastModifiedBy>
  <cp:revision>99</cp:revision>
  <dcterms:created xsi:type="dcterms:W3CDTF">2007-02-24T01:41:18Z</dcterms:created>
  <dcterms:modified xsi:type="dcterms:W3CDTF">2024-06-24T00:31:26Z</dcterms:modified>
</cp:coreProperties>
</file>