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5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76E-6A34-B741-A5E2-B2B18E6B325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3BD1-C897-1C41-B400-FAA7E4B8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c2zb@virgini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ductor.org/help/course-material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R: A Computational Workbench for Biological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Brian Capaldo</a:t>
            </a:r>
          </a:p>
          <a:p>
            <a:r>
              <a:rPr lang="en-US" dirty="0" smtClean="0"/>
              <a:t>Office of Research Core Administration University of Virginia</a:t>
            </a:r>
          </a:p>
          <a:p>
            <a:r>
              <a:rPr lang="en-US" dirty="0" smtClean="0">
                <a:hlinkClick r:id="rId2"/>
              </a:rPr>
              <a:t>bc2zb@virginia.edu</a:t>
            </a:r>
            <a:endParaRPr lang="en-US" dirty="0" smtClean="0"/>
          </a:p>
          <a:p>
            <a:r>
              <a:rPr lang="en-US" dirty="0" smtClean="0"/>
              <a:t>CYTO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R, not just before S but also after (History of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The R programming language has its roots in S, a language created forty years ago at ATT Bell Labs by Chambers, Becker and </a:t>
            </a:r>
            <a:r>
              <a:rPr lang="en-US" sz="1600" dirty="0" err="1" smtClean="0"/>
              <a:t>Wilks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The motivation for S was to simplify the task of calling statistical routines written in FORTRAN (this involved writing code to read in, format and write out the data).</a:t>
            </a:r>
          </a:p>
          <a:p>
            <a:endParaRPr lang="en-US" sz="1600" dirty="0" smtClean="0"/>
          </a:p>
          <a:p>
            <a:r>
              <a:rPr lang="en-US" sz="1600" dirty="0" smtClean="0"/>
              <a:t>The goal of S was to free users of the drudgery of writing that interface code and speed up the data analyst’s workflow. The key linguistic design principle was to design a language that could be extended and that was devoid of arbitrary limitations.</a:t>
            </a:r>
          </a:p>
          <a:p>
            <a:endParaRPr lang="en-US" sz="1600" dirty="0" smtClean="0"/>
          </a:p>
          <a:p>
            <a:r>
              <a:rPr lang="en-US" sz="1600" dirty="0" smtClean="0"/>
              <a:t>The S language was such a success that users started writing statistical routines in S.</a:t>
            </a:r>
          </a:p>
          <a:p>
            <a:endParaRPr lang="en-US" sz="1600" dirty="0" smtClean="0"/>
          </a:p>
          <a:p>
            <a:r>
              <a:rPr lang="en-US" sz="1600" dirty="0" smtClean="0"/>
              <a:t>The R programming language was designed by Ross </a:t>
            </a:r>
            <a:r>
              <a:rPr lang="en-US" sz="1600" dirty="0" err="1" smtClean="0"/>
              <a:t>Ihaka</a:t>
            </a:r>
            <a:r>
              <a:rPr lang="en-US" sz="1600" dirty="0" smtClean="0"/>
              <a:t> and Robert Gentleman at the University of Auckland around 1992.</a:t>
            </a:r>
          </a:p>
          <a:p>
            <a:endParaRPr lang="en-US" sz="1600" dirty="0" smtClean="0"/>
          </a:p>
          <a:p>
            <a:r>
              <a:rPr lang="en-US" sz="1600" dirty="0" smtClean="0"/>
              <a:t>R departed from S in number of ways, it was an open source language released under a GPL license to ensure that everything related to R remains in the public domain, R cleaned up some corners of S and improve the performance of programs written in the language.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598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pic>
        <p:nvPicPr>
          <p:cNvPr id="5" name="Picture 4" descr="Screen Shot 2017-05-26 at 11.15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0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2"/>
            <a:ext cx="8229600" cy="1143000"/>
          </a:xfrm>
        </p:spPr>
        <p:txBody>
          <a:bodyPr/>
          <a:lstStyle/>
          <a:p>
            <a:r>
              <a:rPr lang="en-US" dirty="0" smtClean="0"/>
              <a:t>R on the terminal</a:t>
            </a:r>
            <a:endParaRPr lang="en-US" dirty="0"/>
          </a:p>
        </p:txBody>
      </p:sp>
      <p:pic>
        <p:nvPicPr>
          <p:cNvPr id="4" name="Picture 3" descr="Screen Shot 2017-05-26 at 11.17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5740400" cy="6045200"/>
          </a:xfrm>
          <a:prstGeom prst="rect">
            <a:avLst/>
          </a:prstGeom>
        </p:spPr>
      </p:pic>
      <p:pic>
        <p:nvPicPr>
          <p:cNvPr id="5" name="Picture 4" descr="Screen Shot 2017-05-26 at 11.1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721628"/>
            <a:ext cx="3403600" cy="34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pic>
        <p:nvPicPr>
          <p:cNvPr id="5" name="Picture 4" descr="Screen Shot 2017-05-26 at 11.2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223"/>
            <a:ext cx="9144000" cy="53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6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as a computational bench 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 experiments</a:t>
            </a:r>
          </a:p>
          <a:p>
            <a:r>
              <a:rPr lang="en-US" dirty="0" smtClean="0"/>
              <a:t>Data structures as glassware</a:t>
            </a:r>
            <a:endParaRPr lang="en-US" dirty="0" smtClean="0"/>
          </a:p>
          <a:p>
            <a:r>
              <a:rPr lang="en-US" dirty="0" smtClean="0"/>
              <a:t>Functions as instruments</a:t>
            </a:r>
          </a:p>
          <a:p>
            <a:r>
              <a:rPr lang="en-US" dirty="0" smtClean="0"/>
              <a:t>Vignettes as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4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http://bioconductor.org/help/course-materials/</a:t>
            </a:r>
            <a:endParaRPr lang="en-US" dirty="0" smtClean="0"/>
          </a:p>
          <a:p>
            <a:r>
              <a:rPr lang="en-US" dirty="0" smtClean="0"/>
              <a:t>If libraries are instruments, repositories (</a:t>
            </a:r>
            <a:r>
              <a:rPr lang="en-US" dirty="0" err="1" smtClean="0"/>
              <a:t>bioconductor</a:t>
            </a:r>
            <a:r>
              <a:rPr lang="en-US" dirty="0" smtClean="0"/>
              <a:t>/CRAN) are the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0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Overview of R and </a:t>
            </a:r>
            <a:r>
              <a:rPr lang="en-US" dirty="0" err="1"/>
              <a:t>Bioconductor</a:t>
            </a:r>
            <a:endParaRPr lang="en-US" dirty="0"/>
          </a:p>
          <a:p>
            <a:pPr lvl="1"/>
            <a:r>
              <a:rPr lang="en-US" dirty="0"/>
              <a:t>Installing R</a:t>
            </a:r>
          </a:p>
          <a:p>
            <a:pPr lvl="1"/>
            <a:r>
              <a:rPr lang="en-US" dirty="0"/>
              <a:t>Installing libraries in R</a:t>
            </a:r>
          </a:p>
          <a:p>
            <a:pPr lvl="1"/>
            <a:r>
              <a:rPr lang="en-US" dirty="0"/>
              <a:t>Installing </a:t>
            </a:r>
            <a:r>
              <a:rPr lang="en-US" dirty="0" err="1"/>
              <a:t>Bioconductor</a:t>
            </a:r>
            <a:r>
              <a:rPr lang="en-US" dirty="0"/>
              <a:t> libraries in R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cytometry</a:t>
            </a:r>
            <a:r>
              <a:rPr lang="en-US" dirty="0"/>
              <a:t> packages available in </a:t>
            </a:r>
            <a:r>
              <a:rPr lang="en-US" dirty="0" err="1"/>
              <a:t>Bioconductor</a:t>
            </a:r>
            <a:endParaRPr lang="en-US" dirty="0"/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cytometry</a:t>
            </a:r>
            <a:r>
              <a:rPr lang="en-US" dirty="0"/>
              <a:t> packages not available in </a:t>
            </a:r>
            <a:r>
              <a:rPr lang="en-US" dirty="0" err="1"/>
              <a:t>Bioconductor</a:t>
            </a:r>
            <a:endParaRPr lang="en-US" dirty="0"/>
          </a:p>
          <a:p>
            <a:pPr lvl="0"/>
            <a:r>
              <a:rPr lang="en-US" dirty="0"/>
              <a:t>Basics of fcs file manipulation in R</a:t>
            </a:r>
          </a:p>
          <a:p>
            <a:pPr lvl="0"/>
            <a:r>
              <a:rPr lang="en-US" dirty="0"/>
              <a:t>The power of </a:t>
            </a:r>
            <a:r>
              <a:rPr lang="en-US" dirty="0" err="1"/>
              <a:t>Bioconductor</a:t>
            </a:r>
            <a:r>
              <a:rPr lang="en-US" dirty="0"/>
              <a:t> vignettes</a:t>
            </a:r>
          </a:p>
          <a:p>
            <a:pPr lvl="1"/>
            <a:r>
              <a:rPr lang="en-US" dirty="0"/>
              <a:t>Using a vignette to analyze your own data</a:t>
            </a:r>
          </a:p>
          <a:p>
            <a:pPr lvl="1"/>
            <a:r>
              <a:rPr lang="en-US" dirty="0"/>
              <a:t>Stringing vignettes together to create your own analysis pipelines</a:t>
            </a:r>
          </a:p>
          <a:p>
            <a:pPr lvl="0"/>
            <a:r>
              <a:rPr lang="en-US" dirty="0"/>
              <a:t>Further resources to explore</a:t>
            </a:r>
          </a:p>
          <a:p>
            <a:pPr lvl="1"/>
            <a:r>
              <a:rPr lang="en-US" dirty="0" err="1"/>
              <a:t>CyTOF</a:t>
            </a:r>
            <a:r>
              <a:rPr lang="en-US" dirty="0"/>
              <a:t> Forum</a:t>
            </a:r>
          </a:p>
          <a:p>
            <a:pPr lvl="1"/>
            <a:r>
              <a:rPr lang="en-US" dirty="0" err="1"/>
              <a:t>Bioconductor</a:t>
            </a:r>
            <a:r>
              <a:rPr lang="en-US" dirty="0"/>
              <a:t> mailing list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sourceforge</a:t>
            </a:r>
            <a:r>
              <a:rPr lang="en-US" dirty="0"/>
              <a:t>, </a:t>
            </a:r>
            <a:r>
              <a:rPr lang="en-US" dirty="0" err="1"/>
              <a:t>reddit</a:t>
            </a:r>
            <a:r>
              <a:rPr lang="en-US" dirty="0"/>
              <a:t> discussion boards</a:t>
            </a:r>
          </a:p>
          <a:p>
            <a:pPr lvl="0"/>
            <a:r>
              <a:rPr lang="en-US" dirty="0"/>
              <a:t>Conclusions/Discussion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3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366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R: A Computational Workbench for Biological Data Analysis</vt:lpstr>
      <vt:lpstr>R, not just before S but also after (History of R)</vt:lpstr>
      <vt:lpstr>Installing R</vt:lpstr>
      <vt:lpstr>R on the terminal</vt:lpstr>
      <vt:lpstr>RStudio</vt:lpstr>
      <vt:lpstr>R as a computational bench top </vt:lpstr>
      <vt:lpstr>Bioconductor</vt:lpstr>
      <vt:lpstr>Goals</vt:lpstr>
    </vt:vector>
  </TitlesOfParts>
  <Company>University of Virginia School of Medicine Core Facilities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Brian Capaldo</dc:creator>
  <cp:lastModifiedBy>Brian Capaldo</cp:lastModifiedBy>
  <cp:revision>11</cp:revision>
  <dcterms:created xsi:type="dcterms:W3CDTF">2017-05-26T14:24:50Z</dcterms:created>
  <dcterms:modified xsi:type="dcterms:W3CDTF">2017-05-26T19:23:43Z</dcterms:modified>
</cp:coreProperties>
</file>