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4" r:id="rId2"/>
    <p:sldId id="265" r:id="rId3"/>
    <p:sldId id="266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68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70" r:id="rId24"/>
    <p:sldId id="295" r:id="rId25"/>
    <p:sldId id="294" r:id="rId26"/>
    <p:sldId id="296" r:id="rId27"/>
    <p:sldId id="271" r:id="rId28"/>
    <p:sldId id="272" r:id="rId29"/>
    <p:sldId id="273" r:id="rId30"/>
    <p:sldId id="274" r:id="rId31"/>
    <p:sldId id="275" r:id="rId32"/>
    <p:sldId id="267" r:id="rId33"/>
    <p:sldId id="29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EEE"/>
    <a:srgbClr val="002548"/>
    <a:srgbClr val="003E74"/>
    <a:srgbClr val="D4EFFC"/>
    <a:srgbClr val="9D9D9D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Cann" userId="8c6a9ebbaaad6f6c" providerId="LiveId" clId="{DB6F0673-3624-43D4-82E4-8625E0AE777E}"/>
    <pc:docChg chg="modSld">
      <pc:chgData name="Brandon Cann" userId="8c6a9ebbaaad6f6c" providerId="LiveId" clId="{DB6F0673-3624-43D4-82E4-8625E0AE777E}" dt="2023-06-26T10:35:47.050" v="32" actId="20577"/>
      <pc:docMkLst>
        <pc:docMk/>
      </pc:docMkLst>
      <pc:sldChg chg="modSp mod">
        <pc:chgData name="Brandon Cann" userId="8c6a9ebbaaad6f6c" providerId="LiveId" clId="{DB6F0673-3624-43D4-82E4-8625E0AE777E}" dt="2023-06-26T10:35:47.050" v="32" actId="20577"/>
        <pc:sldMkLst>
          <pc:docMk/>
          <pc:sldMk cId="2304087987" sldId="264"/>
        </pc:sldMkLst>
        <pc:spChg chg="mod">
          <ac:chgData name="Brandon Cann" userId="8c6a9ebbaaad6f6c" providerId="LiveId" clId="{DB6F0673-3624-43D4-82E4-8625E0AE777E}" dt="2023-06-26T10:35:47.050" v="32" actId="20577"/>
          <ac:spMkLst>
            <pc:docMk/>
            <pc:sldMk cId="2304087987" sldId="264"/>
            <ac:spMk id="5" creationId="{AE43F12B-5DF4-5130-CBD8-86AE4ECCF11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26 June, 2023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26 June, 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43F12B-5DF4-5130-CBD8-86AE4ECC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6688"/>
            <a:ext cx="8229600" cy="1332311"/>
          </a:xfrm>
        </p:spPr>
        <p:txBody>
          <a:bodyPr/>
          <a:lstStyle/>
          <a:p>
            <a:r>
              <a:rPr lang="en-GB" dirty="0"/>
              <a:t>Invertible Neural Networks for Image Denoising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B7E697-D366-91E9-5BAD-660E568198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800" dirty="0"/>
              <a:t>Brandon Cann</a:t>
            </a:r>
          </a:p>
        </p:txBody>
      </p:sp>
    </p:spTree>
    <p:extLst>
      <p:ext uri="{BB962C8B-B14F-4D97-AF65-F5344CB8AC3E}">
        <p14:creationId xmlns:p14="http://schemas.microsoft.com/office/powerpoint/2010/main" val="230408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Noise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37699"/>
            <a:ext cx="8229600" cy="13136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Salt and Pepper Noise: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Setting random pixels to black and white.</a:t>
            </a:r>
          </a:p>
          <a:p>
            <a:r>
              <a:rPr lang="en-GB" dirty="0"/>
              <a:t>Thresholding set at 220.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C3AA3-7101-F655-F7CF-FC8731938F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2292" y="3603031"/>
            <a:ext cx="2171700" cy="2200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46F6A6-6043-0130-E96E-04955C6AE27F}"/>
              </a:ext>
            </a:extLst>
          </p:cNvPr>
          <p:cNvSpPr txBox="1"/>
          <p:nvPr/>
        </p:nvSpPr>
        <p:spPr>
          <a:xfrm>
            <a:off x="2171628" y="5803306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30D07-5152-E503-0887-7E7F34FA6559}"/>
              </a:ext>
            </a:extLst>
          </p:cNvPr>
          <p:cNvSpPr txBox="1"/>
          <p:nvPr/>
        </p:nvSpPr>
        <p:spPr>
          <a:xfrm>
            <a:off x="5242560" y="5824732"/>
            <a:ext cx="27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Salt and Pepper Noise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08B50-7DCA-296A-F6B8-B166406175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0010" y="366018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4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Noise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8571"/>
            <a:ext cx="8229600" cy="16881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Poisson Noise: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Poisson distribution where</a:t>
            </a:r>
          </a:p>
          <a:p>
            <a:r>
              <a:rPr lang="en-GB" dirty="0"/>
              <a:t>Default lambda of </a:t>
            </a:r>
            <a:r>
              <a:rPr lang="en-GB" dirty="0" err="1"/>
              <a:t>torch.poisson</a:t>
            </a:r>
            <a:r>
              <a:rPr lang="en-GB" dirty="0"/>
              <a:t>() used.</a:t>
            </a:r>
          </a:p>
          <a:p>
            <a:r>
              <a:rPr lang="en-GB" dirty="0"/>
              <a:t>Only applied noise of all noise types.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C3AA3-7101-F655-F7CF-FC8731938F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2291" y="3827144"/>
            <a:ext cx="2171700" cy="2200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46F6A6-6043-0130-E96E-04955C6AE27F}"/>
              </a:ext>
            </a:extLst>
          </p:cNvPr>
          <p:cNvSpPr txBox="1"/>
          <p:nvPr/>
        </p:nvSpPr>
        <p:spPr>
          <a:xfrm>
            <a:off x="2171628" y="5987972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30D07-5152-E503-0887-7E7F34FA6559}"/>
              </a:ext>
            </a:extLst>
          </p:cNvPr>
          <p:cNvSpPr txBox="1"/>
          <p:nvPr/>
        </p:nvSpPr>
        <p:spPr>
          <a:xfrm>
            <a:off x="5584044" y="5987972"/>
            <a:ext cx="27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Poisson Noise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507DF3-E787-C4F2-03B0-C14426B84EF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0010" y="3885335"/>
            <a:ext cx="2133600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C53D39-F49F-8BF3-5F10-4C58EFBD7B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8204" y="2168571"/>
            <a:ext cx="838200" cy="323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776ED6-6A1C-149E-A579-36F311F3EA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28661" y="2775203"/>
            <a:ext cx="1089643" cy="38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1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WINNET: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Pretrained networks against new noise types.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F207C-4EE3-8EBD-B143-BDA57508958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7964" y="3429000"/>
            <a:ext cx="5328071" cy="28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72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WINNET: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Newly trained networks against noise types.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F2B82-C618-14D7-6885-58B53EC5DA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1170" y="3429000"/>
            <a:ext cx="5881659" cy="27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0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WINNET: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Best performances for each noise type.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9F590-5F4E-EED2-0F20-171A10A00D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8242" y="3815862"/>
            <a:ext cx="6715565" cy="1769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618854-86FD-1BC6-125F-DD97C416E8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0193" y="3790411"/>
            <a:ext cx="1771781" cy="1795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2F27EE-EA96-8D70-220F-D4958D6A3472}"/>
              </a:ext>
            </a:extLst>
          </p:cNvPr>
          <p:cNvSpPr txBox="1"/>
          <p:nvPr/>
        </p:nvSpPr>
        <p:spPr>
          <a:xfrm>
            <a:off x="699569" y="5639277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1BEEE-01F6-8BD0-47E3-5556A9BE2F55}"/>
              </a:ext>
            </a:extLst>
          </p:cNvPr>
          <p:cNvSpPr txBox="1"/>
          <p:nvPr/>
        </p:nvSpPr>
        <p:spPr>
          <a:xfrm>
            <a:off x="2365818" y="5585505"/>
            <a:ext cx="117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Additive Gaussian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DA8ED-BF97-F0FA-C7AA-7C9773EBD146}"/>
              </a:ext>
            </a:extLst>
          </p:cNvPr>
          <p:cNvSpPr txBox="1"/>
          <p:nvPr/>
        </p:nvSpPr>
        <p:spPr>
          <a:xfrm>
            <a:off x="4070899" y="5585505"/>
            <a:ext cx="117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Conflated Gaussian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938A2-8171-90F7-968B-C75234D10C77}"/>
              </a:ext>
            </a:extLst>
          </p:cNvPr>
          <p:cNvSpPr txBox="1"/>
          <p:nvPr/>
        </p:nvSpPr>
        <p:spPr>
          <a:xfrm>
            <a:off x="5810153" y="5585504"/>
            <a:ext cx="103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Salt and Pepper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50757-2A29-E710-35B0-5BA87E07E165}"/>
              </a:ext>
            </a:extLst>
          </p:cNvPr>
          <p:cNvSpPr txBox="1"/>
          <p:nvPr/>
        </p:nvSpPr>
        <p:spPr>
          <a:xfrm>
            <a:off x="7515234" y="5724003"/>
            <a:ext cx="117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Poisson</a:t>
            </a:r>
          </a:p>
        </p:txBody>
      </p:sp>
    </p:spTree>
    <p:extLst>
      <p:ext uri="{BB962C8B-B14F-4D97-AF65-F5344CB8AC3E}">
        <p14:creationId xmlns:p14="http://schemas.microsoft.com/office/powerpoint/2010/main" val="5109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WINNET: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Alternative Conflated Gaussian Noise trained networks against noise types.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9753F-535E-E2BB-9AD8-5C0A421A3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4779"/>
          <a:stretch/>
        </p:blipFill>
        <p:spPr>
          <a:xfrm>
            <a:off x="1490662" y="3490563"/>
            <a:ext cx="6162675" cy="25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88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RWNN: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Newly trained networks against noise types.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E8E9A-0E80-C0C7-2154-FC06D97F7F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1575" y="3651123"/>
            <a:ext cx="68008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59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3701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RWNN: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Edge detection-based Gaussian Noise</a:t>
            </a:r>
          </a:p>
          <a:p>
            <a:pPr lvl="1"/>
            <a:r>
              <a:rPr lang="en-GB" dirty="0"/>
              <a:t>mean of 0.</a:t>
            </a:r>
          </a:p>
          <a:p>
            <a:pPr lvl="1"/>
            <a:r>
              <a:rPr lang="en-GB" dirty="0"/>
              <a:t>Variance proportional to the value of the image that has undergone edge detection with an offset of 1e-6.</a:t>
            </a:r>
          </a:p>
          <a:p>
            <a:pPr lvl="1"/>
            <a:r>
              <a:rPr lang="en-GB" dirty="0"/>
              <a:t>Range of noise levels is set to 1e-6 and 100 for the initial Prewitt and Sobel filter edge detection algorithms.</a:t>
            </a:r>
          </a:p>
          <a:p>
            <a:pPr lvl="1"/>
            <a:r>
              <a:rPr lang="en-GB" dirty="0"/>
              <a:t>An additional Prewitt model generated with double scaling on the variance.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B9512-7DC2-7579-2749-C9C8F8E047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5437" y="5336317"/>
            <a:ext cx="59531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71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3701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RWNN: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Edge detection-based Gaussian Noise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7FDE2B-734D-06AC-4380-A8F5D512F0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6517" y="3623734"/>
            <a:ext cx="4276725" cy="217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15A8F3-C0F6-15FB-E8DE-CE4A89C87E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5706" y="3628147"/>
            <a:ext cx="2162175" cy="2162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CC450-A002-55C5-86E9-55BBDDB96B9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903" y="3607530"/>
            <a:ext cx="2171700" cy="2200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5EDB41-39B9-FD1B-B40F-6DEEBBBDC91B}"/>
              </a:ext>
            </a:extLst>
          </p:cNvPr>
          <p:cNvSpPr txBox="1"/>
          <p:nvPr/>
        </p:nvSpPr>
        <p:spPr>
          <a:xfrm>
            <a:off x="958239" y="5796895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9AD45-DC98-BA38-E0BB-167498598043}"/>
              </a:ext>
            </a:extLst>
          </p:cNvPr>
          <p:cNvSpPr txBox="1"/>
          <p:nvPr/>
        </p:nvSpPr>
        <p:spPr>
          <a:xfrm>
            <a:off x="3213073" y="5812218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Prewitt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7B1015-4B84-D95B-5D42-BE096BAFFEB1}"/>
              </a:ext>
            </a:extLst>
          </p:cNvPr>
          <p:cNvSpPr txBox="1"/>
          <p:nvPr/>
        </p:nvSpPr>
        <p:spPr>
          <a:xfrm>
            <a:off x="5370372" y="5825856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Sobel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D4046-A841-45CC-D0DB-ABAAD2D587C7}"/>
              </a:ext>
            </a:extLst>
          </p:cNvPr>
          <p:cNvSpPr txBox="1"/>
          <p:nvPr/>
        </p:nvSpPr>
        <p:spPr>
          <a:xfrm>
            <a:off x="7188357" y="5687357"/>
            <a:ext cx="1769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Prewitt with double scaling</a:t>
            </a:r>
          </a:p>
        </p:txBody>
      </p:sp>
    </p:spTree>
    <p:extLst>
      <p:ext uri="{BB962C8B-B14F-4D97-AF65-F5344CB8AC3E}">
        <p14:creationId xmlns:p14="http://schemas.microsoft.com/office/powerpoint/2010/main" val="139864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40012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RWNN: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Newly trained edge detection-based networks against noise types.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6750C-4767-779A-813D-30DA912778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4029" y="4168633"/>
            <a:ext cx="68389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2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12341"/>
            <a:ext cx="8229600" cy="29203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Project Goal: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Research into existing Invertible Neural Networks for image denoising</a:t>
            </a:r>
          </a:p>
          <a:p>
            <a:endParaRPr lang="en-GB" dirty="0"/>
          </a:p>
          <a:p>
            <a:r>
              <a:rPr lang="en-GB" dirty="0"/>
              <a:t>Compatibility with different noise types</a:t>
            </a:r>
          </a:p>
          <a:p>
            <a:endParaRPr lang="en-GB" dirty="0"/>
          </a:p>
          <a:p>
            <a:r>
              <a:rPr lang="en-GB" dirty="0"/>
              <a:t>What parts of an image are most important for features to be learnt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134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6116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RWNN: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Output of edge detection-based models with varying recursion levels.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F79845-1B68-0EF5-7807-B1ABB6FB5FB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0237" y="2981706"/>
            <a:ext cx="5343525" cy="316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32F28F-A408-684B-B687-1C7C50C4689E}"/>
              </a:ext>
            </a:extLst>
          </p:cNvPr>
          <p:cNvSpPr txBox="1"/>
          <p:nvPr/>
        </p:nvSpPr>
        <p:spPr>
          <a:xfrm>
            <a:off x="2121343" y="6086332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4F169-4E25-B9E5-6812-95E18E5F6BE4}"/>
              </a:ext>
            </a:extLst>
          </p:cNvPr>
          <p:cNvSpPr txBox="1"/>
          <p:nvPr/>
        </p:nvSpPr>
        <p:spPr>
          <a:xfrm>
            <a:off x="3103281" y="6097262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573D1-F376-1F84-A991-C98AE21F3182}"/>
              </a:ext>
            </a:extLst>
          </p:cNvPr>
          <p:cNvSpPr txBox="1"/>
          <p:nvPr/>
        </p:nvSpPr>
        <p:spPr>
          <a:xfrm>
            <a:off x="4191582" y="6081117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92F65-7ABA-D64F-E695-F5F065E175BF}"/>
              </a:ext>
            </a:extLst>
          </p:cNvPr>
          <p:cNvSpPr txBox="1"/>
          <p:nvPr/>
        </p:nvSpPr>
        <p:spPr>
          <a:xfrm>
            <a:off x="5279883" y="6081117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41F26A-EB6C-5CDC-789A-9BDAD65642AD}"/>
              </a:ext>
            </a:extLst>
          </p:cNvPr>
          <p:cNvSpPr txBox="1"/>
          <p:nvPr/>
        </p:nvSpPr>
        <p:spPr>
          <a:xfrm>
            <a:off x="6368184" y="6081117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9CD1A-FB85-E3B4-EBC4-5C6209B36A9B}"/>
              </a:ext>
            </a:extLst>
          </p:cNvPr>
          <p:cNvSpPr txBox="1"/>
          <p:nvPr/>
        </p:nvSpPr>
        <p:spPr>
          <a:xfrm>
            <a:off x="457200" y="3346068"/>
            <a:ext cx="1156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Additive Gaussian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18BE4B-CD04-61F7-6BE9-1AB5CF234573}"/>
              </a:ext>
            </a:extLst>
          </p:cNvPr>
          <p:cNvSpPr txBox="1"/>
          <p:nvPr/>
        </p:nvSpPr>
        <p:spPr>
          <a:xfrm>
            <a:off x="457199" y="4378190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Prewitt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9CF04-94D5-D59D-547E-007E3916A583}"/>
              </a:ext>
            </a:extLst>
          </p:cNvPr>
          <p:cNvSpPr txBox="1"/>
          <p:nvPr/>
        </p:nvSpPr>
        <p:spPr>
          <a:xfrm>
            <a:off x="293957" y="5265782"/>
            <a:ext cx="1769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Prewitt with double scaling</a:t>
            </a:r>
          </a:p>
        </p:txBody>
      </p:sp>
    </p:spTree>
    <p:extLst>
      <p:ext uri="{BB962C8B-B14F-4D97-AF65-F5344CB8AC3E}">
        <p14:creationId xmlns:p14="http://schemas.microsoft.com/office/powerpoint/2010/main" val="1273468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6116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RWNN: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Output of edge detection-based models with varying recursion levels.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2F28F-A408-684B-B687-1C7C50C4689E}"/>
              </a:ext>
            </a:extLst>
          </p:cNvPr>
          <p:cNvSpPr txBox="1"/>
          <p:nvPr/>
        </p:nvSpPr>
        <p:spPr>
          <a:xfrm>
            <a:off x="2121343" y="6086332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4F169-4E25-B9E5-6812-95E18E5F6BE4}"/>
              </a:ext>
            </a:extLst>
          </p:cNvPr>
          <p:cNvSpPr txBox="1"/>
          <p:nvPr/>
        </p:nvSpPr>
        <p:spPr>
          <a:xfrm>
            <a:off x="3103281" y="6097262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573D1-F376-1F84-A991-C98AE21F3182}"/>
              </a:ext>
            </a:extLst>
          </p:cNvPr>
          <p:cNvSpPr txBox="1"/>
          <p:nvPr/>
        </p:nvSpPr>
        <p:spPr>
          <a:xfrm>
            <a:off x="4191582" y="6081117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92F65-7ABA-D64F-E695-F5F065E175BF}"/>
              </a:ext>
            </a:extLst>
          </p:cNvPr>
          <p:cNvSpPr txBox="1"/>
          <p:nvPr/>
        </p:nvSpPr>
        <p:spPr>
          <a:xfrm>
            <a:off x="5279883" y="6081117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41F26A-EB6C-5CDC-789A-9BDAD65642AD}"/>
              </a:ext>
            </a:extLst>
          </p:cNvPr>
          <p:cNvSpPr txBox="1"/>
          <p:nvPr/>
        </p:nvSpPr>
        <p:spPr>
          <a:xfrm>
            <a:off x="6368184" y="6081117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9CF04-94D5-D59D-547E-007E3916A583}"/>
              </a:ext>
            </a:extLst>
          </p:cNvPr>
          <p:cNvSpPr txBox="1"/>
          <p:nvPr/>
        </p:nvSpPr>
        <p:spPr>
          <a:xfrm>
            <a:off x="293957" y="5265782"/>
            <a:ext cx="1769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Prewitt with double scaling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39DE5-5C37-18F3-D9D3-04985A2C4F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0237" y="2976943"/>
            <a:ext cx="5343525" cy="3171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5AA88A-E3C5-BE6E-764C-200DF51C70C2}"/>
              </a:ext>
            </a:extLst>
          </p:cNvPr>
          <p:cNvSpPr txBox="1"/>
          <p:nvPr/>
        </p:nvSpPr>
        <p:spPr>
          <a:xfrm>
            <a:off x="457200" y="3346068"/>
            <a:ext cx="1156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Additive Gaussian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9F121-B20B-81C2-8FDA-79A9DC1C57EE}"/>
              </a:ext>
            </a:extLst>
          </p:cNvPr>
          <p:cNvSpPr txBox="1"/>
          <p:nvPr/>
        </p:nvSpPr>
        <p:spPr>
          <a:xfrm>
            <a:off x="457199" y="4378190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Prewitt</a:t>
            </a:r>
          </a:p>
        </p:txBody>
      </p:sp>
    </p:spTree>
    <p:extLst>
      <p:ext uri="{BB962C8B-B14F-4D97-AF65-F5344CB8AC3E}">
        <p14:creationId xmlns:p14="http://schemas.microsoft.com/office/powerpoint/2010/main" val="1049995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6116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RWNN: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Output of edge detection-based models with varying recursion levels.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2F28F-A408-684B-B687-1C7C50C4689E}"/>
              </a:ext>
            </a:extLst>
          </p:cNvPr>
          <p:cNvSpPr txBox="1"/>
          <p:nvPr/>
        </p:nvSpPr>
        <p:spPr>
          <a:xfrm>
            <a:off x="2121343" y="6086332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F4F169-4E25-B9E5-6812-95E18E5F6BE4}"/>
              </a:ext>
            </a:extLst>
          </p:cNvPr>
          <p:cNvSpPr txBox="1"/>
          <p:nvPr/>
        </p:nvSpPr>
        <p:spPr>
          <a:xfrm>
            <a:off x="3103281" y="6097262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573D1-F376-1F84-A991-C98AE21F3182}"/>
              </a:ext>
            </a:extLst>
          </p:cNvPr>
          <p:cNvSpPr txBox="1"/>
          <p:nvPr/>
        </p:nvSpPr>
        <p:spPr>
          <a:xfrm>
            <a:off x="4191582" y="6081117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92F65-7ABA-D64F-E695-F5F065E175BF}"/>
              </a:ext>
            </a:extLst>
          </p:cNvPr>
          <p:cNvSpPr txBox="1"/>
          <p:nvPr/>
        </p:nvSpPr>
        <p:spPr>
          <a:xfrm>
            <a:off x="5279883" y="6081117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41F26A-EB6C-5CDC-789A-9BDAD65642AD}"/>
              </a:ext>
            </a:extLst>
          </p:cNvPr>
          <p:cNvSpPr txBox="1"/>
          <p:nvPr/>
        </p:nvSpPr>
        <p:spPr>
          <a:xfrm>
            <a:off x="6368184" y="6081117"/>
            <a:ext cx="76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9CF04-94D5-D59D-547E-007E3916A583}"/>
              </a:ext>
            </a:extLst>
          </p:cNvPr>
          <p:cNvSpPr txBox="1"/>
          <p:nvPr/>
        </p:nvSpPr>
        <p:spPr>
          <a:xfrm>
            <a:off x="293957" y="5265782"/>
            <a:ext cx="1769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Prewitt with double scaling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2C0A9-DC27-9CF2-5926-C49EC93904F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0235" y="2976943"/>
            <a:ext cx="5343525" cy="3171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264E05-E194-D8CE-C637-7F756F193282}"/>
              </a:ext>
            </a:extLst>
          </p:cNvPr>
          <p:cNvSpPr txBox="1"/>
          <p:nvPr/>
        </p:nvSpPr>
        <p:spPr>
          <a:xfrm>
            <a:off x="457200" y="3346068"/>
            <a:ext cx="1156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Additive Gaussian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41585-C29E-F4D2-4208-FE4059BF9821}"/>
              </a:ext>
            </a:extLst>
          </p:cNvPr>
          <p:cNvSpPr txBox="1"/>
          <p:nvPr/>
        </p:nvSpPr>
        <p:spPr>
          <a:xfrm>
            <a:off x="457199" y="4378190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Prewitt</a:t>
            </a:r>
          </a:p>
        </p:txBody>
      </p:sp>
    </p:spTree>
    <p:extLst>
      <p:ext uri="{BB962C8B-B14F-4D97-AF65-F5344CB8AC3E}">
        <p14:creationId xmlns:p14="http://schemas.microsoft.com/office/powerpoint/2010/main" val="4168795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51381"/>
            <a:ext cx="8229600" cy="26155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Conclusion of Results:</a:t>
            </a:r>
          </a:p>
          <a:p>
            <a:endParaRPr lang="en-GB" dirty="0"/>
          </a:p>
          <a:p>
            <a:r>
              <a:rPr lang="en-GB" dirty="0"/>
              <a:t>Compatibility with Gaussian-based noise types confirmed.</a:t>
            </a:r>
          </a:p>
          <a:p>
            <a:r>
              <a:rPr lang="en-GB" dirty="0"/>
              <a:t>Salt and Pepper Noise was the main problem for both architectures.</a:t>
            </a:r>
          </a:p>
          <a:p>
            <a:r>
              <a:rPr lang="en-GB" dirty="0"/>
              <a:t>Edges seem not to be as important for image reconstruction.</a:t>
            </a:r>
          </a:p>
          <a:p>
            <a:r>
              <a:rPr lang="en-GB" dirty="0"/>
              <a:t>More research required to come to firm conclusions.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732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4137"/>
            <a:ext cx="8229600" cy="23107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Limitations and Difficulties: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Training time.</a:t>
            </a:r>
          </a:p>
          <a:p>
            <a:r>
              <a:rPr lang="en-GB" dirty="0"/>
              <a:t>Hardware availability.</a:t>
            </a:r>
          </a:p>
          <a:p>
            <a:r>
              <a:rPr lang="en-GB" dirty="0"/>
              <a:t>Debugging of training models.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302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Future Work: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Training and testing of models</a:t>
            </a:r>
          </a:p>
          <a:p>
            <a:pPr lvl="1"/>
            <a:r>
              <a:rPr lang="en-GB" dirty="0"/>
              <a:t>Higher level models, more noise types, varying noise levels, tuning of parameters, different datasets, other architectures.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Features:</a:t>
            </a:r>
          </a:p>
          <a:p>
            <a:pPr lvl="1"/>
            <a:r>
              <a:rPr lang="en-GB" dirty="0"/>
              <a:t>Extending research on importance of edges with more noise scaling or different edge detection algorithms.</a:t>
            </a:r>
          </a:p>
          <a:p>
            <a:pPr lvl="1"/>
            <a:r>
              <a:rPr lang="en-GB" dirty="0"/>
              <a:t>Feature invariances – features that remain unchanged after rotations/scaling of the image.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128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643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02740"/>
            <a:ext cx="8229600" cy="422490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Research other similar architectures to help with understanding:</a:t>
            </a:r>
          </a:p>
          <a:p>
            <a:endParaRPr lang="en-GB" sz="1600" dirty="0"/>
          </a:p>
          <a:p>
            <a:r>
              <a:rPr lang="en-GB" sz="1600" dirty="0"/>
              <a:t> Convolutional Neural Networks:</a:t>
            </a:r>
          </a:p>
          <a:p>
            <a:pPr lvl="1"/>
            <a:r>
              <a:rPr lang="en-GB" sz="1600" dirty="0"/>
              <a:t>Made up of multiple layers.</a:t>
            </a:r>
          </a:p>
          <a:p>
            <a:pPr lvl="1"/>
            <a:r>
              <a:rPr lang="en-GB" sz="1600" dirty="0"/>
              <a:t>Each layer aims to learn new features – filters, padding, normalisation etc.</a:t>
            </a:r>
          </a:p>
          <a:p>
            <a:pPr lvl="1"/>
            <a:r>
              <a:rPr lang="en-GB" sz="1600" dirty="0"/>
              <a:t>All brought together at the end using a fully connected layer.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sz="1600" dirty="0"/>
              <a:t> Recurrent Neural Networks:</a:t>
            </a:r>
          </a:p>
          <a:p>
            <a:pPr lvl="1"/>
            <a:r>
              <a:rPr lang="en-GB" sz="1600" dirty="0"/>
              <a:t>Stores states of previous inputs.</a:t>
            </a:r>
          </a:p>
          <a:p>
            <a:pPr lvl="1"/>
            <a:r>
              <a:rPr lang="en-GB" sz="1600" dirty="0"/>
              <a:t>Used for sequential data/time series data.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sz="1600" dirty="0"/>
              <a:t> Convolutional Invertible Neural Networks:</a:t>
            </a:r>
          </a:p>
          <a:p>
            <a:pPr lvl="1"/>
            <a:r>
              <a:rPr lang="en-GB" sz="1600" dirty="0"/>
              <a:t>Made up of forward and backward pass.</a:t>
            </a:r>
          </a:p>
          <a:p>
            <a:pPr lvl="1"/>
            <a:r>
              <a:rPr lang="en-GB" sz="1600" dirty="0"/>
              <a:t>Output must be same dimension as input so no fully connected layer.</a:t>
            </a:r>
          </a:p>
        </p:txBody>
      </p:sp>
    </p:spTree>
    <p:extLst>
      <p:ext uri="{BB962C8B-B14F-4D97-AF65-F5344CB8AC3E}">
        <p14:creationId xmlns:p14="http://schemas.microsoft.com/office/powerpoint/2010/main" val="4026045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9" y="2346581"/>
            <a:ext cx="8229601" cy="1082419"/>
          </a:xfrm>
        </p:spPr>
        <p:txBody>
          <a:bodyPr>
            <a:normAutofit/>
          </a:bodyPr>
          <a:lstStyle/>
          <a:p>
            <a:r>
              <a:rPr lang="en-GB" dirty="0"/>
              <a:t> Lifting Inspired Invertible Neural Networks:</a:t>
            </a:r>
          </a:p>
          <a:p>
            <a:pPr lvl="1"/>
            <a:r>
              <a:rPr lang="en-GB" dirty="0"/>
              <a:t>Consists of a split and merge operator.</a:t>
            </a:r>
          </a:p>
          <a:p>
            <a:pPr lvl="1"/>
            <a:r>
              <a:rPr lang="en-GB" dirty="0"/>
              <a:t>Estimates and updates predictions of odd and even parts.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GB" dirty="0"/>
              <a:t>Initial Research</a:t>
            </a:r>
          </a:p>
        </p:txBody>
      </p:sp>
      <p:pic>
        <p:nvPicPr>
          <p:cNvPr id="3" name="Picture 2" descr="A picture containing text, diagram, plan, line&#10;&#10;Description automatically generated">
            <a:extLst>
              <a:ext uri="{FF2B5EF4-FFF2-40B4-BE49-F238E27FC236}">
                <a16:creationId xmlns:a16="http://schemas.microsoft.com/office/drawing/2014/main" id="{A1F4A6F0-1A2F-DC46-A376-9CB6A29D46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244" y="3766099"/>
            <a:ext cx="6963510" cy="20542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0658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02740"/>
            <a:ext cx="8229600" cy="1679792"/>
          </a:xfrm>
        </p:spPr>
        <p:txBody>
          <a:bodyPr/>
          <a:lstStyle/>
          <a:p>
            <a:r>
              <a:rPr lang="en-GB" sz="1600" dirty="0"/>
              <a:t> Wavelet Inspired Invertible Neural Network:</a:t>
            </a:r>
          </a:p>
          <a:p>
            <a:pPr lvl="1"/>
            <a:r>
              <a:rPr lang="en-GB" sz="1600" dirty="0"/>
              <a:t>Uses K-level LINNs.</a:t>
            </a:r>
          </a:p>
          <a:p>
            <a:pPr lvl="1"/>
            <a:r>
              <a:rPr lang="en-GB" sz="1600" dirty="0"/>
              <a:t>Predictions and updates only on coarse part of image – predictor replaced with a soft thresholding CNN.</a:t>
            </a:r>
          </a:p>
          <a:p>
            <a:pPr lvl="1"/>
            <a:r>
              <a:rPr lang="en-US" sz="1600" dirty="0"/>
              <a:t>A non-invertible denoising operation on the detail coefficients is used to achieve sparsity.</a:t>
            </a:r>
            <a:endParaRPr lang="en-GB" sz="1600" dirty="0"/>
          </a:p>
        </p:txBody>
      </p:sp>
      <p:pic>
        <p:nvPicPr>
          <p:cNvPr id="3" name="Picture 2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7D915BF8-EC4E-2552-1EBF-B2897D3C30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8328" y="3782532"/>
            <a:ext cx="5167343" cy="25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0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88874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Importance: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Imaging is used in many fields including medical imaging, military, forensics etc.</a:t>
            </a:r>
          </a:p>
          <a:p>
            <a:endParaRPr lang="en-GB" dirty="0"/>
          </a:p>
          <a:p>
            <a:r>
              <a:rPr lang="en-GB" dirty="0"/>
              <a:t>Noise can corrupt key parts of an image.</a:t>
            </a:r>
          </a:p>
          <a:p>
            <a:endParaRPr lang="en-GB" dirty="0"/>
          </a:p>
          <a:p>
            <a:r>
              <a:rPr lang="en-GB" dirty="0"/>
              <a:t>The two architectures in this project, WINNET (Wavelet Inspired Invertible Neural Network) and RWNN (Recursive Wavelet Neural Network) have only been trained and tested with Additive Gaussian Noise – in the real world, noise is made up of many other types/combinations.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457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9168"/>
            <a:ext cx="8229600" cy="1373064"/>
          </a:xfrm>
        </p:spPr>
        <p:txBody>
          <a:bodyPr/>
          <a:lstStyle/>
          <a:p>
            <a:r>
              <a:rPr lang="en-GB" sz="1600" dirty="0"/>
              <a:t> Recursive Wavelet Neural Network:</a:t>
            </a:r>
          </a:p>
          <a:p>
            <a:pPr lvl="1"/>
            <a:r>
              <a:rPr lang="en-GB" sz="1600" dirty="0"/>
              <a:t>Similar to WINNET.</a:t>
            </a:r>
          </a:p>
          <a:p>
            <a:pPr lvl="1"/>
            <a:r>
              <a:rPr lang="en-US" sz="1600" dirty="0"/>
              <a:t>Incorporates aspects of a RNN.</a:t>
            </a:r>
          </a:p>
          <a:p>
            <a:pPr lvl="1"/>
            <a:r>
              <a:rPr lang="en-GB" sz="1600" dirty="0"/>
              <a:t>Recursions to produce an image with smaller coarse parts in transformed domain.</a:t>
            </a:r>
          </a:p>
        </p:txBody>
      </p:sp>
      <p:pic>
        <p:nvPicPr>
          <p:cNvPr id="6" name="Picture 5" descr="A picture containing diagram, screenshot&#10;&#10;Description automatically generated">
            <a:extLst>
              <a:ext uri="{FF2B5EF4-FFF2-40B4-BE49-F238E27FC236}">
                <a16:creationId xmlns:a16="http://schemas.microsoft.com/office/drawing/2014/main" id="{31FBABB6-77F4-D14E-2926-6CAD47D6C3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3731" y="3955936"/>
            <a:ext cx="7076538" cy="18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19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02740"/>
            <a:ext cx="8229600" cy="1679792"/>
          </a:xfrm>
        </p:spPr>
        <p:txBody>
          <a:bodyPr/>
          <a:lstStyle/>
          <a:p>
            <a:r>
              <a:rPr lang="en-GB" sz="1600" dirty="0"/>
              <a:t> Noise Estimation Network:</a:t>
            </a:r>
          </a:p>
          <a:p>
            <a:pPr lvl="1"/>
            <a:r>
              <a:rPr lang="en-GB" sz="1600" dirty="0"/>
              <a:t>Converts the image into patches.</a:t>
            </a:r>
          </a:p>
          <a:p>
            <a:pPr lvl="1"/>
            <a:r>
              <a:rPr lang="en-GB" sz="1600" dirty="0"/>
              <a:t>Performs SVD on the weights acquired from the Selection Network.</a:t>
            </a:r>
          </a:p>
          <a:p>
            <a:pPr lvl="1"/>
            <a:r>
              <a:rPr lang="en-US" sz="1600" dirty="0"/>
              <a:t>Used to estimate variance of the noise.</a:t>
            </a:r>
          </a:p>
          <a:p>
            <a:pPr lvl="1"/>
            <a:r>
              <a:rPr lang="en-US" sz="1600" dirty="0"/>
              <a:t>PSNR is a method of comparison which compares pixels.</a:t>
            </a:r>
            <a:endParaRPr lang="en-GB" sz="1600" dirty="0"/>
          </a:p>
        </p:txBody>
      </p:sp>
      <p:pic>
        <p:nvPicPr>
          <p:cNvPr id="6" name="Picture 5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FBC8A8E5-CD64-D3B2-E979-4CF9558B2F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6754" y="3889808"/>
            <a:ext cx="5290491" cy="216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36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51822"/>
            <a:ext cx="8229600" cy="137166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WINNET: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Updated code to be compatible with Python 3.9.13.</a:t>
            </a:r>
          </a:p>
          <a:p>
            <a:r>
              <a:rPr lang="en-GB" dirty="0"/>
              <a:t>Alteration of feature map to check understanding.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36077-E65E-E29B-1AA3-1260BAE207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35937" y="3523487"/>
            <a:ext cx="5072125" cy="2619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040940-05CC-601B-1714-EA128B40E485}"/>
              </a:ext>
            </a:extLst>
          </p:cNvPr>
          <p:cNvSpPr txBox="1"/>
          <p:nvPr/>
        </p:nvSpPr>
        <p:spPr>
          <a:xfrm>
            <a:off x="694944" y="402514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1565F-1B05-56D8-0601-E0CDB7886B97}"/>
              </a:ext>
            </a:extLst>
          </p:cNvPr>
          <p:cNvSpPr txBox="1"/>
          <p:nvPr/>
        </p:nvSpPr>
        <p:spPr>
          <a:xfrm>
            <a:off x="694944" y="518542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9697C-4137-FEEE-8F83-5DAA1C25645D}"/>
              </a:ext>
            </a:extLst>
          </p:cNvPr>
          <p:cNvSpPr txBox="1"/>
          <p:nvPr/>
        </p:nvSpPr>
        <p:spPr>
          <a:xfrm>
            <a:off x="2035937" y="6049810"/>
            <a:ext cx="156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Coarse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F1F44C-2FAA-A29F-61C3-C4D35AD73541}"/>
              </a:ext>
            </a:extLst>
          </p:cNvPr>
          <p:cNvSpPr txBox="1"/>
          <p:nvPr/>
        </p:nvSpPr>
        <p:spPr>
          <a:xfrm>
            <a:off x="3755009" y="6049810"/>
            <a:ext cx="156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Detail layer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8C521-21B8-739C-A26F-BA9386A11534}"/>
              </a:ext>
            </a:extLst>
          </p:cNvPr>
          <p:cNvSpPr txBox="1"/>
          <p:nvPr/>
        </p:nvSpPr>
        <p:spPr>
          <a:xfrm>
            <a:off x="5541390" y="6070676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Detail layer 5</a:t>
            </a:r>
          </a:p>
        </p:txBody>
      </p:sp>
    </p:spTree>
    <p:extLst>
      <p:ext uri="{BB962C8B-B14F-4D97-AF65-F5344CB8AC3E}">
        <p14:creationId xmlns:p14="http://schemas.microsoft.com/office/powerpoint/2010/main" val="2568728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49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9672"/>
            <a:ext cx="4114800" cy="301308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WINNET: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Testing of all pretrained models.</a:t>
            </a:r>
          </a:p>
          <a:p>
            <a:r>
              <a:rPr lang="en-GB" dirty="0"/>
              <a:t>Serves as a baseline for comparison with new models to be trained.</a:t>
            </a:r>
          </a:p>
          <a:p>
            <a:r>
              <a:rPr lang="en-GB" dirty="0"/>
              <a:t>Lower noise levels have better performance.</a:t>
            </a:r>
          </a:p>
          <a:p>
            <a:r>
              <a:rPr lang="en-GB" dirty="0"/>
              <a:t>Level 2 models generally perform better.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900327-76B2-EBEF-D889-73F6505B89D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7123" y="2151821"/>
            <a:ext cx="3569677" cy="398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6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DA47D-1C82-9F3B-8329-9B31B24E55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8683" y="1995464"/>
            <a:ext cx="5846634" cy="3929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5E707D-F36C-D2E8-9FA1-1F20C21E8758}"/>
              </a:ext>
            </a:extLst>
          </p:cNvPr>
          <p:cNvSpPr txBox="1"/>
          <p:nvPr/>
        </p:nvSpPr>
        <p:spPr>
          <a:xfrm>
            <a:off x="464962" y="2737532"/>
            <a:ext cx="92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FC8CF-5264-7B1B-E14F-F541B0070425}"/>
              </a:ext>
            </a:extLst>
          </p:cNvPr>
          <p:cNvSpPr txBox="1"/>
          <p:nvPr/>
        </p:nvSpPr>
        <p:spPr>
          <a:xfrm>
            <a:off x="464962" y="4816094"/>
            <a:ext cx="92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Level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9BA86-3AE8-529A-5B11-B278248A0010}"/>
              </a:ext>
            </a:extLst>
          </p:cNvPr>
          <p:cNvSpPr txBox="1"/>
          <p:nvPr/>
        </p:nvSpPr>
        <p:spPr>
          <a:xfrm>
            <a:off x="1804416" y="5912072"/>
            <a:ext cx="176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Noise level 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F0493-ACA3-F505-AA9B-43C9856E15FE}"/>
              </a:ext>
            </a:extLst>
          </p:cNvPr>
          <p:cNvSpPr txBox="1"/>
          <p:nvPr/>
        </p:nvSpPr>
        <p:spPr>
          <a:xfrm>
            <a:off x="3722989" y="5925312"/>
            <a:ext cx="176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Noise level 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5CEF4-6B30-3805-AC7B-961A95F9019D}"/>
              </a:ext>
            </a:extLst>
          </p:cNvPr>
          <p:cNvSpPr txBox="1"/>
          <p:nvPr/>
        </p:nvSpPr>
        <p:spPr>
          <a:xfrm>
            <a:off x="5640729" y="5941504"/>
            <a:ext cx="176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Noise level 50</a:t>
            </a:r>
          </a:p>
        </p:txBody>
      </p:sp>
    </p:spTree>
    <p:extLst>
      <p:ext uri="{BB962C8B-B14F-4D97-AF65-F5344CB8AC3E}">
        <p14:creationId xmlns:p14="http://schemas.microsoft.com/office/powerpoint/2010/main" val="395608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9672"/>
            <a:ext cx="8229600" cy="187136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RWNN: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Testing of all pretrained models.</a:t>
            </a:r>
          </a:p>
          <a:p>
            <a:r>
              <a:rPr lang="en-GB" dirty="0"/>
              <a:t>Serves as a baseline for comparison with new models to be trained.</a:t>
            </a:r>
          </a:p>
          <a:p>
            <a:r>
              <a:rPr lang="en-GB" dirty="0"/>
              <a:t>Similar performance to WINNET noise level 25.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AB885-50EC-9491-6283-AA7511A6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0435" y="4511040"/>
            <a:ext cx="3703129" cy="15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6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Noise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8229600" cy="108241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Additive Gaussian Noise: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Normal distribution with mean 0 and variance equal to the noise level/255.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3808D-6F29-F035-C362-3DE1D17FFC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7075" y="2346581"/>
            <a:ext cx="130492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74BB29-886C-A80A-7C01-42618702DB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0009" y="3631606"/>
            <a:ext cx="2181225" cy="217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4C3AA3-7101-F655-F7CF-FC8731938F6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2292" y="3603031"/>
            <a:ext cx="2171700" cy="2200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46F6A6-6043-0130-E96E-04955C6AE27F}"/>
              </a:ext>
            </a:extLst>
          </p:cNvPr>
          <p:cNvSpPr txBox="1"/>
          <p:nvPr/>
        </p:nvSpPr>
        <p:spPr>
          <a:xfrm>
            <a:off x="2171628" y="5803306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30D07-5152-E503-0887-7E7F34FA6559}"/>
              </a:ext>
            </a:extLst>
          </p:cNvPr>
          <p:cNvSpPr txBox="1"/>
          <p:nvPr/>
        </p:nvSpPr>
        <p:spPr>
          <a:xfrm>
            <a:off x="5242560" y="5824732"/>
            <a:ext cx="27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Additive Gaussian Noise</a:t>
            </a:r>
          </a:p>
        </p:txBody>
      </p:sp>
    </p:spTree>
    <p:extLst>
      <p:ext uri="{BB962C8B-B14F-4D97-AF65-F5344CB8AC3E}">
        <p14:creationId xmlns:p14="http://schemas.microsoft.com/office/powerpoint/2010/main" val="340160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Noise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8229600" cy="377380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Conflated Gaussian Noise: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Combination of Additive Gaussian Noise and Conflation Noise.</a:t>
            </a:r>
          </a:p>
          <a:p>
            <a:r>
              <a:rPr lang="en-GB" dirty="0"/>
              <a:t>Normal distribution with mean 0 and variance equal to the noise level/255.</a:t>
            </a:r>
          </a:p>
          <a:p>
            <a:r>
              <a:rPr lang="en-GB" dirty="0"/>
              <a:t>Concatenated two normal distributions with noise level 15 and 50 and shuffling together to produce the Conflation Noise.</a:t>
            </a:r>
          </a:p>
          <a:p>
            <a:r>
              <a:rPr lang="en-GB" dirty="0"/>
              <a:t>Type 1 Conflated Gaussian Noise: Additive Gaussian Noise + Conflation Noise.</a:t>
            </a:r>
          </a:p>
          <a:p>
            <a:r>
              <a:rPr lang="en-GB" dirty="0"/>
              <a:t>Type 2 Conflated Gaussian Noise: Additive Gaussian Noise + Salt and Pepper Noise.</a:t>
            </a:r>
          </a:p>
          <a:p>
            <a:r>
              <a:rPr lang="en-GB" dirty="0"/>
              <a:t>Type 3 Conflated Gaussian Noise : Additive Gaussian Noise + Conflation Noise + Salt and Pepper Noise.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18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F7578-313A-2056-2DF8-1D9F07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Noise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6C0E1-E80E-81C3-F996-E81B703C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2"/>
            <a:ext cx="8229600" cy="50755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Conflated Gaussian Noise: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C3AA3-7101-F655-F7CF-FC8731938F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3409949"/>
            <a:ext cx="2171700" cy="2200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FAF274-9255-CA5E-1A4A-3E07D05CB4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8900" y="3429000"/>
            <a:ext cx="2162175" cy="216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9C947-77E3-0007-CE63-C5683873CBF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4400" y="3448048"/>
            <a:ext cx="4181475" cy="2124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11BFE-1319-F11A-E4A1-8D6CF3E9E8BF}"/>
              </a:ext>
            </a:extLst>
          </p:cNvPr>
          <p:cNvSpPr txBox="1"/>
          <p:nvPr/>
        </p:nvSpPr>
        <p:spPr>
          <a:xfrm>
            <a:off x="1046536" y="5610603"/>
            <a:ext cx="9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B3BAA-AAD5-F522-1E02-5151BF6D4875}"/>
              </a:ext>
            </a:extLst>
          </p:cNvPr>
          <p:cNvSpPr txBox="1"/>
          <p:nvPr/>
        </p:nvSpPr>
        <p:spPr>
          <a:xfrm>
            <a:off x="3274564" y="5605271"/>
            <a:ext cx="87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8878F-93EC-C3B6-E003-11215033ED58}"/>
              </a:ext>
            </a:extLst>
          </p:cNvPr>
          <p:cNvSpPr txBox="1"/>
          <p:nvPr/>
        </p:nvSpPr>
        <p:spPr>
          <a:xfrm>
            <a:off x="5380411" y="5610603"/>
            <a:ext cx="87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85814F-8F9C-4230-76C4-CE47EC15E635}"/>
              </a:ext>
            </a:extLst>
          </p:cNvPr>
          <p:cNvSpPr txBox="1"/>
          <p:nvPr/>
        </p:nvSpPr>
        <p:spPr>
          <a:xfrm>
            <a:off x="7486258" y="5619680"/>
            <a:ext cx="87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3</a:t>
            </a:r>
          </a:p>
        </p:txBody>
      </p:sp>
    </p:spTree>
    <p:extLst>
      <p:ext uri="{BB962C8B-B14F-4D97-AF65-F5344CB8AC3E}">
        <p14:creationId xmlns:p14="http://schemas.microsoft.com/office/powerpoint/2010/main" val="4252293057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1041</Words>
  <Application>Microsoft Office PowerPoint</Application>
  <PresentationFormat>On-screen Show (4:3)</PresentationFormat>
  <Paragraphs>233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Arial</vt:lpstr>
      <vt:lpstr>Imperial College London Theme</vt:lpstr>
      <vt:lpstr>Invertible Neural Networks for Image Denoising</vt:lpstr>
      <vt:lpstr>Overview</vt:lpstr>
      <vt:lpstr>Background</vt:lpstr>
      <vt:lpstr>Initial Testing</vt:lpstr>
      <vt:lpstr>Initial Testing</vt:lpstr>
      <vt:lpstr>Initial Testing</vt:lpstr>
      <vt:lpstr>Noise Types</vt:lpstr>
      <vt:lpstr>Noise Types</vt:lpstr>
      <vt:lpstr>Noise Types</vt:lpstr>
      <vt:lpstr>Noise Types</vt:lpstr>
      <vt:lpstr>Noise Types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Conclusion</vt:lpstr>
      <vt:lpstr>Conclusion</vt:lpstr>
      <vt:lpstr>Questions</vt:lpstr>
      <vt:lpstr>Initial Research</vt:lpstr>
      <vt:lpstr>Initial Research</vt:lpstr>
      <vt:lpstr>Initial Research</vt:lpstr>
      <vt:lpstr>Initial Research</vt:lpstr>
      <vt:lpstr>Initial Research</vt:lpstr>
      <vt:lpstr>Initial Testing</vt:lpstr>
      <vt:lpstr>Questions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Brandon Cann</cp:lastModifiedBy>
  <cp:revision>36</cp:revision>
  <dcterms:created xsi:type="dcterms:W3CDTF">2017-02-16T14:49:58Z</dcterms:created>
  <dcterms:modified xsi:type="dcterms:W3CDTF">2023-06-26T10:35:49Z</dcterms:modified>
</cp:coreProperties>
</file>