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358" r:id="rId3"/>
    <p:sldId id="359" r:id="rId4"/>
    <p:sldId id="360" r:id="rId5"/>
    <p:sldId id="3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ANGEL TOMAS GARCIA" initials="MATG" lastIdx="1" clrIdx="0">
    <p:extLst>
      <p:ext uri="{19B8F6BF-5375-455C-9EA6-DF929625EA0E}">
        <p15:presenceInfo xmlns:p15="http://schemas.microsoft.com/office/powerpoint/2012/main" userId="S::manuelangel.tomas@alu.uclm.es::2ea722a4-1fa1-4392-800a-3736ea64c64d" providerId="AD"/>
      </p:ext>
    </p:extLst>
  </p:cmAuthor>
  <p:cmAuthor id="2" name="Manuel Tomás" initials="MT" lastIdx="3" clrIdx="1">
    <p:extLst>
      <p:ext uri="{19B8F6BF-5375-455C-9EA6-DF929625EA0E}">
        <p15:presenceInfo xmlns:p15="http://schemas.microsoft.com/office/powerpoint/2012/main" userId="S-1-5-21-1308740662-429972972-96501386-41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363"/>
    <a:srgbClr val="1D68C1"/>
    <a:srgbClr val="003C71"/>
    <a:srgbClr val="11B000"/>
    <a:srgbClr val="008000"/>
    <a:srgbClr val="00CC99"/>
    <a:srgbClr val="13CC10"/>
    <a:srgbClr val="8FBD2C"/>
    <a:srgbClr val="C61F1A"/>
    <a:srgbClr val="673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 autoAdjust="0"/>
    <p:restoredTop sz="86210"/>
  </p:normalViewPr>
  <p:slideViewPr>
    <p:cSldViewPr snapToGrid="0" snapToObjects="1">
      <p:cViewPr varScale="1">
        <p:scale>
          <a:sx n="61" d="100"/>
          <a:sy n="61" d="100"/>
        </p:scale>
        <p:origin x="88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97FE9-9C45-984E-80F9-AE6FA076870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703F-CB46-D74D-9DD5-93C8174E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3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7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9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7050-B2F7-E541-A8C3-D2C03D5851DC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59B5-F448-3149-86A6-C2347109E14B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C32-A9E5-0249-83DC-CA1671AF0E68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B8AC-E8F6-BA4A-A0A5-B53B25767C70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C804-262D-314B-B108-1953E2D90BD2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959-F26D-A74E-9361-CF83790C281A}" type="datetime1">
              <a:rPr lang="es-ES" smtClean="0"/>
              <a:t>16/10/2024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9AAE-D539-0B4E-8515-D75BA90C36E8}" type="datetime1">
              <a:rPr lang="es-ES" smtClean="0"/>
              <a:t>16/10/2024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9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A23D-6A52-1947-91C0-9E9C499BD550}" type="datetime1">
              <a:rPr lang="es-ES" smtClean="0"/>
              <a:t>16/10/2024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7B51-D978-CC49-9D57-B4C636B452DE}" type="datetime1">
              <a:rPr lang="es-ES" smtClean="0"/>
              <a:t>16/10/2024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DE31-2511-8249-9BAF-1CB209C21411}" type="datetime1">
              <a:rPr lang="es-ES" smtClean="0"/>
              <a:t>16/10/2024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164A-6A0C-294D-B1F5-A2334D9B5B8B}" type="datetime1">
              <a:rPr lang="es-ES" smtClean="0"/>
              <a:t>16/10/2024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28A3-0602-AB41-86FB-E05DF11B3875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uel.tomas@bc3research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cazcarr@unizar.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icazcarr@unizar.es" TargetMode="External"/><Relationship Id="rId3" Type="http://schemas.openxmlformats.org/officeDocument/2006/relationships/image" Target="../media/image1.png"/><Relationship Id="rId7" Type="http://schemas.openxmlformats.org/officeDocument/2006/relationships/hyperlink" Target="mailto:manuel.tomas@bc3research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c3LC/lecture_ihcmio" TargetMode="Externa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2">
            <a:extLst>
              <a:ext uri="{FF2B5EF4-FFF2-40B4-BE49-F238E27FC236}">
                <a16:creationId xmlns:a16="http://schemas.microsoft.com/office/drawing/2014/main" id="{7BD38F66-C6C1-9E4D-8C5D-6903303EB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11" y="1124284"/>
            <a:ext cx="10775576" cy="71809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s-ES" sz="36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Curso: Integración de microdatos de consumo de hogares en modelos input-output</a:t>
            </a:r>
            <a:endParaRPr lang="es-ES" sz="3600" b="1" dirty="0">
              <a:solidFill>
                <a:srgbClr val="11B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F83DED-72BE-6248-A9F4-6C3BCCB94F6C}"/>
              </a:ext>
            </a:extLst>
          </p:cNvPr>
          <p:cNvSpPr/>
          <p:nvPr/>
        </p:nvSpPr>
        <p:spPr>
          <a:xfrm>
            <a:off x="1524001" y="6312624"/>
            <a:ext cx="9144001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ea typeface="Roboto Condensed Light"/>
                <a:cs typeface="Roboto Condensed Light"/>
              </a:rPr>
              <a:t>14-17 June 2022, Pisa, Italy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Roboto Condensed Light"/>
              <a:cs typeface="Roboto Condensed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42148" y="5928080"/>
            <a:ext cx="225170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4 de Septiembre 2024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8 Rectángulo">
            <a:extLst>
              <a:ext uri="{FF2B5EF4-FFF2-40B4-BE49-F238E27FC236}">
                <a16:creationId xmlns:a16="http://schemas.microsoft.com/office/drawing/2014/main" id="{319D52C6-3EFA-794B-8084-56D313FAC1A9}"/>
              </a:ext>
            </a:extLst>
          </p:cNvPr>
          <p:cNvSpPr/>
          <p:nvPr/>
        </p:nvSpPr>
        <p:spPr>
          <a:xfrm>
            <a:off x="1295399" y="3212376"/>
            <a:ext cx="9601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Impartido por:</a:t>
            </a:r>
          </a:p>
          <a:p>
            <a:pPr algn="ctr"/>
            <a:r>
              <a:rPr lang="es-ES" sz="2400" b="1" dirty="0" smtClean="0">
                <a:solidFill>
                  <a:srgbClr val="1D68C1"/>
                </a:solidFill>
                <a:cs typeface="Times New Roman" panose="02020603050405020304" pitchFamily="18" charset="0"/>
              </a:rPr>
              <a:t>Manuel Tomás</a:t>
            </a:r>
            <a:r>
              <a:rPr lang="es-E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BC3 (Basque Centre for Climate Change) </a:t>
            </a:r>
            <a:r>
              <a:rPr lang="es-ES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  <a:hlinkClick r:id="rId3"/>
              </a:rPr>
              <a:t>manuel.tomas@bc3research.org</a:t>
            </a:r>
            <a:endParaRPr lang="es-ES" dirty="0" smtClean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  <a:p>
            <a:pPr algn="ctr"/>
            <a:r>
              <a:rPr lang="es-ES" sz="2400" b="1" dirty="0" smtClean="0">
                <a:solidFill>
                  <a:srgbClr val="1D68C1"/>
                </a:solidFill>
                <a:cs typeface="Times New Roman" panose="02020603050405020304" pitchFamily="18" charset="0"/>
              </a:rPr>
              <a:t>Ignacio Cazcarro</a:t>
            </a:r>
            <a:r>
              <a:rPr lang="es-E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ARAID (Aragonese Agency for </a:t>
            </a:r>
            <a:r>
              <a:rPr lang="es-ES" sz="2400" dirty="0" err="1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Research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and Development) &amp; BC3 (Basque Centre for Climate Change) </a:t>
            </a:r>
            <a:r>
              <a:rPr lang="es-ES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  <a:hlinkClick r:id="rId4"/>
              </a:rPr>
              <a:t>icazcarr@unizar.es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8 Rectángulo">
            <a:extLst>
              <a:ext uri="{FF2B5EF4-FFF2-40B4-BE49-F238E27FC236}">
                <a16:creationId xmlns:a16="http://schemas.microsoft.com/office/drawing/2014/main" id="{319D52C6-3EFA-794B-8084-56D313FAC1A9}"/>
              </a:ext>
            </a:extLst>
          </p:cNvPr>
          <p:cNvSpPr/>
          <p:nvPr/>
        </p:nvSpPr>
        <p:spPr>
          <a:xfrm>
            <a:off x="1164770" y="2413504"/>
            <a:ext cx="960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Sesión 0</a:t>
            </a:r>
            <a:r>
              <a:rPr lang="es-ES" sz="2400" b="1" dirty="0" smtClean="0">
                <a:cs typeface="Times New Roman" panose="02020603050405020304" pitchFamily="18" charset="0"/>
              </a:rPr>
              <a:t>: Introducción</a:t>
            </a:r>
            <a:endParaRPr lang="es-E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 smtClean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Instructores</a:t>
            </a:r>
            <a:endParaRPr lang="es-ES" sz="3200" b="1" kern="300" dirty="0">
              <a:solidFill>
                <a:srgbClr val="074363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gnacio Cazcarr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90" y="3853648"/>
            <a:ext cx="2477648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5012" r="14123" b="8855"/>
          <a:stretch/>
        </p:blipFill>
        <p:spPr>
          <a:xfrm>
            <a:off x="1728489" y="1438934"/>
            <a:ext cx="2556049" cy="20465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89524" y="1747380"/>
            <a:ext cx="7130143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1D68C1"/>
                </a:solidFill>
                <a:cs typeface="Times New Roman" panose="02020603050405020304" pitchFamily="18" charset="0"/>
              </a:rPr>
              <a:t>Manuel </a:t>
            </a:r>
            <a:r>
              <a:rPr lang="es-ES" sz="2000" b="1" dirty="0" smtClean="0">
                <a:solidFill>
                  <a:srgbClr val="1D68C1"/>
                </a:solidFill>
                <a:cs typeface="Times New Roman" panose="02020603050405020304" pitchFamily="18" charset="0"/>
              </a:rPr>
              <a:t>Tomás</a:t>
            </a:r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0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BC3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(Basque Centre for Climate Change)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  <a:hlinkClick r:id="rId7"/>
              </a:rPr>
              <a:t>manuel.tomas@bc3research.org</a:t>
            </a:r>
            <a:endParaRPr lang="es-ES" sz="2000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7239" y="3892390"/>
            <a:ext cx="691242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1D68C1"/>
                </a:solidFill>
                <a:cs typeface="Times New Roman" panose="02020603050405020304" pitchFamily="18" charset="0"/>
              </a:rPr>
              <a:t>Ignacio </a:t>
            </a:r>
            <a:r>
              <a:rPr lang="es-ES" sz="2000" b="1" dirty="0" smtClean="0">
                <a:solidFill>
                  <a:srgbClr val="1D68C1"/>
                </a:solidFill>
                <a:cs typeface="Times New Roman" panose="02020603050405020304" pitchFamily="18" charset="0"/>
              </a:rPr>
              <a:t>Cazcarro</a:t>
            </a:r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0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ARAID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(Aragonese Agency for </a:t>
            </a:r>
            <a:r>
              <a:rPr lang="es-ES" sz="2000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Research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and </a:t>
            </a:r>
            <a:r>
              <a:rPr lang="es-ES" sz="20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Development)</a:t>
            </a:r>
          </a:p>
          <a:p>
            <a:pPr algn="ctr"/>
            <a:r>
              <a:rPr lang="es-ES" sz="20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BC3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(Basque Centre for Climate Change</a:t>
            </a:r>
            <a:r>
              <a:rPr lang="es-ES" sz="20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s-ES" sz="20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  <a:hlinkClick r:id="rId8"/>
              </a:rPr>
              <a:t>icazcarr@unizar.es</a:t>
            </a:r>
            <a:r>
              <a:rPr lang="es-ES" sz="20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 </a:t>
            </a:r>
            <a:endParaRPr lang="es-ES" sz="2000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 smtClean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Objetivo </a:t>
            </a:r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del c</a:t>
            </a:r>
            <a:r>
              <a:rPr lang="es-ES" sz="3200" b="1" kern="300" dirty="0" smtClean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urso</a:t>
            </a:r>
            <a:endParaRPr lang="es-ES" sz="3200" b="1" kern="300" dirty="0">
              <a:solidFill>
                <a:srgbClr val="074363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4080" y="1293411"/>
            <a:ext cx="102047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Aprender a integrar microdatos de consumo en modelos multisectoriales (input-output).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Identificar </a:t>
            </a:r>
            <a:r>
              <a:rPr lang="es-ES" sz="2400" dirty="0"/>
              <a:t>y resolver discrepancias entre datos micro y macroeconómicos</a:t>
            </a:r>
            <a:r>
              <a:rPr lang="es-E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Proceso estructurado y herramientas </a:t>
            </a:r>
            <a:r>
              <a:rPr lang="es-ES" sz="2400" dirty="0"/>
              <a:t>para </a:t>
            </a:r>
            <a:r>
              <a:rPr lang="es-ES" sz="2400" dirty="0" smtClean="0"/>
              <a:t>la implementación práctica.</a:t>
            </a:r>
          </a:p>
          <a:p>
            <a:r>
              <a:rPr lang="es-ES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Motivaciones para la aplicación práctica.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515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 smtClean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Estructura </a:t>
            </a:r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del c</a:t>
            </a:r>
            <a:r>
              <a:rPr lang="es-ES" sz="3200" b="1" kern="300" dirty="0" smtClean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urso</a:t>
            </a:r>
            <a:endParaRPr lang="es-ES" sz="3200" b="1" kern="300" dirty="0">
              <a:solidFill>
                <a:srgbClr val="074363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4080" y="1293411"/>
            <a:ext cx="102047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Duración t</a:t>
            </a:r>
            <a:r>
              <a:rPr lang="es-ES" sz="2400" dirty="0" smtClean="0"/>
              <a:t>otal: 4 </a:t>
            </a:r>
            <a:r>
              <a:rPr lang="es-ES" sz="2400" dirty="0"/>
              <a:t>sesiones de 1,5 horas cada una (6 horas en total).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Sesión </a:t>
            </a:r>
            <a:r>
              <a:rPr lang="es-ES" sz="2400" dirty="0"/>
              <a:t>1</a:t>
            </a:r>
            <a:r>
              <a:rPr lang="es-ES" sz="2400" dirty="0" smtClean="0"/>
              <a:t>: Discrepancias </a:t>
            </a:r>
            <a:r>
              <a:rPr lang="es-ES" sz="2400" dirty="0"/>
              <a:t>entre microdatos de consumo y tablas (modelos) </a:t>
            </a:r>
            <a:r>
              <a:rPr lang="es-ES" sz="2400" dirty="0" smtClean="0"/>
              <a:t>input-output.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Sesión </a:t>
            </a:r>
            <a:r>
              <a:rPr lang="es-ES" sz="2400" dirty="0" smtClean="0"/>
              <a:t>2</a:t>
            </a:r>
            <a:r>
              <a:rPr lang="es-ES" sz="2400" dirty="0"/>
              <a:t>: Integración de microdatos de consumo de hogares en modelos </a:t>
            </a:r>
            <a:r>
              <a:rPr lang="es-ES" sz="2400" dirty="0" smtClean="0"/>
              <a:t>input-output </a:t>
            </a:r>
            <a:r>
              <a:rPr lang="es-ES" sz="2400" dirty="0"/>
              <a:t>–</a:t>
            </a:r>
            <a:r>
              <a:rPr lang="es-ES" sz="2400" dirty="0" smtClean="0"/>
              <a:t> TEORÍA.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Sesión </a:t>
            </a:r>
            <a:r>
              <a:rPr lang="es-ES" sz="2400" dirty="0" smtClean="0"/>
              <a:t>3</a:t>
            </a:r>
            <a:r>
              <a:rPr lang="es-ES" sz="2400" dirty="0"/>
              <a:t>: Integración de microdatos de consumo de hogares en modelos </a:t>
            </a:r>
            <a:r>
              <a:rPr lang="es-ES" sz="2400" dirty="0" smtClean="0"/>
              <a:t>input-output – PRÁCTICA.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Sesión </a:t>
            </a:r>
            <a:r>
              <a:rPr lang="es-ES" sz="2400" dirty="0" smtClean="0"/>
              <a:t>4: Aplicaciones prácticas.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830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631" y="1022576"/>
            <a:ext cx="7769152" cy="5004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 smtClean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Materiales</a:t>
            </a:r>
            <a:endParaRPr lang="es-ES" sz="3200" b="1" kern="300" dirty="0">
              <a:solidFill>
                <a:srgbClr val="074363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8623" y="5323357"/>
            <a:ext cx="102047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Repositorio: </a:t>
            </a:r>
            <a:r>
              <a:rPr lang="es-ES" sz="2400" dirty="0">
                <a:hlinkClick r:id="rId6"/>
              </a:rPr>
              <a:t>https://</a:t>
            </a:r>
            <a:r>
              <a:rPr lang="es-ES" sz="2400" dirty="0" smtClean="0">
                <a:hlinkClick r:id="rId6"/>
              </a:rPr>
              <a:t>github.com/bc3LC/lecture_ihcmio</a:t>
            </a:r>
            <a:r>
              <a:rPr lang="es-ES" sz="2400" dirty="0" smtClean="0"/>
              <a:t> </a:t>
            </a:r>
            <a:endParaRPr lang="es-E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165" y="1120754"/>
            <a:ext cx="2022648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{3F4DCCD4-2991-6C4E-AD4B-536A6834DD07}tf10001070</Template>
  <TotalTime>8224</TotalTime>
  <Words>224</Words>
  <Application>Microsoft Office PowerPoint</Application>
  <PresentationFormat>Widescreen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Roboto Condensed Light</vt:lpstr>
      <vt:lpstr>Times New Roman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ANGEL TOMAS GARCIA</dc:creator>
  <cp:lastModifiedBy>Manuel Tomás</cp:lastModifiedBy>
  <cp:revision>502</cp:revision>
  <cp:lastPrinted>2019-07-23T13:24:06Z</cp:lastPrinted>
  <dcterms:created xsi:type="dcterms:W3CDTF">2019-07-17T18:25:16Z</dcterms:created>
  <dcterms:modified xsi:type="dcterms:W3CDTF">2024-10-16T07:28:49Z</dcterms:modified>
</cp:coreProperties>
</file>