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359" r:id="rId3"/>
    <p:sldId id="360" r:id="rId4"/>
    <p:sldId id="3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EL ANGEL TOMAS GARCIA" initials="MATG" lastIdx="1" clrIdx="0">
    <p:extLst>
      <p:ext uri="{19B8F6BF-5375-455C-9EA6-DF929625EA0E}">
        <p15:presenceInfo xmlns:p15="http://schemas.microsoft.com/office/powerpoint/2012/main" userId="S::manuelangel.tomas@alu.uclm.es::2ea722a4-1fa1-4392-800a-3736ea64c64d" providerId="AD"/>
      </p:ext>
    </p:extLst>
  </p:cmAuthor>
  <p:cmAuthor id="2" name="Manuel Tomás" initials="MT" lastIdx="3" clrIdx="1">
    <p:extLst>
      <p:ext uri="{19B8F6BF-5375-455C-9EA6-DF929625EA0E}">
        <p15:presenceInfo xmlns:p15="http://schemas.microsoft.com/office/powerpoint/2012/main" userId="S-1-5-21-1308740662-429972972-96501386-4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68C1"/>
    <a:srgbClr val="074363"/>
    <a:srgbClr val="003C71"/>
    <a:srgbClr val="11B000"/>
    <a:srgbClr val="008000"/>
    <a:srgbClr val="00CC99"/>
    <a:srgbClr val="13CC10"/>
    <a:srgbClr val="8FBD2C"/>
    <a:srgbClr val="C61F1A"/>
    <a:srgbClr val="673D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2" autoAdjust="0"/>
    <p:restoredTop sz="86210"/>
  </p:normalViewPr>
  <p:slideViewPr>
    <p:cSldViewPr snapToGrid="0" snapToObjects="1">
      <p:cViewPr varScale="1">
        <p:scale>
          <a:sx n="61" d="100"/>
          <a:sy n="61" d="100"/>
        </p:scale>
        <p:origin x="884"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97FE9-9C45-984E-80F9-AE6FA0768706}" type="datetimeFigureOut">
              <a:rPr lang="en-US" smtClean="0"/>
              <a:t>10/16/2024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D703F-CB46-D74D-9DD5-93C8174E86C4}" type="slidenum">
              <a:rPr lang="en-US" smtClean="0"/>
              <a:t>‹#›</a:t>
            </a:fld>
            <a:endParaRPr lang="en-US"/>
          </a:p>
        </p:txBody>
      </p:sp>
    </p:spTree>
    <p:extLst>
      <p:ext uri="{BB962C8B-B14F-4D97-AF65-F5344CB8AC3E}">
        <p14:creationId xmlns:p14="http://schemas.microsoft.com/office/powerpoint/2010/main" val="5443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9BED703F-CB46-D74D-9DD5-93C8174E86C4}" type="slidenum">
              <a:rPr lang="en-US" smtClean="0"/>
              <a:t>1</a:t>
            </a:fld>
            <a:endParaRPr lang="en-US"/>
          </a:p>
        </p:txBody>
      </p:sp>
    </p:spTree>
    <p:extLst>
      <p:ext uri="{BB962C8B-B14F-4D97-AF65-F5344CB8AC3E}">
        <p14:creationId xmlns:p14="http://schemas.microsoft.com/office/powerpoint/2010/main" val="538173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9BED703F-CB46-D74D-9DD5-93C8174E86C4}" type="slidenum">
              <a:rPr lang="en-US" smtClean="0"/>
              <a:t>2</a:t>
            </a:fld>
            <a:endParaRPr lang="en-US"/>
          </a:p>
        </p:txBody>
      </p:sp>
    </p:spTree>
    <p:extLst>
      <p:ext uri="{BB962C8B-B14F-4D97-AF65-F5344CB8AC3E}">
        <p14:creationId xmlns:p14="http://schemas.microsoft.com/office/powerpoint/2010/main" val="225602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9BED703F-CB46-D74D-9DD5-93C8174E86C4}" type="slidenum">
              <a:rPr lang="en-US" smtClean="0"/>
              <a:t>3</a:t>
            </a:fld>
            <a:endParaRPr lang="en-US"/>
          </a:p>
        </p:txBody>
      </p:sp>
    </p:spTree>
    <p:extLst>
      <p:ext uri="{BB962C8B-B14F-4D97-AF65-F5344CB8AC3E}">
        <p14:creationId xmlns:p14="http://schemas.microsoft.com/office/powerpoint/2010/main" val="539729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9BED703F-CB46-D74D-9DD5-93C8174E86C4}" type="slidenum">
              <a:rPr lang="en-US" smtClean="0"/>
              <a:t>4</a:t>
            </a:fld>
            <a:endParaRPr lang="en-US"/>
          </a:p>
        </p:txBody>
      </p:sp>
    </p:spTree>
    <p:extLst>
      <p:ext uri="{BB962C8B-B14F-4D97-AF65-F5344CB8AC3E}">
        <p14:creationId xmlns:p14="http://schemas.microsoft.com/office/powerpoint/2010/main" val="122244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047050-B2F7-E541-A8C3-D2C03D5851DC}" type="datetime1">
              <a:rPr lang="es-ES" smtClean="0"/>
              <a:t>16/10/2024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236530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B859B5-F448-3149-86A6-C2347109E14B}" type="datetime1">
              <a:rPr lang="es-ES" smtClean="0"/>
              <a:t>16/10/2024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6375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9CCC32-A9E5-0249-83DC-CA1671AF0E68}" type="datetime1">
              <a:rPr lang="es-ES" smtClean="0"/>
              <a:t>16/10/2024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414473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D0B8AC-E8F6-BA4A-A0A5-B53B25767C70}" type="datetime1">
              <a:rPr lang="es-ES" smtClean="0"/>
              <a:t>16/10/2024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144790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C6C804-262D-314B-B108-1953E2D90BD2}" type="datetime1">
              <a:rPr lang="es-ES" smtClean="0"/>
              <a:t>16/10/2024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284843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9A7C959-F26D-A74E-9361-CF83790C281A}" type="datetime1">
              <a:rPr lang="es-ES" smtClean="0"/>
              <a:t>16/10/2024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223549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1"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FF09AAE-D539-0B4E-8515-D75BA90C36E8}" type="datetime1">
              <a:rPr lang="es-ES" smtClean="0"/>
              <a:t>16/10/2024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422629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C55A23D-6A52-1947-91C0-9E9C499BD550}" type="datetime1">
              <a:rPr lang="es-ES" smtClean="0"/>
              <a:t>16/10/2024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216068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27B51-D978-CC49-9D57-B4C636B452DE}" type="datetime1">
              <a:rPr lang="es-ES" smtClean="0"/>
              <a:t>16/10/2024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302652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9EDE31-2511-8249-9BAF-1CB209C21411}" type="datetime1">
              <a:rPr lang="es-ES" smtClean="0"/>
              <a:t>16/10/2024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362369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BE164A-6A0C-294D-B1F5-A2334D9B5B8B}" type="datetime1">
              <a:rPr lang="es-ES" smtClean="0"/>
              <a:t>16/10/2024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D15AF-16BB-F946-8DB7-39EF07139010}" type="slidenum">
              <a:rPr lang="en-US" smtClean="0"/>
              <a:t>‹#›</a:t>
            </a:fld>
            <a:endParaRPr lang="en-US"/>
          </a:p>
        </p:txBody>
      </p:sp>
    </p:spTree>
    <p:extLst>
      <p:ext uri="{BB962C8B-B14F-4D97-AF65-F5344CB8AC3E}">
        <p14:creationId xmlns:p14="http://schemas.microsoft.com/office/powerpoint/2010/main" val="220694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C28A3-0602-AB41-86FB-E05DF11B3875}" type="datetime1">
              <a:rPr lang="es-ES" smtClean="0"/>
              <a:t>16/10/2024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D15AF-16BB-F946-8DB7-39EF07139010}" type="slidenum">
              <a:rPr lang="en-US" smtClean="0"/>
              <a:t>‹#›</a:t>
            </a:fld>
            <a:endParaRPr lang="en-US"/>
          </a:p>
        </p:txBody>
      </p:sp>
    </p:spTree>
    <p:extLst>
      <p:ext uri="{BB962C8B-B14F-4D97-AF65-F5344CB8AC3E}">
        <p14:creationId xmlns:p14="http://schemas.microsoft.com/office/powerpoint/2010/main" val="3444931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uel.tomas@bc3research.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icazcarr@unizar.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ítulo 2">
            <a:extLst>
              <a:ext uri="{FF2B5EF4-FFF2-40B4-BE49-F238E27FC236}">
                <a16:creationId xmlns:a16="http://schemas.microsoft.com/office/drawing/2014/main" id="{7BD38F66-C6C1-9E4D-8C5D-6903303EBF29}"/>
              </a:ext>
            </a:extLst>
          </p:cNvPr>
          <p:cNvSpPr>
            <a:spLocks noGrp="1"/>
          </p:cNvSpPr>
          <p:nvPr>
            <p:ph type="subTitle" idx="1"/>
          </p:nvPr>
        </p:nvSpPr>
        <p:spPr>
          <a:xfrm>
            <a:off x="708211" y="1124284"/>
            <a:ext cx="10775576" cy="718090"/>
          </a:xfrm>
        </p:spPr>
        <p:txBody>
          <a:bodyPr anchor="ctr">
            <a:noAutofit/>
          </a:bodyPr>
          <a:lstStyle/>
          <a:p>
            <a:pPr>
              <a:lnSpc>
                <a:spcPct val="100000"/>
              </a:lnSpc>
              <a:spcBef>
                <a:spcPts val="0"/>
              </a:spcBef>
              <a:spcAft>
                <a:spcPts val="600"/>
              </a:spcAft>
            </a:pPr>
            <a:r>
              <a:rPr lang="es-ES" sz="3600" b="1" dirty="0" smtClean="0">
                <a:latin typeface="Times New Roman" panose="02020603050405020304" pitchFamily="18" charset="0"/>
                <a:ea typeface="Arial Unicode MS" panose="020B0604020202020204" pitchFamily="34" charset="-128"/>
                <a:cs typeface="Times New Roman" panose="02020603050405020304" pitchFamily="18" charset="0"/>
              </a:rPr>
              <a:t>Curso: Integración de microdatos de consumo de hogares en modelos input-output</a:t>
            </a:r>
            <a:endParaRPr lang="es-ES" sz="3600" b="1" dirty="0">
              <a:solidFill>
                <a:srgbClr val="11B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Rectángulo 12">
            <a:extLst>
              <a:ext uri="{FF2B5EF4-FFF2-40B4-BE49-F238E27FC236}">
                <a16:creationId xmlns:a16="http://schemas.microsoft.com/office/drawing/2014/main" id="{79F83DED-72BE-6248-A9F4-6C3BCCB94F6C}"/>
              </a:ext>
            </a:extLst>
          </p:cNvPr>
          <p:cNvSpPr/>
          <p:nvPr/>
        </p:nvSpPr>
        <p:spPr>
          <a:xfrm>
            <a:off x="1524001" y="6312624"/>
            <a:ext cx="9144001" cy="412934"/>
          </a:xfrm>
          <a:prstGeom prst="rect">
            <a:avLst/>
          </a:prstGeom>
        </p:spPr>
        <p:txBody>
          <a:bodyPr wrap="square">
            <a:spAutoFit/>
          </a:bodyPr>
          <a:lstStyle/>
          <a:p>
            <a:pPr algn="ctr">
              <a:lnSpc>
                <a:spcPct val="125000"/>
              </a:lnSpc>
            </a:pPr>
            <a:r>
              <a:rPr lang="en-US" b="1" dirty="0" smtClean="0">
                <a:solidFill>
                  <a:schemeClr val="bg1"/>
                </a:solidFill>
                <a:latin typeface="Calibri" panose="020F0502020204030204" pitchFamily="34" charset="0"/>
                <a:ea typeface="Roboto Condensed Light"/>
                <a:cs typeface="Roboto Condensed Light"/>
              </a:rPr>
              <a:t>14-17 June 2022, Pisa, Italy</a:t>
            </a:r>
            <a:endParaRPr lang="en-US" b="1" dirty="0">
              <a:solidFill>
                <a:schemeClr val="bg1"/>
              </a:solidFill>
              <a:latin typeface="Calibri" panose="020F0502020204030204" pitchFamily="34" charset="0"/>
              <a:ea typeface="Roboto Condensed Light"/>
              <a:cs typeface="Roboto Condensed Light"/>
            </a:endParaRPr>
          </a:p>
        </p:txBody>
      </p:sp>
      <p:sp>
        <p:nvSpPr>
          <p:cNvPr id="8" name="Rectangle 7"/>
          <p:cNvSpPr/>
          <p:nvPr/>
        </p:nvSpPr>
        <p:spPr>
          <a:xfrm>
            <a:off x="9542148" y="5928080"/>
            <a:ext cx="2251707" cy="464871"/>
          </a:xfrm>
          <a:prstGeom prst="rect">
            <a:avLst/>
          </a:prstGeom>
        </p:spPr>
        <p:txBody>
          <a:bodyPr wrap="none">
            <a:spAutoFit/>
          </a:bodyPr>
          <a:lstStyle/>
          <a:p>
            <a:pPr algn="ctr">
              <a:lnSpc>
                <a:spcPct val="150000"/>
              </a:lnSpc>
            </a:pPr>
            <a:r>
              <a:rPr lang="es-ES" dirty="0" smtClean="0">
                <a:solidFill>
                  <a:schemeClr val="tx1">
                    <a:lumMod val="85000"/>
                    <a:lumOff val="15000"/>
                  </a:schemeClr>
                </a:solidFill>
                <a:cs typeface="Times New Roman" panose="02020603050405020304" pitchFamily="18" charset="0"/>
              </a:rPr>
              <a:t>4 de Septiembre 2024</a:t>
            </a:r>
            <a:endParaRPr lang="es-ES" dirty="0">
              <a:solidFill>
                <a:schemeClr val="tx1">
                  <a:lumMod val="85000"/>
                  <a:lumOff val="15000"/>
                </a:schemeClr>
              </a:solidFill>
              <a:cs typeface="Times New Roman" panose="02020603050405020304" pitchFamily="18" charset="0"/>
            </a:endParaRPr>
          </a:p>
        </p:txBody>
      </p:sp>
      <p:sp>
        <p:nvSpPr>
          <p:cNvPr id="10" name="8 Rectángulo">
            <a:extLst>
              <a:ext uri="{FF2B5EF4-FFF2-40B4-BE49-F238E27FC236}">
                <a16:creationId xmlns:a16="http://schemas.microsoft.com/office/drawing/2014/main" id="{319D52C6-3EFA-794B-8084-56D313FAC1A9}"/>
              </a:ext>
            </a:extLst>
          </p:cNvPr>
          <p:cNvSpPr/>
          <p:nvPr/>
        </p:nvSpPr>
        <p:spPr>
          <a:xfrm>
            <a:off x="1295399" y="3212376"/>
            <a:ext cx="9601200" cy="1846659"/>
          </a:xfrm>
          <a:prstGeom prst="rect">
            <a:avLst/>
          </a:prstGeom>
        </p:spPr>
        <p:txBody>
          <a:bodyPr wrap="square">
            <a:spAutoFit/>
          </a:bodyPr>
          <a:lstStyle/>
          <a:p>
            <a:pPr algn="ctr"/>
            <a:r>
              <a:rPr lang="es-ES" sz="2400" dirty="0" smtClean="0">
                <a:solidFill>
                  <a:schemeClr val="tx1">
                    <a:lumMod val="85000"/>
                    <a:lumOff val="15000"/>
                  </a:schemeClr>
                </a:solidFill>
                <a:cs typeface="Times New Roman" panose="02020603050405020304" pitchFamily="18" charset="0"/>
              </a:rPr>
              <a:t>Impartido por:</a:t>
            </a:r>
          </a:p>
          <a:p>
            <a:pPr algn="ctr"/>
            <a:r>
              <a:rPr lang="es-ES" sz="2400" b="1" dirty="0" smtClean="0">
                <a:solidFill>
                  <a:srgbClr val="1D68C1"/>
                </a:solidFill>
                <a:cs typeface="Times New Roman" panose="02020603050405020304" pitchFamily="18" charset="0"/>
              </a:rPr>
              <a:t>Manuel Tomás</a:t>
            </a:r>
            <a:r>
              <a:rPr lang="es-ES" sz="2400" dirty="0" smtClean="0">
                <a:solidFill>
                  <a:schemeClr val="tx1">
                    <a:lumMod val="85000"/>
                    <a:lumOff val="15000"/>
                  </a:schemeClr>
                </a:solidFill>
                <a:cs typeface="Times New Roman" panose="02020603050405020304" pitchFamily="18" charset="0"/>
              </a:rPr>
              <a:t>. </a:t>
            </a:r>
            <a:r>
              <a:rPr lang="es-ES" sz="2400" dirty="0" smtClean="0">
                <a:solidFill>
                  <a:schemeClr val="bg2">
                    <a:lumMod val="25000"/>
                  </a:schemeClr>
                </a:solidFill>
                <a:cs typeface="Times New Roman" panose="02020603050405020304" pitchFamily="18" charset="0"/>
              </a:rPr>
              <a:t>BC3 (Basque Centre for Climate Change) </a:t>
            </a:r>
            <a:r>
              <a:rPr lang="es-ES" dirty="0" smtClean="0">
                <a:solidFill>
                  <a:schemeClr val="bg2">
                    <a:lumMod val="25000"/>
                  </a:schemeClr>
                </a:solidFill>
                <a:cs typeface="Times New Roman" panose="02020603050405020304" pitchFamily="18" charset="0"/>
                <a:hlinkClick r:id="rId3"/>
              </a:rPr>
              <a:t>manuel.tomas@bc3research.org</a:t>
            </a:r>
            <a:endParaRPr lang="es-ES" dirty="0" smtClean="0">
              <a:solidFill>
                <a:schemeClr val="bg2">
                  <a:lumMod val="25000"/>
                </a:schemeClr>
              </a:solidFill>
              <a:cs typeface="Times New Roman" panose="02020603050405020304" pitchFamily="18" charset="0"/>
            </a:endParaRPr>
          </a:p>
          <a:p>
            <a:pPr algn="ctr"/>
            <a:r>
              <a:rPr lang="es-ES" sz="2400" b="1" dirty="0" smtClean="0">
                <a:solidFill>
                  <a:srgbClr val="1D68C1"/>
                </a:solidFill>
                <a:cs typeface="Times New Roman" panose="02020603050405020304" pitchFamily="18" charset="0"/>
              </a:rPr>
              <a:t>Ignacio Cazcarro</a:t>
            </a:r>
            <a:r>
              <a:rPr lang="es-ES" sz="2400" dirty="0" smtClean="0">
                <a:solidFill>
                  <a:schemeClr val="tx1">
                    <a:lumMod val="85000"/>
                    <a:lumOff val="15000"/>
                  </a:schemeClr>
                </a:solidFill>
                <a:cs typeface="Times New Roman" panose="02020603050405020304" pitchFamily="18" charset="0"/>
              </a:rPr>
              <a:t>. </a:t>
            </a:r>
            <a:r>
              <a:rPr lang="es-ES" sz="2400" dirty="0" smtClean="0">
                <a:solidFill>
                  <a:schemeClr val="bg2">
                    <a:lumMod val="25000"/>
                  </a:schemeClr>
                </a:solidFill>
                <a:cs typeface="Times New Roman" panose="02020603050405020304" pitchFamily="18" charset="0"/>
              </a:rPr>
              <a:t>ARAID (Aragonese Agency for </a:t>
            </a:r>
            <a:r>
              <a:rPr lang="es-ES" sz="2400" dirty="0" err="1" smtClean="0">
                <a:solidFill>
                  <a:schemeClr val="bg2">
                    <a:lumMod val="25000"/>
                  </a:schemeClr>
                </a:solidFill>
                <a:cs typeface="Times New Roman" panose="02020603050405020304" pitchFamily="18" charset="0"/>
              </a:rPr>
              <a:t>Research</a:t>
            </a:r>
            <a:r>
              <a:rPr lang="es-ES" sz="2400" dirty="0" smtClean="0">
                <a:solidFill>
                  <a:schemeClr val="bg2">
                    <a:lumMod val="25000"/>
                  </a:schemeClr>
                </a:solidFill>
                <a:cs typeface="Times New Roman" panose="02020603050405020304" pitchFamily="18" charset="0"/>
              </a:rPr>
              <a:t> and Development) &amp; BC3 (Basque Centre for Climate Change) </a:t>
            </a:r>
            <a:r>
              <a:rPr lang="es-ES" dirty="0" smtClean="0">
                <a:solidFill>
                  <a:schemeClr val="bg2">
                    <a:lumMod val="25000"/>
                  </a:schemeClr>
                </a:solidFill>
                <a:cs typeface="Times New Roman" panose="02020603050405020304" pitchFamily="18" charset="0"/>
                <a:hlinkClick r:id="rId4"/>
              </a:rPr>
              <a:t>icazcarr@unizar.es</a:t>
            </a:r>
            <a:r>
              <a:rPr lang="es-ES" sz="2400" dirty="0" smtClean="0">
                <a:solidFill>
                  <a:schemeClr val="bg2">
                    <a:lumMod val="25000"/>
                  </a:schemeClr>
                </a:solidFill>
                <a:cs typeface="Times New Roman" panose="02020603050405020304" pitchFamily="18" charset="0"/>
              </a:rPr>
              <a:t>  </a:t>
            </a:r>
          </a:p>
        </p:txBody>
      </p:sp>
      <p:sp>
        <p:nvSpPr>
          <p:cNvPr id="11" name="8 Rectángulo">
            <a:extLst>
              <a:ext uri="{FF2B5EF4-FFF2-40B4-BE49-F238E27FC236}">
                <a16:creationId xmlns:a16="http://schemas.microsoft.com/office/drawing/2014/main" id="{319D52C6-3EFA-794B-8084-56D313FAC1A9}"/>
              </a:ext>
            </a:extLst>
          </p:cNvPr>
          <p:cNvSpPr/>
          <p:nvPr/>
        </p:nvSpPr>
        <p:spPr>
          <a:xfrm>
            <a:off x="1164770" y="2141360"/>
            <a:ext cx="9601200" cy="830997"/>
          </a:xfrm>
          <a:prstGeom prst="rect">
            <a:avLst/>
          </a:prstGeom>
        </p:spPr>
        <p:txBody>
          <a:bodyPr wrap="square">
            <a:spAutoFit/>
          </a:bodyPr>
          <a:lstStyle/>
          <a:p>
            <a:pPr algn="ctr"/>
            <a:r>
              <a:rPr lang="es-ES" sz="2400" b="1" dirty="0" smtClean="0">
                <a:solidFill>
                  <a:srgbClr val="C00000"/>
                </a:solidFill>
                <a:cs typeface="Times New Roman" panose="02020603050405020304" pitchFamily="18" charset="0"/>
              </a:rPr>
              <a:t>Sesión I</a:t>
            </a:r>
            <a:r>
              <a:rPr lang="es-ES" sz="2400" b="1" dirty="0">
                <a:cs typeface="Times New Roman" panose="02020603050405020304" pitchFamily="18" charset="0"/>
              </a:rPr>
              <a:t>: Discrepancias entre microdatos de consumo y tablas (modelos) input-output</a:t>
            </a:r>
            <a:endParaRPr lang="es-ES" sz="2400" b="1" dirty="0">
              <a:solidFill>
                <a:srgbClr val="C00000"/>
              </a:solidFill>
              <a:cs typeface="Times New Roman" panose="02020603050405020304" pitchFamily="18" charset="0"/>
            </a:endParaRPr>
          </a:p>
        </p:txBody>
      </p:sp>
    </p:spTree>
    <p:extLst>
      <p:ext uri="{BB962C8B-B14F-4D97-AF65-F5344CB8AC3E}">
        <p14:creationId xmlns:p14="http://schemas.microsoft.com/office/powerpoint/2010/main" val="4093133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9C1EEB6-6A3C-CC40-92B4-D80E6A463E31}"/>
              </a:ext>
            </a:extLst>
          </p:cNvPr>
          <p:cNvPicPr>
            <a:picLocks/>
          </p:cNvPicPr>
          <p:nvPr/>
        </p:nvPicPr>
        <p:blipFill>
          <a:blip r:embed="rId3">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flipV="1">
            <a:off x="991165" y="6219195"/>
            <a:ext cx="10204704" cy="45719"/>
          </a:xfrm>
          <a:prstGeom prst="rect">
            <a:avLst/>
          </a:prstGeom>
        </p:spPr>
      </p:pic>
      <p:sp>
        <p:nvSpPr>
          <p:cNvPr id="5" name="Marcador de número de diapositiva 4">
            <a:extLst>
              <a:ext uri="{FF2B5EF4-FFF2-40B4-BE49-F238E27FC236}">
                <a16:creationId xmlns:a16="http://schemas.microsoft.com/office/drawing/2014/main" id="{E3A7C8DF-D469-5048-9F12-B74E9E1A41B3}"/>
              </a:ext>
            </a:extLst>
          </p:cNvPr>
          <p:cNvSpPr>
            <a:spLocks noGrp="1"/>
          </p:cNvSpPr>
          <p:nvPr>
            <p:ph type="sldNum" sz="quarter" idx="12"/>
          </p:nvPr>
        </p:nvSpPr>
        <p:spPr>
          <a:xfrm>
            <a:off x="8452669" y="6352012"/>
            <a:ext cx="2743200" cy="365125"/>
          </a:xfrm>
        </p:spPr>
        <p:txBody>
          <a:bodyPr/>
          <a:lstStyle/>
          <a:p>
            <a:r>
              <a:rPr lang="en-US" sz="1800" b="1" dirty="0">
                <a:solidFill>
                  <a:schemeClr val="tx1">
                    <a:lumMod val="85000"/>
                    <a:lumOff val="15000"/>
                  </a:schemeClr>
                </a:solidFill>
                <a:latin typeface="+mj-lt"/>
                <a:ea typeface="Arial Unicode MS" panose="020B0604020202020204" pitchFamily="34" charset="-128"/>
                <a:cs typeface="Arial Unicode MS" panose="020B0604020202020204" pitchFamily="34" charset="-128"/>
              </a:rPr>
              <a:t>1</a:t>
            </a:r>
          </a:p>
        </p:txBody>
      </p:sp>
      <p:sp>
        <p:nvSpPr>
          <p:cNvPr id="2" name="Rectangle 1"/>
          <p:cNvSpPr/>
          <p:nvPr/>
        </p:nvSpPr>
        <p:spPr>
          <a:xfrm>
            <a:off x="991164" y="436485"/>
            <a:ext cx="10204705" cy="87341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3200" b="1" kern="300" dirty="0" smtClean="0">
                <a:solidFill>
                  <a:srgbClr val="074363"/>
                </a:solidFill>
                <a:ea typeface="Verdana" panose="020B0604030504040204" pitchFamily="34" charset="0"/>
                <a:cs typeface="Calibri" panose="020F0502020204030204" pitchFamily="34" charset="0"/>
              </a:rPr>
              <a:t>2.3: Evaluación </a:t>
            </a:r>
            <a:r>
              <a:rPr lang="es-ES" sz="3200" b="1" kern="300" dirty="0">
                <a:solidFill>
                  <a:srgbClr val="074363"/>
                </a:solidFill>
                <a:ea typeface="Verdana" panose="020B0604030504040204" pitchFamily="34" charset="0"/>
                <a:cs typeface="Calibri" panose="020F0502020204030204" pitchFamily="34" charset="0"/>
              </a:rPr>
              <a:t>cuantitativa de </a:t>
            </a:r>
            <a:r>
              <a:rPr lang="es-ES" sz="3200" b="1" kern="300" dirty="0" smtClean="0">
                <a:solidFill>
                  <a:srgbClr val="074363"/>
                </a:solidFill>
                <a:ea typeface="Verdana" panose="020B0604030504040204" pitchFamily="34" charset="0"/>
                <a:cs typeface="Calibri" panose="020F0502020204030204" pitchFamily="34" charset="0"/>
              </a:rPr>
              <a:t>diferencias: España, 2019</a:t>
            </a:r>
            <a:endParaRPr lang="es-ES" sz="3200" b="1" kern="300" dirty="0">
              <a:solidFill>
                <a:srgbClr val="074363"/>
              </a:solidFill>
              <a:ea typeface="Verdana" panose="020B0604030504040204" pitchFamily="34" charset="0"/>
              <a:cs typeface="Calibri" panose="020F0502020204030204" pitchFamily="34" charset="0"/>
            </a:endParaRPr>
          </a:p>
        </p:txBody>
      </p:sp>
      <p:sp>
        <p:nvSpPr>
          <p:cNvPr id="28" name="Rectangle 27"/>
          <p:cNvSpPr/>
          <p:nvPr/>
        </p:nvSpPr>
        <p:spPr>
          <a:xfrm>
            <a:off x="991163" y="1472470"/>
            <a:ext cx="10204705" cy="3701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2800" b="1" dirty="0" smtClean="0">
                <a:latin typeface="+mj-lt"/>
              </a:rPr>
              <a:t>Conjuntos </a:t>
            </a:r>
            <a:r>
              <a:rPr lang="es-ES" sz="2800" b="1" dirty="0">
                <a:latin typeface="+mj-lt"/>
              </a:rPr>
              <a:t>de </a:t>
            </a:r>
            <a:r>
              <a:rPr lang="es-ES" sz="2800" b="1" dirty="0" smtClean="0">
                <a:latin typeface="+mj-lt"/>
              </a:rPr>
              <a:t>datos:</a:t>
            </a:r>
            <a:endParaRPr lang="es-ES" sz="2800" b="1" dirty="0">
              <a:latin typeface="+mj-lt"/>
            </a:endParaRPr>
          </a:p>
        </p:txBody>
      </p:sp>
      <p:sp>
        <p:nvSpPr>
          <p:cNvPr id="7" name="Rectangle 6"/>
          <p:cNvSpPr/>
          <p:nvPr/>
        </p:nvSpPr>
        <p:spPr>
          <a:xfrm>
            <a:off x="904080" y="2005159"/>
            <a:ext cx="10204703" cy="2308324"/>
          </a:xfrm>
          <a:prstGeom prst="rect">
            <a:avLst/>
          </a:prstGeom>
        </p:spPr>
        <p:txBody>
          <a:bodyPr wrap="square">
            <a:spAutoFit/>
          </a:bodyPr>
          <a:lstStyle/>
          <a:p>
            <a:pPr marL="285750" indent="-285750">
              <a:buFont typeface="Arial" panose="020B0604020202020204" pitchFamily="34" charset="0"/>
              <a:buChar char="•"/>
            </a:pPr>
            <a:r>
              <a:rPr lang="es-ES" sz="2400" b="1" dirty="0" smtClean="0">
                <a:solidFill>
                  <a:srgbClr val="1D68C1"/>
                </a:solidFill>
              </a:rPr>
              <a:t>Encuesta </a:t>
            </a:r>
            <a:r>
              <a:rPr lang="es-ES" sz="2400" b="1" dirty="0">
                <a:solidFill>
                  <a:srgbClr val="1D68C1"/>
                </a:solidFill>
              </a:rPr>
              <a:t>de Presupuestos Familiares </a:t>
            </a:r>
            <a:r>
              <a:rPr lang="es-ES" sz="2400" dirty="0"/>
              <a:t>de España 2019 del INE: recoge información de hogares encuestados en relación a su gasto en consumo final, que se expresa en euros a precios corrientes y de adquisición, según la clasificación de consumo ECOICOP </a:t>
            </a:r>
            <a:r>
              <a:rPr lang="es-ES" sz="2400" dirty="0" smtClean="0"/>
              <a:t>(cinco dígitos). </a:t>
            </a:r>
          </a:p>
          <a:p>
            <a:endParaRPr lang="es-ES" sz="2400" dirty="0" smtClean="0"/>
          </a:p>
          <a:p>
            <a:pPr marL="285750" indent="-285750">
              <a:buFont typeface="Arial" panose="020B0604020202020204" pitchFamily="34" charset="0"/>
              <a:buChar char="•"/>
            </a:pPr>
            <a:r>
              <a:rPr lang="es-ES" sz="2400" dirty="0"/>
              <a:t>Descarga: «s1.descarga </a:t>
            </a:r>
            <a:r>
              <a:rPr lang="es-ES" sz="2400" dirty="0" err="1"/>
              <a:t>epf.R</a:t>
            </a:r>
            <a:r>
              <a:rPr lang="es-ES" sz="2400" dirty="0"/>
              <a:t>». </a:t>
            </a:r>
          </a:p>
        </p:txBody>
      </p:sp>
    </p:spTree>
    <p:extLst>
      <p:ext uri="{BB962C8B-B14F-4D97-AF65-F5344CB8AC3E}">
        <p14:creationId xmlns:p14="http://schemas.microsoft.com/office/powerpoint/2010/main" val="1303478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9C1EEB6-6A3C-CC40-92B4-D80E6A463E31}"/>
              </a:ext>
            </a:extLst>
          </p:cNvPr>
          <p:cNvPicPr>
            <a:picLocks/>
          </p:cNvPicPr>
          <p:nvPr/>
        </p:nvPicPr>
        <p:blipFill>
          <a:blip r:embed="rId3">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flipV="1">
            <a:off x="991165" y="6219195"/>
            <a:ext cx="10204704" cy="45719"/>
          </a:xfrm>
          <a:prstGeom prst="rect">
            <a:avLst/>
          </a:prstGeom>
        </p:spPr>
      </p:pic>
      <p:sp>
        <p:nvSpPr>
          <p:cNvPr id="5" name="Marcador de número de diapositiva 4">
            <a:extLst>
              <a:ext uri="{FF2B5EF4-FFF2-40B4-BE49-F238E27FC236}">
                <a16:creationId xmlns:a16="http://schemas.microsoft.com/office/drawing/2014/main" id="{E3A7C8DF-D469-5048-9F12-B74E9E1A41B3}"/>
              </a:ext>
            </a:extLst>
          </p:cNvPr>
          <p:cNvSpPr>
            <a:spLocks noGrp="1"/>
          </p:cNvSpPr>
          <p:nvPr>
            <p:ph type="sldNum" sz="quarter" idx="12"/>
          </p:nvPr>
        </p:nvSpPr>
        <p:spPr>
          <a:xfrm>
            <a:off x="8452669" y="6352012"/>
            <a:ext cx="2743200" cy="365125"/>
          </a:xfrm>
        </p:spPr>
        <p:txBody>
          <a:bodyPr/>
          <a:lstStyle/>
          <a:p>
            <a:r>
              <a:rPr lang="en-US" sz="1800" b="1" dirty="0">
                <a:solidFill>
                  <a:schemeClr val="tx1">
                    <a:lumMod val="85000"/>
                    <a:lumOff val="15000"/>
                  </a:schemeClr>
                </a:solidFill>
                <a:latin typeface="+mj-lt"/>
                <a:ea typeface="Arial Unicode MS" panose="020B0604020202020204" pitchFamily="34" charset="-128"/>
                <a:cs typeface="Arial Unicode MS" panose="020B0604020202020204" pitchFamily="34" charset="-128"/>
              </a:rPr>
              <a:t>2</a:t>
            </a:r>
          </a:p>
        </p:txBody>
      </p:sp>
      <p:sp>
        <p:nvSpPr>
          <p:cNvPr id="28" name="Rectangle 27"/>
          <p:cNvSpPr/>
          <p:nvPr/>
        </p:nvSpPr>
        <p:spPr>
          <a:xfrm>
            <a:off x="991163" y="1472470"/>
            <a:ext cx="10204705" cy="3701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2800" b="1" dirty="0" smtClean="0">
                <a:latin typeface="+mj-lt"/>
              </a:rPr>
              <a:t>Conjuntos </a:t>
            </a:r>
            <a:r>
              <a:rPr lang="es-ES" sz="2800" b="1" dirty="0">
                <a:latin typeface="+mj-lt"/>
              </a:rPr>
              <a:t>de </a:t>
            </a:r>
            <a:r>
              <a:rPr lang="es-ES" sz="2800" b="1" dirty="0" smtClean="0">
                <a:latin typeface="+mj-lt"/>
              </a:rPr>
              <a:t>datos:</a:t>
            </a:r>
            <a:endParaRPr lang="es-ES" sz="2800" b="1" dirty="0">
              <a:latin typeface="+mj-lt"/>
            </a:endParaRPr>
          </a:p>
        </p:txBody>
      </p:sp>
      <p:sp>
        <p:nvSpPr>
          <p:cNvPr id="7" name="Rectangle 6"/>
          <p:cNvSpPr/>
          <p:nvPr/>
        </p:nvSpPr>
        <p:spPr>
          <a:xfrm>
            <a:off x="904080" y="2005159"/>
            <a:ext cx="10204703" cy="2308324"/>
          </a:xfrm>
          <a:prstGeom prst="rect">
            <a:avLst/>
          </a:prstGeom>
        </p:spPr>
        <p:txBody>
          <a:bodyPr wrap="square">
            <a:spAutoFit/>
          </a:bodyPr>
          <a:lstStyle/>
          <a:p>
            <a:pPr marL="285750" indent="-285750">
              <a:buFont typeface="Arial" panose="020B0604020202020204" pitchFamily="34" charset="0"/>
              <a:buChar char="•"/>
            </a:pPr>
            <a:r>
              <a:rPr lang="es-ES" sz="2400" b="1" dirty="0" smtClean="0">
                <a:solidFill>
                  <a:srgbClr val="1D68C1"/>
                </a:solidFill>
              </a:rPr>
              <a:t>Gasto </a:t>
            </a:r>
            <a:r>
              <a:rPr lang="es-ES" sz="2400" b="1" dirty="0">
                <a:solidFill>
                  <a:srgbClr val="1D68C1"/>
                </a:solidFill>
              </a:rPr>
              <a:t>en Consumo Final de los Hogares por finalidad </a:t>
            </a:r>
            <a:r>
              <a:rPr lang="es-ES" sz="2400" dirty="0"/>
              <a:t>(</a:t>
            </a:r>
            <a:r>
              <a:rPr lang="es-ES" sz="2400" dirty="0" err="1"/>
              <a:t>GCFH</a:t>
            </a:r>
            <a:r>
              <a:rPr lang="es-ES" sz="2400" dirty="0"/>
              <a:t>) de España del INE: recoge datos agregados sobre el gasto en consumo final de los hogares en millones de euros a precios corrientes y de adquisición a un nivel de desagregación de tres dígitos de la clasificación de consumo COICOP</a:t>
            </a:r>
            <a:r>
              <a:rPr lang="es-ES" sz="2400" dirty="0" smtClean="0"/>
              <a:t>.</a:t>
            </a:r>
          </a:p>
          <a:p>
            <a:r>
              <a:rPr lang="es-ES" sz="2400" dirty="0" smtClean="0"/>
              <a:t> </a:t>
            </a:r>
          </a:p>
          <a:p>
            <a:pPr marL="285750" indent="-285750">
              <a:buFont typeface="Arial" panose="020B0604020202020204" pitchFamily="34" charset="0"/>
              <a:buChar char="•"/>
            </a:pPr>
            <a:r>
              <a:rPr lang="es-ES" sz="2400" dirty="0"/>
              <a:t>Descarga: «s2.descarga </a:t>
            </a:r>
            <a:r>
              <a:rPr lang="es-ES" sz="2400" dirty="0" err="1"/>
              <a:t>gcfh_cn.R</a:t>
            </a:r>
            <a:r>
              <a:rPr lang="es-ES" sz="2400" dirty="0"/>
              <a:t>». </a:t>
            </a:r>
          </a:p>
        </p:txBody>
      </p:sp>
      <p:sp>
        <p:nvSpPr>
          <p:cNvPr id="9" name="Rectangle 8"/>
          <p:cNvSpPr/>
          <p:nvPr/>
        </p:nvSpPr>
        <p:spPr>
          <a:xfrm>
            <a:off x="991164" y="436485"/>
            <a:ext cx="10204705" cy="87341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3200" b="1" kern="300" dirty="0" smtClean="0">
                <a:solidFill>
                  <a:srgbClr val="074363"/>
                </a:solidFill>
                <a:ea typeface="Verdana" panose="020B0604030504040204" pitchFamily="34" charset="0"/>
                <a:cs typeface="Calibri" panose="020F0502020204030204" pitchFamily="34" charset="0"/>
              </a:rPr>
              <a:t>2.3: Evaluación </a:t>
            </a:r>
            <a:r>
              <a:rPr lang="es-ES" sz="3200" b="1" kern="300" dirty="0">
                <a:solidFill>
                  <a:srgbClr val="074363"/>
                </a:solidFill>
                <a:ea typeface="Verdana" panose="020B0604030504040204" pitchFamily="34" charset="0"/>
                <a:cs typeface="Calibri" panose="020F0502020204030204" pitchFamily="34" charset="0"/>
              </a:rPr>
              <a:t>cuantitativa de </a:t>
            </a:r>
            <a:r>
              <a:rPr lang="es-ES" sz="3200" b="1" kern="300" dirty="0" smtClean="0">
                <a:solidFill>
                  <a:srgbClr val="074363"/>
                </a:solidFill>
                <a:ea typeface="Verdana" panose="020B0604030504040204" pitchFamily="34" charset="0"/>
                <a:cs typeface="Calibri" panose="020F0502020204030204" pitchFamily="34" charset="0"/>
              </a:rPr>
              <a:t>diferencias: España, 2019</a:t>
            </a:r>
            <a:endParaRPr lang="es-ES" sz="3200" b="1" kern="300" dirty="0">
              <a:solidFill>
                <a:srgbClr val="074363"/>
              </a:solidFill>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806910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9C1EEB6-6A3C-CC40-92B4-D80E6A463E31}"/>
              </a:ext>
            </a:extLst>
          </p:cNvPr>
          <p:cNvPicPr>
            <a:picLocks/>
          </p:cNvPicPr>
          <p:nvPr/>
        </p:nvPicPr>
        <p:blipFill>
          <a:blip r:embed="rId3">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flipV="1">
            <a:off x="991165" y="6219195"/>
            <a:ext cx="10204704" cy="45719"/>
          </a:xfrm>
          <a:prstGeom prst="rect">
            <a:avLst/>
          </a:prstGeom>
        </p:spPr>
      </p:pic>
      <p:sp>
        <p:nvSpPr>
          <p:cNvPr id="5" name="Marcador de número de diapositiva 4">
            <a:extLst>
              <a:ext uri="{FF2B5EF4-FFF2-40B4-BE49-F238E27FC236}">
                <a16:creationId xmlns:a16="http://schemas.microsoft.com/office/drawing/2014/main" id="{E3A7C8DF-D469-5048-9F12-B74E9E1A41B3}"/>
              </a:ext>
            </a:extLst>
          </p:cNvPr>
          <p:cNvSpPr>
            <a:spLocks noGrp="1"/>
          </p:cNvSpPr>
          <p:nvPr>
            <p:ph type="sldNum" sz="quarter" idx="12"/>
          </p:nvPr>
        </p:nvSpPr>
        <p:spPr>
          <a:xfrm>
            <a:off x="8452669" y="6352012"/>
            <a:ext cx="2743200" cy="365125"/>
          </a:xfrm>
        </p:spPr>
        <p:txBody>
          <a:bodyPr/>
          <a:lstStyle/>
          <a:p>
            <a:r>
              <a:rPr lang="en-US" sz="1800" b="1" dirty="0" smtClean="0">
                <a:solidFill>
                  <a:schemeClr val="tx1">
                    <a:lumMod val="85000"/>
                    <a:lumOff val="15000"/>
                  </a:schemeClr>
                </a:solidFill>
                <a:latin typeface="+mj-lt"/>
                <a:ea typeface="Arial Unicode MS" panose="020B0604020202020204" pitchFamily="34" charset="-128"/>
                <a:cs typeface="Arial Unicode MS" panose="020B0604020202020204" pitchFamily="34" charset="-128"/>
              </a:rPr>
              <a:t>3</a:t>
            </a:r>
            <a:endParaRPr lang="en-US" sz="1800" b="1" dirty="0">
              <a:solidFill>
                <a:schemeClr val="tx1">
                  <a:lumMod val="85000"/>
                  <a:lumOff val="15000"/>
                </a:schemeClr>
              </a:solidFill>
              <a:latin typeface="+mj-lt"/>
              <a:ea typeface="Arial Unicode MS" panose="020B0604020202020204" pitchFamily="34" charset="-128"/>
              <a:cs typeface="Arial Unicode MS" panose="020B0604020202020204" pitchFamily="34" charset="-128"/>
            </a:endParaRPr>
          </a:p>
        </p:txBody>
      </p:sp>
      <p:sp>
        <p:nvSpPr>
          <p:cNvPr id="9" name="Rectangle 8"/>
          <p:cNvSpPr/>
          <p:nvPr/>
        </p:nvSpPr>
        <p:spPr>
          <a:xfrm>
            <a:off x="991164" y="102138"/>
            <a:ext cx="10204705" cy="87341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ES" sz="3200" b="1" kern="300" dirty="0" smtClean="0">
                <a:solidFill>
                  <a:srgbClr val="074363"/>
                </a:solidFill>
                <a:ea typeface="Verdana" panose="020B0604030504040204" pitchFamily="34" charset="0"/>
                <a:cs typeface="Calibri" panose="020F0502020204030204" pitchFamily="34" charset="0"/>
              </a:rPr>
              <a:t>2.3: Evaluación </a:t>
            </a:r>
            <a:r>
              <a:rPr lang="es-ES" sz="3200" b="1" kern="300" dirty="0">
                <a:solidFill>
                  <a:srgbClr val="074363"/>
                </a:solidFill>
                <a:ea typeface="Verdana" panose="020B0604030504040204" pitchFamily="34" charset="0"/>
                <a:cs typeface="Calibri" panose="020F0502020204030204" pitchFamily="34" charset="0"/>
              </a:rPr>
              <a:t>cuantitativa de </a:t>
            </a:r>
            <a:r>
              <a:rPr lang="es-ES" sz="3200" b="1" kern="300" dirty="0" smtClean="0">
                <a:solidFill>
                  <a:srgbClr val="074363"/>
                </a:solidFill>
                <a:ea typeface="Verdana" panose="020B0604030504040204" pitchFamily="34" charset="0"/>
                <a:cs typeface="Calibri" panose="020F0502020204030204" pitchFamily="34" charset="0"/>
              </a:rPr>
              <a:t>diferencias: España, 2019</a:t>
            </a:r>
            <a:endParaRPr lang="es-ES" sz="3200" b="1" kern="300" dirty="0">
              <a:solidFill>
                <a:srgbClr val="074363"/>
              </a:solidFill>
              <a:ea typeface="Verdana" panose="020B0604030504040204" pitchFamily="34" charset="0"/>
              <a:cs typeface="Calibri" panose="020F0502020204030204" pitchFamily="34" charset="0"/>
            </a:endParaRPr>
          </a:p>
        </p:txBody>
      </p:sp>
      <p:sp>
        <p:nvSpPr>
          <p:cNvPr id="3" name="Rectangle 2"/>
          <p:cNvSpPr>
            <a:spLocks noChangeArrowheads="1"/>
          </p:cNvSpPr>
          <p:nvPr/>
        </p:nvSpPr>
        <p:spPr bwMode="auto">
          <a:xfrm>
            <a:off x="991163" y="745457"/>
            <a:ext cx="1048237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Figura 4. Ratios de cobertura de los datos de gasto en consumo final de los hogares de la EPF en comparación con los agregados de las cuentas nacionales en España, COICOP, 2019, %.</a:t>
            </a:r>
            <a:endParaRPr kumimoji="0" lang="en-GB"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743" y="1295400"/>
            <a:ext cx="11117250" cy="505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576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{3F4DCCD4-2991-6C4E-AD4B-536A6834DD07}tf10001070</Template>
  <TotalTime>8326</TotalTime>
  <Words>269</Words>
  <Application>Microsoft Office PowerPoint</Application>
  <PresentationFormat>Widescreen</PresentationFormat>
  <Paragraphs>26</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Arial Unicode MS</vt:lpstr>
      <vt:lpstr>Calibri</vt:lpstr>
      <vt:lpstr>Calibri Light</vt:lpstr>
      <vt:lpstr>Roboto Condensed Light</vt:lpstr>
      <vt:lpstr>Times New Roman</vt:lpstr>
      <vt:lpstr>Verdana</vt:lpstr>
      <vt:lpstr>Tema de 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 ANGEL TOMAS GARCIA</dc:creator>
  <cp:lastModifiedBy>Manuel Tomás</cp:lastModifiedBy>
  <cp:revision>526</cp:revision>
  <cp:lastPrinted>2019-07-23T13:24:06Z</cp:lastPrinted>
  <dcterms:created xsi:type="dcterms:W3CDTF">2019-07-17T18:25:16Z</dcterms:created>
  <dcterms:modified xsi:type="dcterms:W3CDTF">2024-10-16T07:28:34Z</dcterms:modified>
</cp:coreProperties>
</file>