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70" r:id="rId13"/>
    <p:sldId id="371" r:id="rId14"/>
    <p:sldId id="372" r:id="rId15"/>
    <p:sldId id="373" r:id="rId16"/>
    <p:sldId id="375" r:id="rId17"/>
    <p:sldId id="374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6" r:id="rId26"/>
    <p:sldId id="384" r:id="rId27"/>
    <p:sldId id="3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ANGEL TOMAS GARCIA" initials="MATG" lastIdx="1" clrIdx="0">
    <p:extLst>
      <p:ext uri="{19B8F6BF-5375-455C-9EA6-DF929625EA0E}">
        <p15:presenceInfo xmlns:p15="http://schemas.microsoft.com/office/powerpoint/2012/main" userId="S::manuelangel.tomas@alu.uclm.es::2ea722a4-1fa1-4392-800a-3736ea64c64d" providerId="AD"/>
      </p:ext>
    </p:extLst>
  </p:cmAuthor>
  <p:cmAuthor id="2" name="Manuel Tomás" initials="MT" lastIdx="3" clrIdx="1">
    <p:extLst>
      <p:ext uri="{19B8F6BF-5375-455C-9EA6-DF929625EA0E}">
        <p15:presenceInfo xmlns:p15="http://schemas.microsoft.com/office/powerpoint/2012/main" userId="S-1-5-21-1308740662-429972972-96501386-41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8C1"/>
    <a:srgbClr val="074363"/>
    <a:srgbClr val="003C71"/>
    <a:srgbClr val="11B000"/>
    <a:srgbClr val="008000"/>
    <a:srgbClr val="00CC99"/>
    <a:srgbClr val="13CC10"/>
    <a:srgbClr val="8FBD2C"/>
    <a:srgbClr val="C61F1A"/>
    <a:srgbClr val="673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2" autoAdjust="0"/>
    <p:restoredTop sz="86210"/>
  </p:normalViewPr>
  <p:slideViewPr>
    <p:cSldViewPr snapToGrid="0" snapToObjects="1">
      <p:cViewPr varScale="1">
        <p:scale>
          <a:sx n="61" d="100"/>
          <a:sy n="61" d="100"/>
        </p:scale>
        <p:origin x="88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97FE9-9C45-984E-80F9-AE6FA076870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703F-CB46-D74D-9DD5-93C8174E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3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45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7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5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16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91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37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08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94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1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9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28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87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46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80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0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27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10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D703F-CB46-D74D-9DD5-93C8174E8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7050-B2F7-E541-A8C3-D2C03D5851DC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59B5-F448-3149-86A6-C2347109E14B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C32-A9E5-0249-83DC-CA1671AF0E68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B8AC-E8F6-BA4A-A0A5-B53B25767C70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C804-262D-314B-B108-1953E2D90BD2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959-F26D-A74E-9361-CF83790C281A}" type="datetime1">
              <a:rPr lang="es-ES" smtClean="0"/>
              <a:t>16/10/2024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9AAE-D539-0B4E-8515-D75BA90C36E8}" type="datetime1">
              <a:rPr lang="es-ES" smtClean="0"/>
              <a:t>16/10/2024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9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A23D-6A52-1947-91C0-9E9C499BD550}" type="datetime1">
              <a:rPr lang="es-ES" smtClean="0"/>
              <a:t>16/10/2024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7B51-D978-CC49-9D57-B4C636B452DE}" type="datetime1">
              <a:rPr lang="es-ES" smtClean="0"/>
              <a:t>16/10/2024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DE31-2511-8249-9BAF-1CB209C21411}" type="datetime1">
              <a:rPr lang="es-ES" smtClean="0"/>
              <a:t>16/10/2024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164A-6A0C-294D-B1F5-A2334D9B5B8B}" type="datetime1">
              <a:rPr lang="es-ES" smtClean="0"/>
              <a:t>16/10/2024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28A3-0602-AB41-86FB-E05DF11B3875}" type="datetime1">
              <a:rPr lang="es-ES" smtClean="0"/>
              <a:t>16/10/2024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15AF-16BB-F946-8DB7-39EF07139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uel.tomas@bc3research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cazcarr@unizar.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www.tandfonline.com/doi/suppl/10.1080/09535314.2020.1856044?scroll=top" TargetMode="Externa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tandfonline.com/doi/full/10.1080/09535314.2020.1856044" TargetMode="External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ítulo 2">
            <a:extLst>
              <a:ext uri="{FF2B5EF4-FFF2-40B4-BE49-F238E27FC236}">
                <a16:creationId xmlns:a16="http://schemas.microsoft.com/office/drawing/2014/main" id="{7BD38F66-C6C1-9E4D-8C5D-6903303EB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211" y="1124284"/>
            <a:ext cx="10775576" cy="71809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s-ES" sz="36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Curso: Integración de microdatos de consumo de hogares en modelos input-output</a:t>
            </a:r>
            <a:endParaRPr lang="es-ES" sz="3600" b="1" dirty="0">
              <a:solidFill>
                <a:srgbClr val="11B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F83DED-72BE-6248-A9F4-6C3BCCB94F6C}"/>
              </a:ext>
            </a:extLst>
          </p:cNvPr>
          <p:cNvSpPr/>
          <p:nvPr/>
        </p:nvSpPr>
        <p:spPr>
          <a:xfrm>
            <a:off x="1524001" y="6312624"/>
            <a:ext cx="9144001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ea typeface="Roboto Condensed Light"/>
                <a:cs typeface="Roboto Condensed Light"/>
              </a:rPr>
              <a:t>14-17 June 2022, Pisa, Italy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Roboto Condensed Light"/>
              <a:cs typeface="Roboto Condensed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42148" y="5928080"/>
            <a:ext cx="225170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4 de Septiembre 2024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8 Rectángulo">
            <a:extLst>
              <a:ext uri="{FF2B5EF4-FFF2-40B4-BE49-F238E27FC236}">
                <a16:creationId xmlns:a16="http://schemas.microsoft.com/office/drawing/2014/main" id="{319D52C6-3EFA-794B-8084-56D313FAC1A9}"/>
              </a:ext>
            </a:extLst>
          </p:cNvPr>
          <p:cNvSpPr/>
          <p:nvPr/>
        </p:nvSpPr>
        <p:spPr>
          <a:xfrm>
            <a:off x="1295399" y="3212376"/>
            <a:ext cx="9601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Impartido por:</a:t>
            </a:r>
          </a:p>
          <a:p>
            <a:pPr algn="ctr"/>
            <a:r>
              <a:rPr lang="es-ES" sz="2400" b="1" dirty="0" smtClean="0">
                <a:solidFill>
                  <a:srgbClr val="1D68C1"/>
                </a:solidFill>
                <a:cs typeface="Times New Roman" panose="02020603050405020304" pitchFamily="18" charset="0"/>
              </a:rPr>
              <a:t>Manuel Tomás</a:t>
            </a:r>
            <a:r>
              <a:rPr lang="es-E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BC3 (Basque Centre for Climate Change) </a:t>
            </a:r>
            <a:r>
              <a:rPr lang="es-ES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  <a:hlinkClick r:id="rId3"/>
              </a:rPr>
              <a:t>manuel.tomas@bc3research.org</a:t>
            </a:r>
            <a:endParaRPr lang="es-ES" dirty="0" smtClean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  <a:p>
            <a:pPr algn="ctr"/>
            <a:r>
              <a:rPr lang="es-ES" sz="2400" b="1" dirty="0" smtClean="0">
                <a:solidFill>
                  <a:srgbClr val="1D68C1"/>
                </a:solidFill>
                <a:cs typeface="Times New Roman" panose="02020603050405020304" pitchFamily="18" charset="0"/>
              </a:rPr>
              <a:t>Ignacio Cazcarro</a:t>
            </a:r>
            <a:r>
              <a:rPr lang="es-E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ARAID (Aragonese Agency for </a:t>
            </a:r>
            <a:r>
              <a:rPr lang="es-ES" sz="2400" dirty="0" err="1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Research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and Development) &amp; BC3 (Basque Centre for Climate Change) </a:t>
            </a:r>
            <a:r>
              <a:rPr lang="es-ES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  <a:hlinkClick r:id="rId4"/>
              </a:rPr>
              <a:t>icazcarr@unizar.es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8 Rectángulo">
            <a:extLst>
              <a:ext uri="{FF2B5EF4-FFF2-40B4-BE49-F238E27FC236}">
                <a16:creationId xmlns:a16="http://schemas.microsoft.com/office/drawing/2014/main" id="{319D52C6-3EFA-794B-8084-56D313FAC1A9}"/>
              </a:ext>
            </a:extLst>
          </p:cNvPr>
          <p:cNvSpPr/>
          <p:nvPr/>
        </p:nvSpPr>
        <p:spPr>
          <a:xfrm>
            <a:off x="1164770" y="2141360"/>
            <a:ext cx="960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Sesión I</a:t>
            </a:r>
            <a:r>
              <a:rPr lang="es-ES" sz="2400" b="1" dirty="0">
                <a:cs typeface="Times New Roman" panose="02020603050405020304" pitchFamily="18" charset="0"/>
              </a:rPr>
              <a:t>: Discrepancias entre microdatos de consumo y tablas (modelos) input-output</a:t>
            </a:r>
            <a:endParaRPr lang="es-E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Alinear los microdatos con las cuentas nacionales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4080" y="1605164"/>
            <a:ext cx="102047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Diferencias </a:t>
            </a:r>
            <a:r>
              <a:rPr lang="es-ES" sz="2400" dirty="0"/>
              <a:t>en principios y fuentes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Las </a:t>
            </a:r>
            <a:r>
              <a:rPr lang="es-ES" sz="2400" b="1" dirty="0">
                <a:solidFill>
                  <a:srgbClr val="1D68C1"/>
                </a:solidFill>
              </a:rPr>
              <a:t>tablas IO </a:t>
            </a:r>
            <a:r>
              <a:rPr lang="es-ES" sz="2400" dirty="0"/>
              <a:t>se basan en agregados macroeconómicos (con criterios de cuentas nacionales</a:t>
            </a:r>
            <a:r>
              <a:rPr lang="es-ES" sz="24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Mientras </a:t>
            </a:r>
            <a:r>
              <a:rPr lang="es-ES" sz="2400" dirty="0"/>
              <a:t>que los microdatos provienen de </a:t>
            </a:r>
            <a:r>
              <a:rPr lang="es-ES" sz="2400" b="1" dirty="0">
                <a:solidFill>
                  <a:srgbClr val="1D68C1"/>
                </a:solidFill>
              </a:rPr>
              <a:t>encuestas específicas a hogares </a:t>
            </a:r>
            <a:r>
              <a:rPr lang="es-ES" sz="2400" dirty="0"/>
              <a:t>(lógicas de </a:t>
            </a:r>
            <a:r>
              <a:rPr lang="es-ES" sz="2400" dirty="0" err="1" smtClean="0"/>
              <a:t>ciudadan@s</a:t>
            </a:r>
            <a:r>
              <a:rPr lang="es-ES" sz="2400" dirty="0" smtClean="0"/>
              <a:t>) </a:t>
            </a:r>
            <a:r>
              <a:rPr lang="es-ES" sz="2400" dirty="0"/>
              <a:t>que respondemos </a:t>
            </a:r>
            <a:r>
              <a:rPr lang="es-ES" sz="2400" dirty="0" smtClean="0"/>
              <a:t>preguntas sobre </a:t>
            </a:r>
            <a:r>
              <a:rPr lang="es-ES" sz="2400" dirty="0"/>
              <a:t>en qué </a:t>
            </a:r>
            <a:r>
              <a:rPr lang="es-ES" sz="2400" dirty="0" smtClean="0"/>
              <a:t>gastamos.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15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4080" y="240413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Ejemplos de </a:t>
            </a:r>
            <a:r>
              <a:rPr lang="es-ES" sz="3200" b="1" kern="300" dirty="0" smtClean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bases </a:t>
            </a:r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de </a:t>
            </a:r>
            <a:r>
              <a:rPr lang="es-ES" sz="3200" b="1" kern="300" dirty="0" smtClean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datos </a:t>
            </a:r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de </a:t>
            </a:r>
            <a:r>
              <a:rPr lang="es-ES" sz="3200" b="1" kern="300" dirty="0" smtClean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encuestas de consumo</a:t>
            </a:r>
            <a:endParaRPr lang="es-ES" sz="3200" b="1" kern="300" dirty="0">
              <a:solidFill>
                <a:srgbClr val="074363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4080" y="1010241"/>
            <a:ext cx="102047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1D68C1"/>
                </a:solidFill>
              </a:rPr>
              <a:t>Global </a:t>
            </a:r>
            <a:r>
              <a:rPr lang="es-ES" sz="2400" b="1" dirty="0" err="1">
                <a:solidFill>
                  <a:srgbClr val="1D68C1"/>
                </a:solidFill>
              </a:rPr>
              <a:t>Consumption</a:t>
            </a:r>
            <a:r>
              <a:rPr lang="es-ES" sz="2400" b="1" dirty="0">
                <a:solidFill>
                  <a:srgbClr val="1D68C1"/>
                </a:solidFill>
              </a:rPr>
              <a:t> </a:t>
            </a:r>
            <a:r>
              <a:rPr lang="es-ES" sz="2400" b="1" dirty="0" err="1">
                <a:solidFill>
                  <a:srgbClr val="1D68C1"/>
                </a:solidFill>
              </a:rPr>
              <a:t>Database</a:t>
            </a:r>
            <a:r>
              <a:rPr lang="es-ES" sz="2400" b="1" dirty="0">
                <a:solidFill>
                  <a:srgbClr val="1D68C1"/>
                </a:solidFill>
              </a:rPr>
              <a:t> (</a:t>
            </a:r>
            <a:r>
              <a:rPr lang="es-ES" sz="2400" b="1" dirty="0" err="1">
                <a:solidFill>
                  <a:srgbClr val="1D68C1"/>
                </a:solidFill>
              </a:rPr>
              <a:t>GCD</a:t>
            </a:r>
            <a:r>
              <a:rPr lang="es-ES" sz="2400" b="1" dirty="0">
                <a:solidFill>
                  <a:srgbClr val="1D68C1"/>
                </a:solidFill>
              </a:rPr>
              <a:t>) </a:t>
            </a:r>
            <a:r>
              <a:rPr lang="es-ES" sz="2400" dirty="0"/>
              <a:t>del Banco Mundial: Patrones de consumo a escala nacional, distinguiendo entre zonas urbanas y rurales, niveles de renta (más bajo, bajo, medio y alto, según distribución mundial de la renta) en 92 países de renta baja y media para el año 2010.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>
                <a:solidFill>
                  <a:srgbClr val="1D68C1"/>
                </a:solidFill>
              </a:rPr>
              <a:t>Household</a:t>
            </a:r>
            <a:r>
              <a:rPr lang="es-ES" sz="2400" b="1" dirty="0">
                <a:solidFill>
                  <a:srgbClr val="1D68C1"/>
                </a:solidFill>
              </a:rPr>
              <a:t> Budget </a:t>
            </a:r>
            <a:r>
              <a:rPr lang="es-ES" sz="2400" b="1" dirty="0" err="1">
                <a:solidFill>
                  <a:srgbClr val="1D68C1"/>
                </a:solidFill>
              </a:rPr>
              <a:t>Survey</a:t>
            </a:r>
            <a:r>
              <a:rPr lang="es-ES" sz="2400" b="1" dirty="0">
                <a:solidFill>
                  <a:srgbClr val="1D68C1"/>
                </a:solidFill>
              </a:rPr>
              <a:t> (HBS) </a:t>
            </a:r>
            <a:r>
              <a:rPr lang="es-ES" sz="2400" dirty="0"/>
              <a:t>de Eurostat: recoge datos sobre el gasto en consumo de los hogares en unidades monetarias siguiendo la clasificación del consumo individual por finalidad COICOP (</a:t>
            </a:r>
            <a:r>
              <a:rPr lang="es-ES" sz="2400" dirty="0" err="1"/>
              <a:t>Classification</a:t>
            </a:r>
            <a:r>
              <a:rPr lang="es-ES" sz="2400" dirty="0"/>
              <a:t> of Individual </a:t>
            </a:r>
            <a:r>
              <a:rPr lang="es-ES" sz="2400" dirty="0" err="1"/>
              <a:t>Consumption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Purpose</a:t>
            </a:r>
            <a:r>
              <a:rPr lang="es-ES" sz="2400" dirty="0"/>
              <a:t>) a 5 dígitos e incluye varias variables sociodemográficas de los hogares y sus miembros. Eurostat ofrece tres oleadas de la HBS: 2010, 2015 y 2020 que cubren la mayoría de países de la UE</a:t>
            </a:r>
            <a:r>
              <a:rPr lang="es-E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Encuesta de consumo de hogares, i.e., </a:t>
            </a:r>
            <a:r>
              <a:rPr lang="es-ES" sz="2400" b="1" dirty="0">
                <a:solidFill>
                  <a:srgbClr val="1D68C1"/>
                </a:solidFill>
              </a:rPr>
              <a:t>Encuesta de Presupuestos Familiares (EPF)</a:t>
            </a:r>
            <a:r>
              <a:rPr lang="es-ES" sz="2400" dirty="0"/>
              <a:t> de España del 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264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11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Alinear los microdatos con las cuentas nacionales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04080" y="1605164"/>
                <a:ext cx="10204703" cy="3956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400" dirty="0" smtClean="0"/>
                  <a:t>Ratio de Cobertura (</a:t>
                </a:r>
                <a:r>
                  <a:rPr lang="es-ES" sz="2400" dirty="0" err="1"/>
                  <a:t>RC</a:t>
                </a:r>
                <a:r>
                  <a:rPr lang="es-ES" sz="2400" dirty="0"/>
                  <a:t>) para cada grupo de gasto g</a:t>
                </a:r>
                <a:r>
                  <a:rPr lang="es-ES" sz="2400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𝐸𝐶𝐻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𝐶𝑁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lang="es-ES" sz="2400" i="1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s-ES" sz="2400" dirty="0" smtClean="0"/>
              </a:p>
              <a:p>
                <a:endParaRPr lang="es-E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400" dirty="0"/>
                  <a:t>Interpretación</a:t>
                </a:r>
                <a:r>
                  <a:rPr lang="es-ES" sz="2400" dirty="0" smtClean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𝑅𝐶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s-ES" sz="2400" dirty="0" smtClean="0"/>
                  <a:t> </a:t>
                </a:r>
                <a:r>
                  <a:rPr lang="es-ES" sz="2400" dirty="0" smtClean="0">
                    <a:sym typeface="Wingdings" panose="05000000000000000000" pitchFamily="2" charset="2"/>
                  </a:rPr>
                  <a:t> </a:t>
                </a:r>
                <a:r>
                  <a:rPr lang="es-ES" sz="2400" dirty="0" smtClean="0"/>
                  <a:t>Sin diferencia.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𝑅𝐶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s-ES" sz="2400" dirty="0" smtClean="0"/>
                  <a:t> </a:t>
                </a:r>
                <a:r>
                  <a:rPr lang="es-ES" sz="2400" dirty="0" smtClean="0">
                    <a:sym typeface="Wingdings" panose="05000000000000000000" pitchFamily="2" charset="2"/>
                  </a:rPr>
                  <a:t> Sobreestimación.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𝑅𝐶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&lt;100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400" dirty="0">
                    <a:sym typeface="Wingdings" panose="05000000000000000000" pitchFamily="2" charset="2"/>
                  </a:rPr>
                  <a:t> Subestimación.</a:t>
                </a:r>
              </a:p>
              <a:p>
                <a:endParaRPr lang="es-ES" sz="2400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80" y="1605164"/>
                <a:ext cx="10204703" cy="3956468"/>
              </a:xfrm>
              <a:prstGeom prst="rect">
                <a:avLst/>
              </a:prstGeom>
              <a:blipFill>
                <a:blip r:embed="rId5"/>
                <a:stretch>
                  <a:fillRect l="-777" t="-12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Diferencias entre </a:t>
            </a:r>
            <a:r>
              <a:rPr lang="es-ES" sz="3200" b="1" kern="300" dirty="0" smtClean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microdatos de consumo </a:t>
            </a:r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y t</a:t>
            </a:r>
            <a:r>
              <a:rPr lang="es-ES" sz="3200" b="1" kern="300" dirty="0" smtClean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ablas </a:t>
            </a:r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IO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4080" y="1605164"/>
            <a:ext cx="102047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Discrepancias metodológicas y conceptuales.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Factores que influyen en las discrepancias: Población, errores de medición, categorías de consumo.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Ejemplo de diferencias en las ratios de cobertura en la </a:t>
            </a:r>
            <a:r>
              <a:rPr lang="es-ES" sz="2400" dirty="0" smtClean="0"/>
              <a:t>UE.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607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0147" y="6312255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0784" y="17683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Diferencias entre </a:t>
            </a:r>
            <a:r>
              <a:rPr lang="es-ES" sz="3200" b="1" kern="300" dirty="0" smtClean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microdatos de consumo </a:t>
            </a:r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y t</a:t>
            </a:r>
            <a:r>
              <a:rPr lang="es-ES" sz="3200" b="1" kern="300" dirty="0" smtClean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ablas </a:t>
            </a:r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IO</a:t>
            </a: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F9439FE2-3714-31D3-20A8-F96423963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784" y="1033761"/>
            <a:ext cx="9740548" cy="53719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23946" y="5572864"/>
            <a:ext cx="1111105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dirty="0" smtClean="0">
                <a:solidFill>
                  <a:srgbClr val="0070C0"/>
                </a:solidFill>
              </a:rPr>
              <a:t>Causas de las discrepancias observadas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dirty="0" smtClean="0"/>
              <a:t>Heterogeneidad en la </a:t>
            </a:r>
            <a:r>
              <a:rPr lang="es-ES" altLang="es-ES" dirty="0"/>
              <a:t>cobertura entre países.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dirty="0"/>
              <a:t>Calidad variable de los datos en las encuestas de consumo entre países.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dirty="0"/>
              <a:t>Categorías difíciles de capturar como alcohol, tabaco y estupefacientes.</a:t>
            </a:r>
          </a:p>
        </p:txBody>
      </p:sp>
    </p:spTree>
    <p:extLst>
      <p:ext uri="{BB962C8B-B14F-4D97-AF65-F5344CB8AC3E}">
        <p14:creationId xmlns:p14="http://schemas.microsoft.com/office/powerpoint/2010/main" val="4651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14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Diferencias </a:t>
            </a:r>
            <a:r>
              <a:rPr lang="es-ES" sz="3200" b="1" kern="300" dirty="0" smtClean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metodológicas entre encuestas y contabilidad nacional</a:t>
            </a:r>
            <a:endParaRPr lang="es-ES" sz="3200" b="1" kern="300" dirty="0">
              <a:solidFill>
                <a:srgbClr val="074363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4080" y="1605164"/>
            <a:ext cx="102047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Concepto de consumo "nacional" vs. “interior</a:t>
            </a:r>
            <a:r>
              <a:rPr lang="es-ES" sz="2400" dirty="0" smtClean="0"/>
              <a:t>".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 Y otras discrepancias en la población de referencia considerada</a:t>
            </a:r>
            <a:r>
              <a:rPr lang="es-ES" sz="2400" dirty="0" smtClean="0"/>
              <a:t>.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Discrepancias en las categorías de consumo consideradas</a:t>
            </a:r>
            <a:r>
              <a:rPr lang="es-ES" sz="2400" dirty="0" smtClean="0"/>
              <a:t>.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Inconsistencias en las clasificaciones</a:t>
            </a:r>
            <a:r>
              <a:rPr lang="es-ES" sz="2400" dirty="0" smtClean="0"/>
              <a:t>.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Errores </a:t>
            </a:r>
            <a:r>
              <a:rPr lang="es-ES" sz="2400" dirty="0"/>
              <a:t>de </a:t>
            </a:r>
            <a:r>
              <a:rPr lang="es-ES" sz="2400" dirty="0" smtClean="0"/>
              <a:t>medición </a:t>
            </a:r>
            <a:r>
              <a:rPr lang="es-ES" sz="2400" dirty="0"/>
              <a:t>y </a:t>
            </a:r>
            <a:r>
              <a:rPr lang="es-ES" sz="2400" dirty="0" smtClean="0"/>
              <a:t>cobertura</a:t>
            </a:r>
            <a:r>
              <a:rPr lang="es-ES" sz="2400" dirty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000" dirty="0" smtClean="0"/>
              <a:t>Errores </a:t>
            </a:r>
            <a:r>
              <a:rPr lang="es-ES" sz="2000" dirty="0"/>
              <a:t>en la declaración de consumo de ciertos bienes (alcohol, tabaco).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000" dirty="0" smtClean="0"/>
              <a:t>Problemas </a:t>
            </a:r>
            <a:r>
              <a:rPr lang="es-ES" sz="2000" dirty="0"/>
              <a:t>en la captura de hogares en los extremos de la distribución de </a:t>
            </a:r>
            <a:r>
              <a:rPr lang="es-ES" sz="2000" dirty="0" smtClean="0"/>
              <a:t>ingresos.</a:t>
            </a:r>
          </a:p>
        </p:txBody>
      </p:sp>
      <p:sp>
        <p:nvSpPr>
          <p:cNvPr id="6" name="CuadroTexto 9">
            <a:extLst>
              <a:ext uri="{FF2B5EF4-FFF2-40B4-BE49-F238E27FC236}">
                <a16:creationId xmlns:a16="http://schemas.microsoft.com/office/drawing/2014/main" id="{E270BC9D-A991-20CA-9E83-86DA3C50B85B}"/>
              </a:ext>
            </a:extLst>
          </p:cNvPr>
          <p:cNvSpPr txBox="1"/>
          <p:nvPr/>
        </p:nvSpPr>
        <p:spPr>
          <a:xfrm>
            <a:off x="1947188" y="5184021"/>
            <a:ext cx="89750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70C0"/>
                </a:solidFill>
              </a:rPr>
              <a:t>Importancia de la Consistencia en la Integración de Datos</a:t>
            </a:r>
          </a:p>
          <a:p>
            <a:r>
              <a:rPr lang="es-ES" sz="2400" b="1" dirty="0">
                <a:solidFill>
                  <a:srgbClr val="0070C0"/>
                </a:solidFill>
              </a:rPr>
              <a:t>Se proporcionan factores de elevación, soluciones a gaps, etc.</a:t>
            </a:r>
          </a:p>
        </p:txBody>
      </p:sp>
      <p:cxnSp>
        <p:nvCxnSpPr>
          <p:cNvPr id="7" name="Conector recto de flecha 11">
            <a:extLst>
              <a:ext uri="{FF2B5EF4-FFF2-40B4-BE49-F238E27FC236}">
                <a16:creationId xmlns:a16="http://schemas.microsoft.com/office/drawing/2014/main" id="{C9924ED2-3B7E-4343-2354-F0F743FE45D0}"/>
              </a:ext>
            </a:extLst>
          </p:cNvPr>
          <p:cNvCxnSpPr>
            <a:cxnSpLocks/>
          </p:cNvCxnSpPr>
          <p:nvPr/>
        </p:nvCxnSpPr>
        <p:spPr>
          <a:xfrm>
            <a:off x="6128001" y="4440981"/>
            <a:ext cx="0" cy="5892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pic>
        <p:nvPicPr>
          <p:cNvPr id="9" name="Imagen 7">
            <a:extLst>
              <a:ext uri="{FF2B5EF4-FFF2-40B4-BE49-F238E27FC236}">
                <a16:creationId xmlns:a16="http://schemas.microsoft.com/office/drawing/2014/main" id="{49F782E8-82A5-7FA4-79C2-8ABEA6327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772" y="734902"/>
            <a:ext cx="7162486" cy="447896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15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Metodología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555" y="1864989"/>
            <a:ext cx="51634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Alinear </a:t>
            </a:r>
            <a:r>
              <a:rPr lang="es-ES" sz="2000" dirty="0"/>
              <a:t>los microdatos con las cuentas nacionales </a:t>
            </a:r>
            <a:r>
              <a:rPr lang="es-ES" sz="2000" dirty="0" smtClean="0"/>
              <a:t>(CN): </a:t>
            </a:r>
            <a:r>
              <a:rPr lang="es-ES" sz="2000" dirty="0"/>
              <a:t>Ajustar los datos de las encuestas para que se ajusten a los principios de </a:t>
            </a:r>
            <a:r>
              <a:rPr lang="es-ES" sz="2000" dirty="0" smtClean="0"/>
              <a:t>la contabilidad nacional.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b="1" dirty="0" smtClean="0">
                <a:solidFill>
                  <a:srgbClr val="1D68C1"/>
                </a:solidFill>
              </a:rPr>
              <a:t>Clasificaciones </a:t>
            </a:r>
            <a:r>
              <a:rPr lang="es-ES" sz="2000" b="1" dirty="0">
                <a:solidFill>
                  <a:srgbClr val="1D68C1"/>
                </a:solidFill>
              </a:rPr>
              <a:t>puente (bridge): Conversión de datos de consumo de COICOP a </a:t>
            </a:r>
            <a:r>
              <a:rPr lang="es-ES" sz="2000" b="1" dirty="0" err="1">
                <a:solidFill>
                  <a:srgbClr val="1D68C1"/>
                </a:solidFill>
              </a:rPr>
              <a:t>CPA</a:t>
            </a:r>
            <a:r>
              <a:rPr lang="es-ES" sz="2000" b="1" dirty="0" smtClean="0">
                <a:solidFill>
                  <a:srgbClr val="1D68C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Conversión </a:t>
            </a:r>
            <a:r>
              <a:rPr lang="es-ES" sz="2000" dirty="0"/>
              <a:t>de valoración: Modificación de los datos de consumo de precios de adquisición a precios básicos</a:t>
            </a:r>
            <a:r>
              <a:rPr lang="es-E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Ajuste </a:t>
            </a:r>
            <a:r>
              <a:rPr lang="es-ES" sz="2000" dirty="0"/>
              <a:t>a las </a:t>
            </a:r>
            <a:r>
              <a:rPr lang="es-ES" sz="2000" dirty="0" smtClean="0"/>
              <a:t>clasificación </a:t>
            </a:r>
            <a:r>
              <a:rPr lang="es-ES" sz="2000" dirty="0"/>
              <a:t>de </a:t>
            </a:r>
            <a:r>
              <a:rPr lang="es-ES" sz="2000" dirty="0" smtClean="0"/>
              <a:t>industrias </a:t>
            </a:r>
            <a:r>
              <a:rPr lang="es-ES" sz="2000" dirty="0"/>
              <a:t>(si es necesario): Transformar los datos basados en productos en clasificaciones de </a:t>
            </a:r>
            <a:r>
              <a:rPr lang="es-ES" sz="2000" dirty="0" smtClean="0"/>
              <a:t>industrias.</a:t>
            </a:r>
            <a:endParaRPr lang="es-ES" sz="2000" dirty="0"/>
          </a:p>
        </p:txBody>
      </p:sp>
      <p:sp>
        <p:nvSpPr>
          <p:cNvPr id="6" name="Rectangle 5"/>
          <p:cNvSpPr/>
          <p:nvPr/>
        </p:nvSpPr>
        <p:spPr>
          <a:xfrm>
            <a:off x="991163" y="1376218"/>
            <a:ext cx="2650395" cy="2279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	4 pasos clave:</a:t>
            </a:r>
          </a:p>
        </p:txBody>
      </p:sp>
      <p:sp>
        <p:nvSpPr>
          <p:cNvPr id="10" name="Rectángulo 1">
            <a:extLst>
              <a:ext uri="{FF2B5EF4-FFF2-40B4-BE49-F238E27FC236}">
                <a16:creationId xmlns:a16="http://schemas.microsoft.com/office/drawing/2014/main" id="{2FBDB6BD-7754-0ED6-FDFA-9A83C708525E}"/>
              </a:ext>
            </a:extLst>
          </p:cNvPr>
          <p:cNvSpPr/>
          <p:nvPr/>
        </p:nvSpPr>
        <p:spPr>
          <a:xfrm>
            <a:off x="7499865" y="1822038"/>
            <a:ext cx="1557049" cy="2304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1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4080" y="969230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Encuestas de Consumo de Hogares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4080" y="1605164"/>
            <a:ext cx="102047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Recopilan detalles sobre niveles y patrones de consumo </a:t>
            </a:r>
            <a:r>
              <a:rPr lang="es-ES" sz="2400" dirty="0" smtClean="0"/>
              <a:t>familiar.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Fuente </a:t>
            </a:r>
            <a:r>
              <a:rPr lang="es-ES" sz="2400" dirty="0"/>
              <a:t>fundamental para el cálculo del IPC y la cuantificación de indicadores de bienestar </a:t>
            </a:r>
            <a:r>
              <a:rPr lang="es-ES" sz="2400" dirty="0" smtClean="0"/>
              <a:t>social.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Basadas </a:t>
            </a:r>
            <a:r>
              <a:rPr lang="es-ES" sz="2400" dirty="0"/>
              <a:t>en clasificaciones </a:t>
            </a:r>
            <a:r>
              <a:rPr lang="es-ES" sz="2400" b="1" dirty="0">
                <a:solidFill>
                  <a:srgbClr val="1D68C1"/>
                </a:solidFill>
              </a:rPr>
              <a:t>COICOP</a:t>
            </a:r>
            <a:r>
              <a:rPr lang="es-ES" sz="2400" dirty="0" smtClean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991165" y="3244050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Tablas Input-Output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9394" y="4000021"/>
            <a:ext cx="10204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Tablas </a:t>
            </a:r>
            <a:r>
              <a:rPr lang="es-ES" sz="2400" dirty="0"/>
              <a:t>basadas en productos o industrias.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Valoración </a:t>
            </a:r>
            <a:r>
              <a:rPr lang="es-ES" sz="2400" dirty="0"/>
              <a:t>a precios básicos vs. precios de adquisición.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Nacionales </a:t>
            </a:r>
            <a:r>
              <a:rPr lang="es-ES" sz="2400" dirty="0"/>
              <a:t>vs. multirregionales: Diferencias en el detalle geográfico.</a:t>
            </a:r>
          </a:p>
        </p:txBody>
      </p:sp>
    </p:spTree>
    <p:extLst>
      <p:ext uri="{BB962C8B-B14F-4D97-AF65-F5344CB8AC3E}">
        <p14:creationId xmlns:p14="http://schemas.microsoft.com/office/powerpoint/2010/main" val="15401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17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4080" y="337859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Clasificaciones </a:t>
            </a:r>
            <a:r>
              <a:rPr lang="es-ES" sz="3200" b="1" kern="300" dirty="0" err="1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ISIC</a:t>
            </a:r>
            <a:endParaRPr lang="es-ES" sz="3200" b="1" kern="300" dirty="0">
              <a:solidFill>
                <a:srgbClr val="074363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n 4">
            <a:extLst>
              <a:ext uri="{FF2B5EF4-FFF2-40B4-BE49-F238E27FC236}">
                <a16:creationId xmlns:a16="http://schemas.microsoft.com/office/drawing/2014/main" id="{645FBB05-C861-B25F-8B40-9EA6F1059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81" y="967173"/>
            <a:ext cx="11438490" cy="4956107"/>
          </a:xfrm>
          <a:prstGeom prst="rect">
            <a:avLst/>
          </a:prstGeom>
        </p:spPr>
      </p:pic>
      <p:sp>
        <p:nvSpPr>
          <p:cNvPr id="13" name="Rectángulo 1">
            <a:extLst>
              <a:ext uri="{FF2B5EF4-FFF2-40B4-BE49-F238E27FC236}">
                <a16:creationId xmlns:a16="http://schemas.microsoft.com/office/drawing/2014/main" id="{725B4A76-212E-284D-DBA3-C14C765AD3BE}"/>
              </a:ext>
            </a:extLst>
          </p:cNvPr>
          <p:cNvSpPr/>
          <p:nvPr/>
        </p:nvSpPr>
        <p:spPr>
          <a:xfrm>
            <a:off x="2237846" y="4165600"/>
            <a:ext cx="1370406" cy="690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41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18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2" name="Imagen 4">
            <a:extLst>
              <a:ext uri="{FF2B5EF4-FFF2-40B4-BE49-F238E27FC236}">
                <a16:creationId xmlns:a16="http://schemas.microsoft.com/office/drawing/2014/main" id="{07B780F5-1CAF-10F4-52C9-15BF19446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3" y="568122"/>
            <a:ext cx="3910737" cy="2837201"/>
          </a:xfrm>
          <a:prstGeom prst="rect">
            <a:avLst/>
          </a:prstGeom>
        </p:spPr>
      </p:pic>
      <p:sp>
        <p:nvSpPr>
          <p:cNvPr id="13" name="Rectángulo 7">
            <a:extLst>
              <a:ext uri="{FF2B5EF4-FFF2-40B4-BE49-F238E27FC236}">
                <a16:creationId xmlns:a16="http://schemas.microsoft.com/office/drawing/2014/main" id="{5EE175A5-DC91-A993-2BB7-5A34FF7F4012}"/>
              </a:ext>
            </a:extLst>
          </p:cNvPr>
          <p:cNvSpPr/>
          <p:nvPr/>
        </p:nvSpPr>
        <p:spPr>
          <a:xfrm>
            <a:off x="5054682" y="391886"/>
            <a:ext cx="6863378" cy="4629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9">
            <a:extLst>
              <a:ext uri="{FF2B5EF4-FFF2-40B4-BE49-F238E27FC236}">
                <a16:creationId xmlns:a16="http://schemas.microsoft.com/office/drawing/2014/main" id="{C40B08EF-2769-EEEE-1FB2-08DAA3CB20BF}"/>
              </a:ext>
            </a:extLst>
          </p:cNvPr>
          <p:cNvSpPr txBox="1"/>
          <p:nvPr/>
        </p:nvSpPr>
        <p:spPr>
          <a:xfrm>
            <a:off x="5447933" y="782054"/>
            <a:ext cx="647012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NewRomanPSMT"/>
              </a:rPr>
              <a:t>Recent literature has analysed the driving forces that determines </a:t>
            </a:r>
            <a:r>
              <a:rPr lang="en-GB" sz="2800" b="1" dirty="0">
                <a:solidFill>
                  <a:srgbClr val="FF0000"/>
                </a:solidFill>
                <a:latin typeface="TimesNewRomanPSMT"/>
              </a:rPr>
              <a:t>structural change (</a:t>
            </a:r>
            <a:r>
              <a:rPr lang="en-GB" sz="2800" b="1" dirty="0" err="1">
                <a:solidFill>
                  <a:srgbClr val="FF0000"/>
                </a:solidFill>
                <a:latin typeface="TimesNewRomanPSMT"/>
              </a:rPr>
              <a:t>SCh</a:t>
            </a:r>
            <a:r>
              <a:rPr lang="en-GB" sz="2800" b="1" dirty="0">
                <a:solidFill>
                  <a:srgbClr val="FF0000"/>
                </a:solidFill>
                <a:latin typeface="TimesNewRomanPSMT"/>
              </a:rPr>
              <a:t>)</a:t>
            </a:r>
            <a:r>
              <a:rPr lang="en-GB" dirty="0">
                <a:solidFill>
                  <a:srgbClr val="000000"/>
                </a:solidFill>
                <a:latin typeface="TimesNewRomanPSMT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TimesNewRomanPSMT"/>
            </a:endParaRPr>
          </a:p>
          <a:p>
            <a:r>
              <a:rPr lang="en-GB" dirty="0">
                <a:solidFill>
                  <a:srgbClr val="000000"/>
                </a:solidFill>
                <a:latin typeface="TimesNewRomanPSMT"/>
              </a:rPr>
              <a:t>2 theoretical mechanisms that links the </a:t>
            </a:r>
            <a:r>
              <a:rPr lang="en-GB" u="sng" dirty="0">
                <a:solidFill>
                  <a:srgbClr val="000000"/>
                </a:solidFill>
                <a:latin typeface="TimesNewRomanPSMT"/>
              </a:rPr>
              <a:t>sector specific household expenditure</a:t>
            </a:r>
            <a:br>
              <a:rPr lang="en-GB" u="sng" dirty="0">
                <a:solidFill>
                  <a:srgbClr val="000000"/>
                </a:solidFill>
                <a:latin typeface="TimesNewRomanPSMT"/>
              </a:rPr>
            </a:br>
            <a:r>
              <a:rPr lang="en-GB" u="sng" dirty="0">
                <a:solidFill>
                  <a:srgbClr val="000000"/>
                </a:solidFill>
                <a:latin typeface="TimesNewRomanPSMT"/>
              </a:rPr>
              <a:t>structure across sectors to structural change</a:t>
            </a:r>
            <a:r>
              <a:rPr lang="en-GB" dirty="0">
                <a:solidFill>
                  <a:srgbClr val="000000"/>
                </a:solidFill>
                <a:latin typeface="TimesNewRomanPSM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TimesNewRomanPSMT"/>
              </a:rPr>
              <a:t>SCh</a:t>
            </a:r>
            <a:r>
              <a:rPr lang="en-GB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GB" u="sng" dirty="0">
                <a:solidFill>
                  <a:srgbClr val="000000"/>
                </a:solidFill>
                <a:latin typeface="TimesNewRomanPSMT"/>
              </a:rPr>
              <a:t>driven by income effects </a:t>
            </a:r>
            <a:r>
              <a:rPr lang="en-GB" dirty="0">
                <a:solidFill>
                  <a:srgbClr val="000000"/>
                </a:solidFill>
                <a:latin typeface="TimesNewRomanPSMT"/>
              </a:rPr>
              <a:t>that are generated by </a:t>
            </a:r>
            <a:r>
              <a:rPr lang="en-GB" u="sng" dirty="0">
                <a:solidFill>
                  <a:srgbClr val="000000"/>
                </a:solidFill>
                <a:latin typeface="TimesNewRomanPSMT"/>
              </a:rPr>
              <a:t>non-homothetic preferences when income changes</a:t>
            </a:r>
            <a:r>
              <a:rPr lang="en-GB" dirty="0">
                <a:solidFill>
                  <a:srgbClr val="000000"/>
                </a:solidFill>
                <a:latin typeface="TimesNewRomanPSMT"/>
              </a:rPr>
              <a:t/>
            </a:r>
            <a:br>
              <a:rPr lang="en-GB" dirty="0">
                <a:solidFill>
                  <a:srgbClr val="000000"/>
                </a:solidFill>
                <a:latin typeface="TimesNewRomanPSMT"/>
              </a:rPr>
            </a:br>
            <a:endParaRPr lang="en-GB" dirty="0">
              <a:solidFill>
                <a:srgbClr val="000000"/>
              </a:solidFill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TimesNewRomanPSMT"/>
              </a:rPr>
              <a:t>SCh</a:t>
            </a:r>
            <a:r>
              <a:rPr lang="en-GB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GB" u="sng" dirty="0">
                <a:solidFill>
                  <a:srgbClr val="000000"/>
                </a:solidFill>
                <a:latin typeface="TimesNewRomanPSMT"/>
              </a:rPr>
              <a:t>driven </a:t>
            </a:r>
            <a:r>
              <a:rPr lang="en-GB" dirty="0">
                <a:solidFill>
                  <a:srgbClr val="000000"/>
                </a:solidFill>
                <a:latin typeface="TimesNewRomanPSMT"/>
              </a:rPr>
              <a:t>only by </a:t>
            </a:r>
            <a:r>
              <a:rPr lang="en-GB" u="sng" dirty="0">
                <a:solidFill>
                  <a:srgbClr val="000000"/>
                </a:solidFill>
                <a:latin typeface="TimesNewRomanPSMT"/>
              </a:rPr>
              <a:t>changes in relative prices</a:t>
            </a:r>
            <a:r>
              <a:rPr lang="en-GB" dirty="0">
                <a:solidFill>
                  <a:srgbClr val="000000"/>
                </a:solidFill>
                <a:latin typeface="TimesNewRomanPSMT"/>
              </a:rPr>
              <a:t> and necessarily technological progress among  sectors is different (Baumol, 1967; Nagai and </a:t>
            </a:r>
            <a:r>
              <a:rPr lang="en-GB" dirty="0" err="1">
                <a:solidFill>
                  <a:srgbClr val="000000"/>
                </a:solidFill>
                <a:latin typeface="TimesNewRomanPSMT"/>
              </a:rPr>
              <a:t>Pissarides</a:t>
            </a:r>
            <a:r>
              <a:rPr lang="en-GB" dirty="0">
                <a:solidFill>
                  <a:srgbClr val="000000"/>
                </a:solidFill>
                <a:latin typeface="TimesNewRomanPSMT"/>
              </a:rPr>
              <a:t>, 2007). </a:t>
            </a:r>
          </a:p>
          <a:p>
            <a:r>
              <a:rPr lang="en-GB" dirty="0">
                <a:solidFill>
                  <a:srgbClr val="000000"/>
                </a:solidFill>
                <a:latin typeface="TimesNewRomanPSMT"/>
              </a:rPr>
              <a:t/>
            </a:r>
            <a:br>
              <a:rPr lang="en-GB" dirty="0">
                <a:solidFill>
                  <a:srgbClr val="000000"/>
                </a:solidFill>
                <a:latin typeface="TimesNewRomanPSMT"/>
              </a:rPr>
            </a:br>
            <a:r>
              <a:rPr lang="en-GB" dirty="0">
                <a:solidFill>
                  <a:srgbClr val="000000"/>
                </a:solidFill>
                <a:latin typeface="TimesNewRomanPSMT"/>
              </a:rPr>
              <a:t>No consensus about the relative importance of the 2</a:t>
            </a:r>
            <a:r>
              <a:rPr lang="en-GB" dirty="0"/>
              <a:t/>
            </a:r>
            <a:br>
              <a:rPr lang="en-GB" dirty="0"/>
            </a:br>
            <a:endParaRPr lang="es-ES" dirty="0"/>
          </a:p>
        </p:txBody>
      </p:sp>
      <p:sp>
        <p:nvSpPr>
          <p:cNvPr id="15" name="CuadroTexto 11">
            <a:extLst>
              <a:ext uri="{FF2B5EF4-FFF2-40B4-BE49-F238E27FC236}">
                <a16:creationId xmlns:a16="http://schemas.microsoft.com/office/drawing/2014/main" id="{D0765908-33A2-1024-8228-533B77F37B3C}"/>
              </a:ext>
            </a:extLst>
          </p:cNvPr>
          <p:cNvSpPr txBox="1"/>
          <p:nvPr/>
        </p:nvSpPr>
        <p:spPr>
          <a:xfrm>
            <a:off x="682563" y="3820886"/>
            <a:ext cx="39395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  <a:latin typeface="TimesNewRomanPSMT"/>
              </a:rPr>
              <a:t>Bridge/</a:t>
            </a:r>
            <a:r>
              <a:rPr lang="es-ES" sz="2400" b="1" dirty="0" err="1">
                <a:solidFill>
                  <a:srgbClr val="FF0000"/>
                </a:solidFill>
                <a:latin typeface="TimesNewRomanPSMT"/>
              </a:rPr>
              <a:t>contingency</a:t>
            </a:r>
            <a:r>
              <a:rPr lang="es-ES" sz="2400" b="1" dirty="0">
                <a:solidFill>
                  <a:srgbClr val="FF0000"/>
                </a:solidFill>
                <a:latin typeface="TimesNewRomanPSMT"/>
              </a:rPr>
              <a:t> matrices: “</a:t>
            </a:r>
            <a:r>
              <a:rPr lang="es-ES" sz="2400" b="1" dirty="0" err="1">
                <a:solidFill>
                  <a:srgbClr val="FF0000"/>
                </a:solidFill>
                <a:latin typeface="TimesNewRomanPSMT"/>
              </a:rPr>
              <a:t>technology</a:t>
            </a:r>
            <a:r>
              <a:rPr lang="es-ES" sz="2400" b="1" dirty="0">
                <a:solidFill>
                  <a:srgbClr val="FF0000"/>
                </a:solidFill>
                <a:latin typeface="TimesNewRomanPSMT"/>
              </a:rPr>
              <a:t> </a:t>
            </a:r>
            <a:r>
              <a:rPr lang="es-ES" sz="2400" b="1" dirty="0" err="1">
                <a:solidFill>
                  <a:srgbClr val="FF0000"/>
                </a:solidFill>
                <a:latin typeface="TimesNewRomanPSMT"/>
              </a:rPr>
              <a:t>of</a:t>
            </a:r>
            <a:r>
              <a:rPr lang="es-ES" sz="2400" b="1" dirty="0">
                <a:solidFill>
                  <a:srgbClr val="FF0000"/>
                </a:solidFill>
                <a:latin typeface="TimesNewRomanPSMT"/>
              </a:rPr>
              <a:t> </a:t>
            </a:r>
            <a:r>
              <a:rPr lang="es-ES" sz="2400" b="1" dirty="0" err="1">
                <a:solidFill>
                  <a:srgbClr val="FF0000"/>
                </a:solidFill>
                <a:latin typeface="TimesNewRomanPSMT"/>
              </a:rPr>
              <a:t>the</a:t>
            </a:r>
            <a:r>
              <a:rPr lang="es-ES" sz="2400" b="1" dirty="0">
                <a:solidFill>
                  <a:srgbClr val="FF0000"/>
                </a:solidFill>
                <a:latin typeface="TimesNewRomanPSMT"/>
              </a:rPr>
              <a:t/>
            </a:r>
            <a:br>
              <a:rPr lang="es-ES" sz="2400" b="1" dirty="0">
                <a:solidFill>
                  <a:srgbClr val="FF0000"/>
                </a:solidFill>
                <a:latin typeface="TimesNewRomanPSMT"/>
              </a:rPr>
            </a:br>
            <a:r>
              <a:rPr lang="es-ES" sz="2400" b="1" dirty="0" err="1">
                <a:solidFill>
                  <a:srgbClr val="FF0000"/>
                </a:solidFill>
                <a:latin typeface="TimesNewRomanPSMT"/>
              </a:rPr>
              <a:t>preferences</a:t>
            </a:r>
            <a:r>
              <a:rPr lang="es-ES" sz="2400" b="1" dirty="0">
                <a:solidFill>
                  <a:srgbClr val="FF0000"/>
                </a:solidFill>
                <a:latin typeface="TimesNewRomanPSMT"/>
              </a:rPr>
              <a:t>”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A4658A5-8C0C-4E23-E838-78C56A65C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135" y="5250969"/>
            <a:ext cx="7490961" cy="695705"/>
          </a:xfrm>
          <a:prstGeom prst="rect">
            <a:avLst/>
          </a:prstGeom>
        </p:spPr>
      </p:pic>
      <p:sp>
        <p:nvSpPr>
          <p:cNvPr id="17" name="Rectángulo 1">
            <a:extLst>
              <a:ext uri="{FF2B5EF4-FFF2-40B4-BE49-F238E27FC236}">
                <a16:creationId xmlns:a16="http://schemas.microsoft.com/office/drawing/2014/main" id="{A024CEB7-F231-9DE9-433C-364565AACA5D}"/>
              </a:ext>
            </a:extLst>
          </p:cNvPr>
          <p:cNvSpPr/>
          <p:nvPr/>
        </p:nvSpPr>
        <p:spPr>
          <a:xfrm>
            <a:off x="376899" y="3726757"/>
            <a:ext cx="4216401" cy="1507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6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Contexto e Importancia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1163" y="1472470"/>
            <a:ext cx="10204705" cy="370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Modelos y Política </a:t>
            </a:r>
            <a:r>
              <a:rPr lang="es-ES" sz="2800" b="1" dirty="0" smtClean="0">
                <a:latin typeface="+mj-lt"/>
              </a:rPr>
              <a:t>Económica</a:t>
            </a:r>
            <a:endParaRPr lang="es-ES" sz="2800" b="1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4080" y="2005159"/>
            <a:ext cx="102047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</a:t>
            </a:r>
            <a:r>
              <a:rPr lang="es-ES" sz="2400" b="1" dirty="0">
                <a:solidFill>
                  <a:srgbClr val="1D68C1"/>
                </a:solidFill>
              </a:rPr>
              <a:t>modelos económicos multisectoriales </a:t>
            </a:r>
            <a:r>
              <a:rPr lang="es-ES" sz="2400" dirty="0"/>
              <a:t>son cruciales para comprender las complejas interacciones entre los diferentes sectores de una economía.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Además, proporcionan </a:t>
            </a:r>
            <a:r>
              <a:rPr lang="es-ES" sz="2400" dirty="0"/>
              <a:t>un marco para analizar los </a:t>
            </a:r>
            <a:r>
              <a:rPr lang="es-ES" sz="2400" b="1" dirty="0">
                <a:solidFill>
                  <a:srgbClr val="1D68C1"/>
                </a:solidFill>
              </a:rPr>
              <a:t>efectos de las políticas económicas sobre la producción, el consumo y la distribución </a:t>
            </a:r>
            <a:r>
              <a:rPr lang="es-ES" sz="2400" dirty="0"/>
              <a:t>(</a:t>
            </a:r>
            <a:r>
              <a:rPr lang="es-ES" sz="2400" dirty="0" err="1"/>
              <a:t>e.g</a:t>
            </a:r>
            <a:r>
              <a:rPr lang="es-ES" sz="2400" dirty="0"/>
              <a:t>. dentro de la UE</a:t>
            </a:r>
            <a:r>
              <a:rPr lang="es-ES" sz="2400" dirty="0" smtClean="0"/>
              <a:t>).</a:t>
            </a:r>
          </a:p>
          <a:p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Los </a:t>
            </a:r>
            <a:r>
              <a:rPr lang="es-ES" sz="2400" b="1" dirty="0">
                <a:solidFill>
                  <a:srgbClr val="1D68C1"/>
                </a:solidFill>
              </a:rPr>
              <a:t>modelos </a:t>
            </a:r>
            <a:r>
              <a:rPr lang="es-ES" sz="2400" b="1" dirty="0" smtClean="0">
                <a:solidFill>
                  <a:srgbClr val="1D68C1"/>
                </a:solidFill>
              </a:rPr>
              <a:t>precisos/detallados </a:t>
            </a:r>
            <a:r>
              <a:rPr lang="es-ES" sz="2400" b="1" dirty="0">
                <a:solidFill>
                  <a:srgbClr val="1D68C1"/>
                </a:solidFill>
              </a:rPr>
              <a:t>son esenciales para la elaboración de políticas eficaces</a:t>
            </a:r>
            <a:r>
              <a:rPr lang="es-ES" sz="2400" dirty="0"/>
              <a:t>, (</a:t>
            </a:r>
            <a:r>
              <a:rPr lang="es-ES" sz="2400" dirty="0" err="1"/>
              <a:t>e.g</a:t>
            </a:r>
            <a:r>
              <a:rPr lang="es-ES" sz="2400" dirty="0"/>
              <a:t>. en regiones económicamente diversas e interconectadas, etc.)</a:t>
            </a:r>
          </a:p>
        </p:txBody>
      </p:sp>
    </p:spTree>
    <p:extLst>
      <p:ext uri="{BB962C8B-B14F-4D97-AF65-F5344CB8AC3E}">
        <p14:creationId xmlns:p14="http://schemas.microsoft.com/office/powerpoint/2010/main" val="13034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19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Imagen 13">
            <a:extLst>
              <a:ext uri="{FF2B5EF4-FFF2-40B4-BE49-F238E27FC236}">
                <a16:creationId xmlns:a16="http://schemas.microsoft.com/office/drawing/2014/main" id="{61CF0180-5D28-141D-0759-5F9D4C120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638" y="326037"/>
            <a:ext cx="8764223" cy="5068007"/>
          </a:xfrm>
          <a:prstGeom prst="rect">
            <a:avLst/>
          </a:prstGeom>
        </p:spPr>
      </p:pic>
      <p:sp>
        <p:nvSpPr>
          <p:cNvPr id="11" name="Rectángulo 4">
            <a:extLst>
              <a:ext uri="{FF2B5EF4-FFF2-40B4-BE49-F238E27FC236}">
                <a16:creationId xmlns:a16="http://schemas.microsoft.com/office/drawing/2014/main" id="{D92F87D4-9630-4C99-A5AD-90D24855FA51}"/>
              </a:ext>
            </a:extLst>
          </p:cNvPr>
          <p:cNvSpPr/>
          <p:nvPr/>
        </p:nvSpPr>
        <p:spPr>
          <a:xfrm>
            <a:off x="6898542" y="305716"/>
            <a:ext cx="2885538" cy="38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5">
            <a:extLst>
              <a:ext uri="{FF2B5EF4-FFF2-40B4-BE49-F238E27FC236}">
                <a16:creationId xmlns:a16="http://schemas.microsoft.com/office/drawing/2014/main" id="{5007BE0D-C6DA-1E86-5352-9AB37496429D}"/>
              </a:ext>
            </a:extLst>
          </p:cNvPr>
          <p:cNvSpPr/>
          <p:nvPr/>
        </p:nvSpPr>
        <p:spPr>
          <a:xfrm>
            <a:off x="3296210" y="1392836"/>
            <a:ext cx="3246830" cy="38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6">
            <a:extLst>
              <a:ext uri="{FF2B5EF4-FFF2-40B4-BE49-F238E27FC236}">
                <a16:creationId xmlns:a16="http://schemas.microsoft.com/office/drawing/2014/main" id="{7A9DFCE2-1DE3-02EF-F3D1-6AA82C8D37FC}"/>
              </a:ext>
            </a:extLst>
          </p:cNvPr>
          <p:cNvSpPr/>
          <p:nvPr/>
        </p:nvSpPr>
        <p:spPr>
          <a:xfrm>
            <a:off x="1825195" y="4196996"/>
            <a:ext cx="8738665" cy="1197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8">
            <a:extLst>
              <a:ext uri="{FF2B5EF4-FFF2-40B4-BE49-F238E27FC236}">
                <a16:creationId xmlns:a16="http://schemas.microsoft.com/office/drawing/2014/main" id="{737ACB0D-443D-B6FB-2903-D39E36BD6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9637" y="5465165"/>
            <a:ext cx="8621328" cy="714475"/>
          </a:xfrm>
          <a:prstGeom prst="rect">
            <a:avLst/>
          </a:prstGeom>
        </p:spPr>
      </p:pic>
      <p:sp>
        <p:nvSpPr>
          <p:cNvPr id="21" name="Rectángulo 9">
            <a:extLst>
              <a:ext uri="{FF2B5EF4-FFF2-40B4-BE49-F238E27FC236}">
                <a16:creationId xmlns:a16="http://schemas.microsoft.com/office/drawing/2014/main" id="{5A555D61-E675-5023-1401-BA09326C527B}"/>
              </a:ext>
            </a:extLst>
          </p:cNvPr>
          <p:cNvSpPr/>
          <p:nvPr/>
        </p:nvSpPr>
        <p:spPr>
          <a:xfrm>
            <a:off x="5008880" y="5629361"/>
            <a:ext cx="1259840" cy="38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10">
            <a:extLst>
              <a:ext uri="{FF2B5EF4-FFF2-40B4-BE49-F238E27FC236}">
                <a16:creationId xmlns:a16="http://schemas.microsoft.com/office/drawing/2014/main" id="{EA4A25EB-357A-9E5F-A223-50B99A3167D5}"/>
              </a:ext>
            </a:extLst>
          </p:cNvPr>
          <p:cNvSpPr txBox="1"/>
          <p:nvPr/>
        </p:nvSpPr>
        <p:spPr>
          <a:xfrm>
            <a:off x="3180080" y="3817503"/>
            <a:ext cx="110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COICOP</a:t>
            </a:r>
          </a:p>
        </p:txBody>
      </p:sp>
      <p:sp>
        <p:nvSpPr>
          <p:cNvPr id="23" name="CuadroTexto 11">
            <a:extLst>
              <a:ext uri="{FF2B5EF4-FFF2-40B4-BE49-F238E27FC236}">
                <a16:creationId xmlns:a16="http://schemas.microsoft.com/office/drawing/2014/main" id="{D419E776-7435-3BA0-ACE2-4E2542BBF5C7}"/>
              </a:ext>
            </a:extLst>
          </p:cNvPr>
          <p:cNvSpPr txBox="1"/>
          <p:nvPr/>
        </p:nvSpPr>
        <p:spPr>
          <a:xfrm>
            <a:off x="7396480" y="502471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 CPA (CPC, ISIC)</a:t>
            </a:r>
          </a:p>
        </p:txBody>
      </p:sp>
    </p:spTree>
    <p:extLst>
      <p:ext uri="{BB962C8B-B14F-4D97-AF65-F5344CB8AC3E}">
        <p14:creationId xmlns:p14="http://schemas.microsoft.com/office/powerpoint/2010/main" val="29527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20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2" name="Imagen 4">
            <a:extLst>
              <a:ext uri="{FF2B5EF4-FFF2-40B4-BE49-F238E27FC236}">
                <a16:creationId xmlns:a16="http://schemas.microsoft.com/office/drawing/2014/main" id="{72D3CF53-B70C-2598-9F42-8C4DFAA98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370" y="619822"/>
            <a:ext cx="8217261" cy="3423859"/>
          </a:xfrm>
          <a:prstGeom prst="rect">
            <a:avLst/>
          </a:prstGeom>
        </p:spPr>
      </p:pic>
      <p:sp>
        <p:nvSpPr>
          <p:cNvPr id="13" name="CuadroTexto 1">
            <a:extLst>
              <a:ext uri="{FF2B5EF4-FFF2-40B4-BE49-F238E27FC236}">
                <a16:creationId xmlns:a16="http://schemas.microsoft.com/office/drawing/2014/main" id="{9CAA8027-1276-5C66-CAF7-36A4DFA01A62}"/>
              </a:ext>
            </a:extLst>
          </p:cNvPr>
          <p:cNvSpPr txBox="1"/>
          <p:nvPr/>
        </p:nvSpPr>
        <p:spPr>
          <a:xfrm>
            <a:off x="1987370" y="4523104"/>
            <a:ext cx="87940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Conectaría directamente al vector de consumo (una vez realizado el paso 3, de precios de adquisición a precios básicos), si es tabla producto por producto (sino, paso 4)</a:t>
            </a:r>
          </a:p>
        </p:txBody>
      </p:sp>
      <p:sp>
        <p:nvSpPr>
          <p:cNvPr id="14" name="Rectángulo 2">
            <a:extLst>
              <a:ext uri="{FF2B5EF4-FFF2-40B4-BE49-F238E27FC236}">
                <a16:creationId xmlns:a16="http://schemas.microsoft.com/office/drawing/2014/main" id="{FE194686-5BBA-94BC-4DF7-3FF5DE977F49}"/>
              </a:ext>
            </a:extLst>
          </p:cNvPr>
          <p:cNvSpPr/>
          <p:nvPr/>
        </p:nvSpPr>
        <p:spPr>
          <a:xfrm>
            <a:off x="-3296093" y="-212652"/>
            <a:ext cx="13971181" cy="4540103"/>
          </a:xfrm>
          <a:prstGeom prst="rect">
            <a:avLst/>
          </a:prstGeom>
          <a:gradFill>
            <a:gsLst>
              <a:gs pos="0">
                <a:schemeClr val="bg1">
                  <a:lumMod val="65000"/>
                  <a:alpha val="20000"/>
                </a:schemeClr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12000000" scaled="0"/>
          </a:gra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0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21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Imagen 4">
            <a:hlinkClick r:id="rId5"/>
            <a:extLst>
              <a:ext uri="{FF2B5EF4-FFF2-40B4-BE49-F238E27FC236}">
                <a16:creationId xmlns:a16="http://schemas.microsoft.com/office/drawing/2014/main" id="{2A254BE4-F279-3F3E-3331-F2018E6DB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0644" y="0"/>
            <a:ext cx="9078592" cy="674464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F4887B7-874F-D7E0-16B7-DAFF0CDD8AA1}"/>
              </a:ext>
            </a:extLst>
          </p:cNvPr>
          <p:cNvSpPr txBox="1"/>
          <p:nvPr/>
        </p:nvSpPr>
        <p:spPr>
          <a:xfrm>
            <a:off x="284164" y="3093071"/>
            <a:ext cx="22021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 Alineación de  microdatos con NA 2 Clasificaciones puente (bridge):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" name="CuadroTexto 10">
            <a:extLst>
              <a:ext uri="{FF2B5EF4-FFF2-40B4-BE49-F238E27FC236}">
                <a16:creationId xmlns:a16="http://schemas.microsoft.com/office/drawing/2014/main" id="{0832BAF4-3410-4F0E-F8BB-9B79BE21E05C}"/>
              </a:ext>
            </a:extLst>
          </p:cNvPr>
          <p:cNvSpPr txBox="1"/>
          <p:nvPr/>
        </p:nvSpPr>
        <p:spPr>
          <a:xfrm>
            <a:off x="284164" y="4791814"/>
            <a:ext cx="2316480" cy="643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3 Conversión de valoración: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7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pic>
        <p:nvPicPr>
          <p:cNvPr id="9" name="Imagen 7">
            <a:extLst>
              <a:ext uri="{FF2B5EF4-FFF2-40B4-BE49-F238E27FC236}">
                <a16:creationId xmlns:a16="http://schemas.microsoft.com/office/drawing/2014/main" id="{49F782E8-82A5-7FA4-79C2-8ABEA6327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772" y="734902"/>
            <a:ext cx="7162486" cy="447896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22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Metodología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555" y="1864989"/>
            <a:ext cx="516348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Alinear </a:t>
            </a:r>
            <a:r>
              <a:rPr lang="es-ES" sz="2000" dirty="0"/>
              <a:t>los microdatos con las cuentas nacionales </a:t>
            </a:r>
            <a:r>
              <a:rPr lang="es-ES" sz="2000" dirty="0" smtClean="0"/>
              <a:t>(CN): </a:t>
            </a:r>
            <a:r>
              <a:rPr lang="es-ES" sz="2000" dirty="0"/>
              <a:t>Ajustar los datos de las encuestas para que se ajusten a los principios de </a:t>
            </a:r>
            <a:r>
              <a:rPr lang="es-ES" sz="2000" dirty="0" smtClean="0"/>
              <a:t>la contabilidad nacional.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Clasificaciones </a:t>
            </a:r>
            <a:r>
              <a:rPr lang="es-ES" sz="2000" dirty="0"/>
              <a:t>puente (bridge): Conversión de datos de consumo de COICOP a </a:t>
            </a:r>
            <a:r>
              <a:rPr lang="es-ES" sz="2000" dirty="0" err="1"/>
              <a:t>CPA</a:t>
            </a:r>
            <a:r>
              <a:rPr lang="es-E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b="1" dirty="0" smtClean="0">
                <a:solidFill>
                  <a:srgbClr val="1D68C1"/>
                </a:solidFill>
              </a:rPr>
              <a:t>Conversión </a:t>
            </a:r>
            <a:r>
              <a:rPr lang="es-ES" sz="2000" b="1" dirty="0">
                <a:solidFill>
                  <a:srgbClr val="1D68C1"/>
                </a:solidFill>
              </a:rPr>
              <a:t>de valoración: Modificación de los datos de consumo de precios de adquisición a precios básicos</a:t>
            </a:r>
            <a:r>
              <a:rPr lang="es-ES" sz="2000" b="1" dirty="0" smtClean="0">
                <a:solidFill>
                  <a:srgbClr val="1D68C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Ajuste </a:t>
            </a:r>
            <a:r>
              <a:rPr lang="es-ES" sz="2000" dirty="0"/>
              <a:t>a las </a:t>
            </a:r>
            <a:r>
              <a:rPr lang="es-ES" sz="2000" dirty="0" smtClean="0"/>
              <a:t>clasificación </a:t>
            </a:r>
            <a:r>
              <a:rPr lang="es-ES" sz="2000" dirty="0"/>
              <a:t>de </a:t>
            </a:r>
            <a:r>
              <a:rPr lang="es-ES" sz="2000" dirty="0" smtClean="0"/>
              <a:t>industrias </a:t>
            </a:r>
            <a:r>
              <a:rPr lang="es-ES" sz="2000" dirty="0"/>
              <a:t>(si es necesario): Transformar los datos basados en productos en clasificaciones de </a:t>
            </a:r>
            <a:r>
              <a:rPr lang="es-ES" sz="2000" dirty="0" smtClean="0"/>
              <a:t>industrias.</a:t>
            </a:r>
            <a:endParaRPr lang="es-ES" sz="2000" dirty="0"/>
          </a:p>
        </p:txBody>
      </p:sp>
      <p:sp>
        <p:nvSpPr>
          <p:cNvPr id="6" name="Rectangle 5"/>
          <p:cNvSpPr/>
          <p:nvPr/>
        </p:nvSpPr>
        <p:spPr>
          <a:xfrm>
            <a:off x="991163" y="1376218"/>
            <a:ext cx="2650395" cy="2279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	4 pasos clave:</a:t>
            </a:r>
          </a:p>
        </p:txBody>
      </p:sp>
      <p:sp>
        <p:nvSpPr>
          <p:cNvPr id="10" name="Rectángulo 1">
            <a:extLst>
              <a:ext uri="{FF2B5EF4-FFF2-40B4-BE49-F238E27FC236}">
                <a16:creationId xmlns:a16="http://schemas.microsoft.com/office/drawing/2014/main" id="{2FBDB6BD-7754-0ED6-FDFA-9A83C708525E}"/>
              </a:ext>
            </a:extLst>
          </p:cNvPr>
          <p:cNvSpPr/>
          <p:nvPr/>
        </p:nvSpPr>
        <p:spPr>
          <a:xfrm>
            <a:off x="8631979" y="2464295"/>
            <a:ext cx="1557049" cy="2304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85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82009-871F-7FA2-4BE7-2904B132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2" y="1026899"/>
            <a:ext cx="5029234" cy="337010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7401CB-77FE-0B0C-9774-230E79BF653C}"/>
              </a:ext>
            </a:extLst>
          </p:cNvPr>
          <p:cNvSpPr txBox="1">
            <a:spLocks/>
          </p:cNvSpPr>
          <p:nvPr/>
        </p:nvSpPr>
        <p:spPr>
          <a:xfrm>
            <a:off x="701040" y="139903"/>
            <a:ext cx="10789920" cy="85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Precios básicos y Precios de adquisición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594896-0DA3-22BB-67C4-20EA98AAF2EE}"/>
              </a:ext>
            </a:extLst>
          </p:cNvPr>
          <p:cNvSpPr txBox="1"/>
          <p:nvPr/>
        </p:nvSpPr>
        <p:spPr>
          <a:xfrm>
            <a:off x="5664174" y="2402948"/>
            <a:ext cx="1737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Consumo de Hogares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0C1F2A-1878-8787-5195-F957828888B1}"/>
              </a:ext>
            </a:extLst>
          </p:cNvPr>
          <p:cNvSpPr txBox="1"/>
          <p:nvPr/>
        </p:nvSpPr>
        <p:spPr>
          <a:xfrm>
            <a:off x="4221454" y="4658301"/>
            <a:ext cx="318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Marcos Input-output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7C346F-D1D2-E1A3-65D7-DA94108711BF}"/>
              </a:ext>
            </a:extLst>
          </p:cNvPr>
          <p:cNvSpPr txBox="1"/>
          <p:nvPr/>
        </p:nvSpPr>
        <p:spPr>
          <a:xfrm>
            <a:off x="223251" y="43483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i="0" dirty="0">
                <a:solidFill>
                  <a:srgbClr val="000000"/>
                </a:solidFill>
                <a:effectLst/>
                <a:latin typeface="Arial-BoldMT"/>
              </a:rPr>
              <a:t>Fuente: MARCO INPUT-OUTPUT DE ANDALUCÍA 2016</a:t>
            </a:r>
            <a:r>
              <a:rPr lang="es-ES" sz="1400" dirty="0"/>
              <a:t> </a:t>
            </a:r>
            <a:br>
              <a:rPr lang="es-ES" sz="1400" dirty="0"/>
            </a:br>
            <a:endParaRPr lang="es-ES" sz="1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49E84F8-B451-AD82-9553-3AC6CF7E232C}"/>
              </a:ext>
            </a:extLst>
          </p:cNvPr>
          <p:cNvCxnSpPr>
            <a:cxnSpLocks/>
          </p:cNvCxnSpPr>
          <p:nvPr/>
        </p:nvCxnSpPr>
        <p:spPr>
          <a:xfrm flipH="1">
            <a:off x="2044717" y="2402948"/>
            <a:ext cx="2750777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64F35E86-9DCB-DD37-1DA9-21FCE986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400" y="1480508"/>
            <a:ext cx="4551495" cy="3639458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37EB82F-1D5C-3968-D347-307B8B3CDBD3}"/>
              </a:ext>
            </a:extLst>
          </p:cNvPr>
          <p:cNvCxnSpPr>
            <a:cxnSpLocks/>
          </p:cNvCxnSpPr>
          <p:nvPr/>
        </p:nvCxnSpPr>
        <p:spPr>
          <a:xfrm>
            <a:off x="7401534" y="3029948"/>
            <a:ext cx="0" cy="18416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23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9941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pic>
        <p:nvPicPr>
          <p:cNvPr id="9" name="Imagen 7">
            <a:extLst>
              <a:ext uri="{FF2B5EF4-FFF2-40B4-BE49-F238E27FC236}">
                <a16:creationId xmlns:a16="http://schemas.microsoft.com/office/drawing/2014/main" id="{49F782E8-82A5-7FA4-79C2-8ABEA6327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772" y="734902"/>
            <a:ext cx="7162486" cy="447896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24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Metodología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555" y="1864989"/>
            <a:ext cx="516348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Alinear </a:t>
            </a:r>
            <a:r>
              <a:rPr lang="es-ES" sz="2000" dirty="0"/>
              <a:t>los microdatos con las cuentas nacionales </a:t>
            </a:r>
            <a:r>
              <a:rPr lang="es-ES" sz="2000" dirty="0" smtClean="0"/>
              <a:t>(CN): </a:t>
            </a:r>
            <a:r>
              <a:rPr lang="es-ES" sz="2000" dirty="0"/>
              <a:t>Ajustar los datos de las encuestas para que se ajusten a los principios de </a:t>
            </a:r>
            <a:r>
              <a:rPr lang="es-ES" sz="2000" dirty="0" smtClean="0"/>
              <a:t>la contabilidad nacional.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Clasificaciones </a:t>
            </a:r>
            <a:r>
              <a:rPr lang="es-ES" sz="2000" dirty="0"/>
              <a:t>puente (bridge): Conversión de datos de consumo de COICOP a </a:t>
            </a:r>
            <a:r>
              <a:rPr lang="es-ES" sz="2000" dirty="0" err="1"/>
              <a:t>CPA</a:t>
            </a:r>
            <a:r>
              <a:rPr lang="es-E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Conversión </a:t>
            </a:r>
            <a:r>
              <a:rPr lang="es-ES" sz="2000" dirty="0"/>
              <a:t>de valoración: Modificación de los datos de consumo de precios de adquisición a precios básicos</a:t>
            </a:r>
            <a:r>
              <a:rPr lang="es-E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b="1" dirty="0" smtClean="0">
                <a:solidFill>
                  <a:srgbClr val="1D68C1"/>
                </a:solidFill>
              </a:rPr>
              <a:t>Ajuste </a:t>
            </a:r>
            <a:r>
              <a:rPr lang="es-ES" sz="2000" b="1" dirty="0">
                <a:solidFill>
                  <a:srgbClr val="1D68C1"/>
                </a:solidFill>
              </a:rPr>
              <a:t>a las </a:t>
            </a:r>
            <a:r>
              <a:rPr lang="es-ES" sz="2000" b="1" dirty="0" smtClean="0">
                <a:solidFill>
                  <a:srgbClr val="1D68C1"/>
                </a:solidFill>
              </a:rPr>
              <a:t>clasificación </a:t>
            </a:r>
            <a:r>
              <a:rPr lang="es-ES" sz="2000" b="1" dirty="0">
                <a:solidFill>
                  <a:srgbClr val="1D68C1"/>
                </a:solidFill>
              </a:rPr>
              <a:t>de </a:t>
            </a:r>
            <a:r>
              <a:rPr lang="es-ES" sz="2000" b="1" dirty="0" smtClean="0">
                <a:solidFill>
                  <a:srgbClr val="1D68C1"/>
                </a:solidFill>
              </a:rPr>
              <a:t>industrias </a:t>
            </a:r>
            <a:r>
              <a:rPr lang="es-ES" sz="2000" b="1" dirty="0">
                <a:solidFill>
                  <a:srgbClr val="1D68C1"/>
                </a:solidFill>
              </a:rPr>
              <a:t>(si es necesario): Transformar los datos basados en productos en clasificaciones de </a:t>
            </a:r>
            <a:r>
              <a:rPr lang="es-ES" sz="2000" b="1" dirty="0" smtClean="0">
                <a:solidFill>
                  <a:srgbClr val="1D68C1"/>
                </a:solidFill>
              </a:rPr>
              <a:t>industrias.</a:t>
            </a:r>
            <a:endParaRPr lang="es-ES" sz="2000" b="1" dirty="0">
              <a:solidFill>
                <a:srgbClr val="1D68C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1163" y="1376218"/>
            <a:ext cx="2650395" cy="2279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	4 pasos clave:</a:t>
            </a:r>
          </a:p>
        </p:txBody>
      </p:sp>
      <p:sp>
        <p:nvSpPr>
          <p:cNvPr id="10" name="Rectángulo 1">
            <a:extLst>
              <a:ext uri="{FF2B5EF4-FFF2-40B4-BE49-F238E27FC236}">
                <a16:creationId xmlns:a16="http://schemas.microsoft.com/office/drawing/2014/main" id="{2FBDB6BD-7754-0ED6-FDFA-9A83C708525E}"/>
              </a:ext>
            </a:extLst>
          </p:cNvPr>
          <p:cNvSpPr/>
          <p:nvPr/>
        </p:nvSpPr>
        <p:spPr>
          <a:xfrm>
            <a:off x="8631979" y="2464295"/>
            <a:ext cx="1557049" cy="2304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76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6C0E985-81B7-233A-B759-F5201EED3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124673"/>
            <a:ext cx="9669224" cy="603969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B9FF99B-B9F2-A5FE-7C08-671DD8290BF4}"/>
              </a:ext>
            </a:extLst>
          </p:cNvPr>
          <p:cNvSpPr txBox="1"/>
          <p:nvPr/>
        </p:nvSpPr>
        <p:spPr>
          <a:xfrm>
            <a:off x="1899920" y="6164366"/>
            <a:ext cx="725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Eurostat Manual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Supply</a:t>
            </a:r>
            <a:r>
              <a:rPr lang="es-ES" dirty="0"/>
              <a:t>, Use and Input-Output Tables (2008)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ACCB203-8EE4-C12A-F1B5-C0676EDBBCD7}"/>
              </a:ext>
            </a:extLst>
          </p:cNvPr>
          <p:cNvSpPr/>
          <p:nvPr/>
        </p:nvSpPr>
        <p:spPr>
          <a:xfrm>
            <a:off x="4114800" y="5222240"/>
            <a:ext cx="2092960" cy="833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D781220-D815-C0C4-3E39-12AAD68B7E01}"/>
              </a:ext>
            </a:extLst>
          </p:cNvPr>
          <p:cNvSpPr/>
          <p:nvPr/>
        </p:nvSpPr>
        <p:spPr>
          <a:xfrm>
            <a:off x="8656320" y="5222240"/>
            <a:ext cx="2092960" cy="833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25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65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795A14-98E1-F2E8-C1A0-053799697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204338"/>
            <a:ext cx="5030472" cy="355493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7053E98-44AE-1C58-8AFD-93B6D1FA4A7B}"/>
              </a:ext>
            </a:extLst>
          </p:cNvPr>
          <p:cNvSpPr txBox="1"/>
          <p:nvPr/>
        </p:nvSpPr>
        <p:spPr>
          <a:xfrm>
            <a:off x="1532888" y="5822664"/>
            <a:ext cx="91351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Rueda-</a:t>
            </a:r>
            <a:r>
              <a:rPr lang="es-ES" sz="1600" dirty="0" err="1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Cantuche</a:t>
            </a: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, J. M., </a:t>
            </a:r>
            <a:r>
              <a:rPr lang="es-ES" sz="1600" dirty="0" err="1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Beutel</a:t>
            </a: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, J., </a:t>
            </a:r>
            <a:r>
              <a:rPr lang="es-ES" sz="1600" dirty="0" err="1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Neuwahl</a:t>
            </a: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, F., </a:t>
            </a:r>
            <a:r>
              <a:rPr lang="es-ES" sz="1600" dirty="0" err="1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Mongelli</a:t>
            </a: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, I., &amp; </a:t>
            </a:r>
            <a:r>
              <a:rPr lang="es-ES" sz="1600" dirty="0" err="1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Loeschel</a:t>
            </a: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, A. (2009). A SYMMETRIC INPUT–OUTPUT TABLE FOR EU27: LATEST PROGRESS. </a:t>
            </a:r>
            <a:r>
              <a:rPr lang="es-ES" sz="1600" i="1" dirty="0" err="1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Economic</a:t>
            </a:r>
            <a:r>
              <a:rPr lang="es-ES" sz="1600" i="1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s-ES" sz="1600" i="1" dirty="0" err="1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Systems</a:t>
            </a:r>
            <a:r>
              <a:rPr lang="es-ES" sz="1600" i="1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s-ES" sz="1600" i="1" dirty="0" err="1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Research</a:t>
            </a: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, </a:t>
            </a:r>
            <a:r>
              <a:rPr lang="es-ES" sz="1600" i="1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21</a:t>
            </a: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(1), 59–79. https://doi.org/10.1080/09535310802703429</a:t>
            </a:r>
            <a:endParaRPr lang="es-ES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8E57C6-1DB7-90A3-3D6C-0239C9994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1152"/>
            <a:ext cx="12192000" cy="377569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8A6EABF-5D80-3ABE-AA0B-1730AFC7507C}"/>
              </a:ext>
            </a:extLst>
          </p:cNvPr>
          <p:cNvSpPr/>
          <p:nvPr/>
        </p:nvSpPr>
        <p:spPr>
          <a:xfrm>
            <a:off x="3301998" y="1981200"/>
            <a:ext cx="3037842" cy="1341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1F2F10-E820-B594-0FA7-BB1EA25E4376}"/>
              </a:ext>
            </a:extLst>
          </p:cNvPr>
          <p:cNvSpPr/>
          <p:nvPr/>
        </p:nvSpPr>
        <p:spPr>
          <a:xfrm>
            <a:off x="9113520" y="1899921"/>
            <a:ext cx="3078480" cy="1422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26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80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Contexto e Importancia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1163" y="1472470"/>
            <a:ext cx="10204705" cy="370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Modelos y Política </a:t>
            </a:r>
            <a:r>
              <a:rPr lang="es-ES" sz="2800" b="1" dirty="0" smtClean="0">
                <a:latin typeface="+mj-lt"/>
              </a:rPr>
              <a:t>Económica</a:t>
            </a:r>
            <a:endParaRPr lang="es-ES" sz="2800" b="1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4080" y="2005159"/>
            <a:ext cx="102047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La </a:t>
            </a:r>
            <a:r>
              <a:rPr lang="es-ES" sz="2400" dirty="0"/>
              <a:t>mayoría de los </a:t>
            </a:r>
            <a:r>
              <a:rPr lang="es-ES" sz="2400" b="1" dirty="0">
                <a:solidFill>
                  <a:srgbClr val="1D68C1"/>
                </a:solidFill>
              </a:rPr>
              <a:t>modelos económicos</a:t>
            </a:r>
            <a:r>
              <a:rPr lang="es-ES" sz="2400" dirty="0"/>
              <a:t>, como los modelos Input-Output (IO) o los modelos de Equilibrio General Computable (CGE), y otros modelos macroeconómicos </a:t>
            </a:r>
            <a:r>
              <a:rPr lang="es-ES" sz="2400" b="1" dirty="0">
                <a:solidFill>
                  <a:srgbClr val="1D68C1"/>
                </a:solidFill>
              </a:rPr>
              <a:t>utilizan un agente representativo único para el consumo privado</a:t>
            </a:r>
            <a:r>
              <a:rPr lang="es-E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Varias </a:t>
            </a:r>
            <a:r>
              <a:rPr lang="es-ES" sz="2400" b="1" dirty="0" smtClean="0">
                <a:solidFill>
                  <a:srgbClr val="1D68C1"/>
                </a:solidFill>
              </a:rPr>
              <a:t>recomendaciones</a:t>
            </a:r>
            <a:r>
              <a:rPr lang="es-ES" sz="2400" dirty="0" smtClean="0"/>
              <a:t> </a:t>
            </a:r>
            <a:r>
              <a:rPr lang="es-ES" sz="2400" dirty="0"/>
              <a:t>(</a:t>
            </a:r>
            <a:r>
              <a:rPr lang="es-ES" sz="2400" dirty="0" err="1"/>
              <a:t>Stiglitz</a:t>
            </a:r>
            <a:r>
              <a:rPr lang="es-ES" sz="2400" dirty="0"/>
              <a:t>, </a:t>
            </a:r>
            <a:r>
              <a:rPr lang="es-ES" sz="2400" dirty="0" err="1"/>
              <a:t>Sen</a:t>
            </a:r>
            <a:r>
              <a:rPr lang="es-ES" sz="2400" dirty="0"/>
              <a:t> y </a:t>
            </a:r>
            <a:r>
              <a:rPr lang="es-ES" sz="2400" dirty="0" err="1" smtClean="0"/>
              <a:t>Fitoussi</a:t>
            </a:r>
            <a:r>
              <a:rPr lang="es-ES" sz="2400" dirty="0" smtClean="0"/>
              <a:t>, </a:t>
            </a:r>
            <a:r>
              <a:rPr lang="es-ES" sz="2400" dirty="0"/>
              <a:t>2009) y esfuerzos internacionales (Iniciativa de Brechas de Datos del G-20) </a:t>
            </a:r>
            <a:r>
              <a:rPr lang="es-ES" sz="2400" dirty="0" smtClean="0"/>
              <a:t>subrayan </a:t>
            </a:r>
            <a:r>
              <a:rPr lang="es-ES" sz="2400" dirty="0"/>
              <a:t>la necesidad de </a:t>
            </a:r>
            <a:r>
              <a:rPr lang="es-ES" sz="2400" b="1" dirty="0">
                <a:solidFill>
                  <a:srgbClr val="1D68C1"/>
                </a:solidFill>
              </a:rPr>
              <a:t>vincular los datos de cuentas nacionales con información de distribución</a:t>
            </a:r>
            <a:r>
              <a:rPr lang="es-E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16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Contexto e Importancia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1163" y="1472470"/>
            <a:ext cx="10204705" cy="370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Manejo de d</a:t>
            </a:r>
            <a:r>
              <a:rPr lang="es-ES" sz="2800" b="1" dirty="0" smtClean="0">
                <a:latin typeface="+mj-lt"/>
              </a:rPr>
              <a:t>atos </a:t>
            </a:r>
            <a:r>
              <a:rPr lang="es-ES" sz="2800" b="1" dirty="0">
                <a:latin typeface="+mj-lt"/>
              </a:rPr>
              <a:t>sobre hogares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080" y="2005159"/>
            <a:ext cx="102047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Críticas </a:t>
            </a:r>
            <a:r>
              <a:rPr lang="es-ES" sz="2400" dirty="0"/>
              <a:t>a la </a:t>
            </a:r>
            <a:r>
              <a:rPr lang="es-ES" sz="2400" b="1" dirty="0" smtClean="0">
                <a:solidFill>
                  <a:srgbClr val="1D68C1"/>
                </a:solidFill>
              </a:rPr>
              <a:t>simplificación del hogar </a:t>
            </a:r>
            <a:r>
              <a:rPr lang="es-ES" sz="2400" dirty="0" smtClean="0"/>
              <a:t>representativo en </a:t>
            </a:r>
            <a:r>
              <a:rPr lang="es-ES" sz="2400" dirty="0"/>
              <a:t>la modelización macroeconómica</a:t>
            </a:r>
            <a:r>
              <a:rPr lang="es-E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rgbClr val="1D68C1"/>
                </a:solidFill>
              </a:rPr>
              <a:t>Relevancia </a:t>
            </a:r>
            <a:r>
              <a:rPr lang="es-ES" sz="2400" b="1" dirty="0">
                <a:solidFill>
                  <a:srgbClr val="1D68C1"/>
                </a:solidFill>
              </a:rPr>
              <a:t>del gasto en consumo de los hogares </a:t>
            </a:r>
            <a:r>
              <a:rPr lang="es-ES" sz="2400" dirty="0"/>
              <a:t>en la demanda final</a:t>
            </a:r>
            <a:r>
              <a:rPr lang="es-E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Impacto de la </a:t>
            </a:r>
            <a:r>
              <a:rPr lang="es-ES" sz="2400" b="1" dirty="0">
                <a:solidFill>
                  <a:srgbClr val="1D68C1"/>
                </a:solidFill>
              </a:rPr>
              <a:t>heterogeneidad de los hogares </a:t>
            </a:r>
            <a:r>
              <a:rPr lang="es-ES" sz="2400" dirty="0"/>
              <a:t>en la economía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202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Contexto e Importancia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1163" y="1472470"/>
            <a:ext cx="10204705" cy="3701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Importancia de no simplificar </a:t>
            </a:r>
            <a:r>
              <a:rPr lang="es-ES" sz="2800" b="1" dirty="0" smtClean="0">
                <a:latin typeface="+mj-lt"/>
              </a:rPr>
              <a:t>el sector de los hogares </a:t>
            </a:r>
            <a:r>
              <a:rPr lang="es-ES" sz="2800" b="1" dirty="0">
                <a:latin typeface="+mj-lt"/>
              </a:rPr>
              <a:t>en la modelización macroeconómica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080" y="2352631"/>
            <a:ext cx="102047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Los </a:t>
            </a:r>
            <a:r>
              <a:rPr lang="es-ES" sz="2400" b="1" dirty="0">
                <a:solidFill>
                  <a:srgbClr val="1D68C1"/>
                </a:solidFill>
              </a:rPr>
              <a:t>hogares no son homogéneos</a:t>
            </a:r>
            <a:r>
              <a:rPr lang="es-ES" sz="2400" dirty="0"/>
              <a:t>, difieren en ingresos, riqueza, restricciones de liquidez, y preferencias</a:t>
            </a:r>
            <a:r>
              <a:rPr lang="es-E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La </a:t>
            </a:r>
            <a:r>
              <a:rPr lang="es-ES" sz="2400" b="1" dirty="0" smtClean="0">
                <a:solidFill>
                  <a:srgbClr val="1D68C1"/>
                </a:solidFill>
              </a:rPr>
              <a:t>heterogeneidad afecta a </a:t>
            </a:r>
            <a:r>
              <a:rPr lang="es-ES" sz="2400" b="1" dirty="0">
                <a:solidFill>
                  <a:srgbClr val="1D68C1"/>
                </a:solidFill>
              </a:rPr>
              <a:t>la amplificación y propagación de perturbaciones macroeconómicas</a:t>
            </a:r>
            <a:r>
              <a:rPr lang="es-E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Análisis de los </a:t>
            </a:r>
            <a:r>
              <a:rPr lang="es-ES" sz="2400" b="1" dirty="0">
                <a:solidFill>
                  <a:srgbClr val="1D68C1"/>
                </a:solidFill>
              </a:rPr>
              <a:t>efectos distributivos </a:t>
            </a:r>
            <a:r>
              <a:rPr lang="es-ES" sz="2400" dirty="0"/>
              <a:t>de políticas públicas y de </a:t>
            </a:r>
            <a:r>
              <a:rPr lang="es-ES" sz="2400" b="1" dirty="0">
                <a:solidFill>
                  <a:srgbClr val="1D68C1"/>
                </a:solidFill>
              </a:rPr>
              <a:t>impactos medioambientales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783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Introducción a modelos input-output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080" y="1605164"/>
            <a:ext cx="102047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Los modelos input-output se basan en tablas que muestran las interdependencias entre sectores económicos.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Estos modelos se utilizan para analizar el impacto de diferentes tipos de demanda en la economía.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Integración de microdatos en agregados </a:t>
            </a:r>
            <a:r>
              <a:rPr lang="es-ES" sz="2400" dirty="0" smtClean="0"/>
              <a:t>nacionales.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1D68C1"/>
                </a:solidFill>
              </a:rPr>
              <a:t>Problemas</a:t>
            </a:r>
            <a:r>
              <a:rPr lang="es-ES" sz="2400" dirty="0"/>
              <a:t> asociados con la falta de matrices de contingencia (matrices puente) disponibles públicamente y las diferencias en los métodos de valoración.</a:t>
            </a:r>
          </a:p>
        </p:txBody>
      </p:sp>
    </p:spTree>
    <p:extLst>
      <p:ext uri="{BB962C8B-B14F-4D97-AF65-F5344CB8AC3E}">
        <p14:creationId xmlns:p14="http://schemas.microsoft.com/office/powerpoint/2010/main" val="788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Objetivos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080" y="1605164"/>
            <a:ext cx="102047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1D68C1"/>
                </a:solidFill>
              </a:rPr>
              <a:t>Objetivo principal</a:t>
            </a:r>
            <a:r>
              <a:rPr lang="es-ES" sz="2400" dirty="0"/>
              <a:t>: Integrar datos detallados de encuestas de consumo </a:t>
            </a:r>
            <a:r>
              <a:rPr lang="es-ES" sz="2400" dirty="0" smtClean="0"/>
              <a:t>de hogares con </a:t>
            </a:r>
            <a:r>
              <a:rPr lang="es-ES" sz="2400" dirty="0"/>
              <a:t>modelos económicos multisectoriales, mejorando la precisión y pertinencia de los modelos</a:t>
            </a:r>
            <a:r>
              <a:rPr lang="es-E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1D68C1"/>
                </a:solidFill>
              </a:rPr>
              <a:t>Objetivos Secundarios</a:t>
            </a:r>
            <a:r>
              <a:rPr lang="es-ES" sz="2400" dirty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 smtClean="0"/>
              <a:t>Mejorar </a:t>
            </a:r>
            <a:r>
              <a:rPr lang="es-ES" sz="2400" dirty="0"/>
              <a:t>la precisión de las previsiones económicas incluyendo patrones reales de consumo</a:t>
            </a:r>
            <a:r>
              <a:rPr lang="es-ES" sz="2400" dirty="0" smtClean="0"/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 smtClean="0"/>
              <a:t>Facilitar </a:t>
            </a:r>
            <a:r>
              <a:rPr lang="es-ES" sz="2400" dirty="0"/>
              <a:t>la toma de decisiones políticas mejor informadas al proporcionar información más detallada sobre el comportamiento de los consumidores.</a:t>
            </a:r>
          </a:p>
        </p:txBody>
      </p:sp>
    </p:spTree>
    <p:extLst>
      <p:ext uri="{BB962C8B-B14F-4D97-AF65-F5344CB8AC3E}">
        <p14:creationId xmlns:p14="http://schemas.microsoft.com/office/powerpoint/2010/main" val="3194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51477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Metodología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2442" y="3244334"/>
            <a:ext cx="1407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Metodología</a:t>
            </a:r>
            <a:endParaRPr lang="es-ES" dirty="0"/>
          </a:p>
        </p:txBody>
      </p:sp>
      <p:pic>
        <p:nvPicPr>
          <p:cNvPr id="9" name="Imagen 4">
            <a:hlinkClick r:id="rId5"/>
            <a:extLst>
              <a:ext uri="{FF2B5EF4-FFF2-40B4-BE49-F238E27FC236}">
                <a16:creationId xmlns:a16="http://schemas.microsoft.com/office/drawing/2014/main" id="{2AC09CA2-B857-BC0D-93C4-154AD9FAB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54" y="1982660"/>
            <a:ext cx="5534623" cy="3003578"/>
          </a:xfrm>
          <a:prstGeom prst="rect">
            <a:avLst/>
          </a:prstGeom>
        </p:spPr>
      </p:pic>
      <p:pic>
        <p:nvPicPr>
          <p:cNvPr id="10" name="Imagen 2">
            <a:extLst>
              <a:ext uri="{FF2B5EF4-FFF2-40B4-BE49-F238E27FC236}">
                <a16:creationId xmlns:a16="http://schemas.microsoft.com/office/drawing/2014/main" id="{BD7CF43D-37C1-6FDA-4F9D-BA9A7FC65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286" y="1873770"/>
            <a:ext cx="4126514" cy="2648626"/>
          </a:xfrm>
          <a:prstGeom prst="rect">
            <a:avLst/>
          </a:prstGeom>
        </p:spPr>
      </p:pic>
      <p:sp>
        <p:nvSpPr>
          <p:cNvPr id="11" name="CuadroTexto 3">
            <a:extLst>
              <a:ext uri="{FF2B5EF4-FFF2-40B4-BE49-F238E27FC236}">
                <a16:creationId xmlns:a16="http://schemas.microsoft.com/office/drawing/2014/main" id="{1614F05D-1FBF-1FFE-F229-9650A452754E}"/>
              </a:ext>
            </a:extLst>
          </p:cNvPr>
          <p:cNvSpPr txBox="1"/>
          <p:nvPr/>
        </p:nvSpPr>
        <p:spPr>
          <a:xfrm>
            <a:off x="80682" y="1482376"/>
            <a:ext cx="93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Vinculación de datos micro a macro a través de matrices de contingencia (COICOP-CPA)</a:t>
            </a:r>
            <a:endParaRPr lang="es-ES" b="1" dirty="0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E1CCEF13-1164-0E69-F8FF-B5FF84F9C135}"/>
              </a:ext>
            </a:extLst>
          </p:cNvPr>
          <p:cNvSpPr txBox="1"/>
          <p:nvPr/>
        </p:nvSpPr>
        <p:spPr>
          <a:xfrm>
            <a:off x="411554" y="5124162"/>
            <a:ext cx="601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Pasar de los precios de compra a los precios básicos (como la mayoría de las tablas de IO)</a:t>
            </a:r>
          </a:p>
        </p:txBody>
      </p:sp>
      <p:sp>
        <p:nvSpPr>
          <p:cNvPr id="13" name="CuadroTexto 6">
            <a:extLst>
              <a:ext uri="{FF2B5EF4-FFF2-40B4-BE49-F238E27FC236}">
                <a16:creationId xmlns:a16="http://schemas.microsoft.com/office/drawing/2014/main" id="{A9D25AAA-E533-DA2D-D55D-9CB457A74D72}"/>
              </a:ext>
            </a:extLst>
          </p:cNvPr>
          <p:cNvSpPr txBox="1"/>
          <p:nvPr/>
        </p:nvSpPr>
        <p:spPr>
          <a:xfrm>
            <a:off x="411573" y="629382"/>
            <a:ext cx="11368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Asunción de un único agente representativo </a:t>
            </a:r>
            <a:r>
              <a:rPr lang="es-E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ampliamente</a:t>
            </a:r>
            <a:r>
              <a:rPr lang="es-E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criticada </a:t>
            </a:r>
            <a:r>
              <a:rPr lang="es-E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err="1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Kirman</a:t>
            </a:r>
            <a:r>
              <a:rPr lang="es-E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1992; </a:t>
            </a:r>
            <a:r>
              <a:rPr lang="es-ES" dirty="0" err="1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Brock</a:t>
            </a:r>
            <a:r>
              <a:rPr lang="es-E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dirty="0" err="1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Durlauf</a:t>
            </a:r>
            <a:r>
              <a:rPr lang="es-E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2001; </a:t>
            </a:r>
            <a:r>
              <a:rPr lang="es-ES" dirty="0" err="1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Savard</a:t>
            </a:r>
            <a:r>
              <a:rPr lang="es-E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2004; </a:t>
            </a:r>
            <a:r>
              <a:rPr lang="es-ES" dirty="0" err="1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Lehtinen</a:t>
            </a:r>
            <a:r>
              <a:rPr lang="es-E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dirty="0" err="1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Kuorikoski</a:t>
            </a:r>
            <a:r>
              <a:rPr lang="es-E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2007; </a:t>
            </a:r>
            <a:r>
              <a:rPr lang="es-ES" dirty="0" err="1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Hoover</a:t>
            </a:r>
            <a:r>
              <a:rPr lang="es-ES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2008; Stiglitz, 2018) </a:t>
            </a:r>
            <a:r>
              <a:rPr lang="es-ES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la inclusión de perfiles heterogéneos de hogares en la modelización económica</a:t>
            </a:r>
            <a:endParaRPr lang="es-ES" b="1" dirty="0"/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ED789000-FD44-FB6E-F450-3D762D36E0B0}"/>
              </a:ext>
            </a:extLst>
          </p:cNvPr>
          <p:cNvSpPr txBox="1"/>
          <p:nvPr/>
        </p:nvSpPr>
        <p:spPr>
          <a:xfrm>
            <a:off x="411554" y="5809895"/>
            <a:ext cx="804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También se dan pistas sobre la actualización de esas “matrices puente”</a:t>
            </a:r>
          </a:p>
        </p:txBody>
      </p:sp>
      <p:pic>
        <p:nvPicPr>
          <p:cNvPr id="15" name="Imagen 9">
            <a:extLst>
              <a:ext uri="{FF2B5EF4-FFF2-40B4-BE49-F238E27FC236}">
                <a16:creationId xmlns:a16="http://schemas.microsoft.com/office/drawing/2014/main" id="{AD984392-FFCF-28E0-EDDA-DF8AAD694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4369" y="3980425"/>
            <a:ext cx="3913430" cy="2944048"/>
          </a:xfrm>
          <a:prstGeom prst="rect">
            <a:avLst/>
          </a:prstGeom>
        </p:spPr>
      </p:pic>
      <p:pic>
        <p:nvPicPr>
          <p:cNvPr id="16" name="Imagen 10">
            <a:extLst>
              <a:ext uri="{FF2B5EF4-FFF2-40B4-BE49-F238E27FC236}">
                <a16:creationId xmlns:a16="http://schemas.microsoft.com/office/drawing/2014/main" id="{8C1870FB-C979-9A17-A9DB-D37F365506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4407" y="1768859"/>
            <a:ext cx="2807593" cy="203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C1EEB6-6A3C-CC40-92B4-D80E6A463E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991165" y="6219195"/>
            <a:ext cx="10204704" cy="45719"/>
          </a:xfrm>
          <a:prstGeom prst="rect">
            <a:avLst/>
          </a:prstGeom>
        </p:spPr>
      </p:pic>
      <p:pic>
        <p:nvPicPr>
          <p:cNvPr id="9" name="Imagen 7">
            <a:extLst>
              <a:ext uri="{FF2B5EF4-FFF2-40B4-BE49-F238E27FC236}">
                <a16:creationId xmlns:a16="http://schemas.microsoft.com/office/drawing/2014/main" id="{49F782E8-82A5-7FA4-79C2-8ABEA6327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772" y="734902"/>
            <a:ext cx="7162486" cy="447896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7C8DF-D469-5048-9F12-B74E9E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2669" y="6352012"/>
            <a:ext cx="27432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8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1164" y="436485"/>
            <a:ext cx="10204705" cy="7698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3200" b="1" kern="300" dirty="0">
                <a:solidFill>
                  <a:srgbClr val="074363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Metodología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555" y="1864989"/>
            <a:ext cx="516348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b="1" dirty="0" smtClean="0">
                <a:solidFill>
                  <a:srgbClr val="1D68C1"/>
                </a:solidFill>
              </a:rPr>
              <a:t>Alinear </a:t>
            </a:r>
            <a:r>
              <a:rPr lang="es-ES" sz="2000" b="1" dirty="0">
                <a:solidFill>
                  <a:srgbClr val="1D68C1"/>
                </a:solidFill>
              </a:rPr>
              <a:t>los microdatos con las cuentas nacionales </a:t>
            </a:r>
            <a:r>
              <a:rPr lang="es-ES" sz="2000" b="1" dirty="0" smtClean="0">
                <a:solidFill>
                  <a:srgbClr val="1D68C1"/>
                </a:solidFill>
              </a:rPr>
              <a:t>(CN): </a:t>
            </a:r>
            <a:r>
              <a:rPr lang="es-ES" sz="2000" b="1" dirty="0">
                <a:solidFill>
                  <a:srgbClr val="1D68C1"/>
                </a:solidFill>
              </a:rPr>
              <a:t>Ajustar los datos de las encuestas para que se ajusten a los principios de </a:t>
            </a:r>
            <a:r>
              <a:rPr lang="es-ES" sz="2000" b="1" dirty="0" smtClean="0">
                <a:solidFill>
                  <a:srgbClr val="1D68C1"/>
                </a:solidFill>
              </a:rPr>
              <a:t>la contabilidad nacional.</a:t>
            </a:r>
            <a:endParaRPr lang="es-ES" sz="2000" b="1" dirty="0">
              <a:solidFill>
                <a:srgbClr val="1D68C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Clasificaciones </a:t>
            </a:r>
            <a:r>
              <a:rPr lang="es-ES" sz="2000" dirty="0"/>
              <a:t>puente (bridge): Conversión de datos de consumo de COICOP a </a:t>
            </a:r>
            <a:r>
              <a:rPr lang="es-ES" sz="2000" dirty="0" err="1"/>
              <a:t>CPA</a:t>
            </a:r>
            <a:r>
              <a:rPr lang="es-E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Conversión </a:t>
            </a:r>
            <a:r>
              <a:rPr lang="es-ES" sz="2000" dirty="0"/>
              <a:t>de valoración: Modificación de los datos de consumo de precios de adquisición a precios básicos</a:t>
            </a:r>
            <a:r>
              <a:rPr lang="es-E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Ajuste </a:t>
            </a:r>
            <a:r>
              <a:rPr lang="es-ES" sz="2000" dirty="0"/>
              <a:t>a las </a:t>
            </a:r>
            <a:r>
              <a:rPr lang="es-ES" sz="2000" dirty="0" smtClean="0"/>
              <a:t>clasificación </a:t>
            </a:r>
            <a:r>
              <a:rPr lang="es-ES" sz="2000" dirty="0"/>
              <a:t>de </a:t>
            </a:r>
            <a:r>
              <a:rPr lang="es-ES" sz="2000" dirty="0" smtClean="0"/>
              <a:t>industrias </a:t>
            </a:r>
            <a:r>
              <a:rPr lang="es-ES" sz="2000" dirty="0"/>
              <a:t>(si es necesario): Transformar los datos basados en productos en clasificaciones de </a:t>
            </a:r>
            <a:r>
              <a:rPr lang="es-ES" sz="2000" dirty="0" smtClean="0"/>
              <a:t>industrias.</a:t>
            </a:r>
            <a:endParaRPr lang="es-ES" sz="2000" dirty="0"/>
          </a:p>
        </p:txBody>
      </p:sp>
      <p:sp>
        <p:nvSpPr>
          <p:cNvPr id="6" name="Rectangle 5"/>
          <p:cNvSpPr/>
          <p:nvPr/>
        </p:nvSpPr>
        <p:spPr>
          <a:xfrm>
            <a:off x="991163" y="1376218"/>
            <a:ext cx="2650395" cy="2279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800" b="1" dirty="0">
                <a:latin typeface="+mj-lt"/>
              </a:rPr>
              <a:t>	4 pasos clave:</a:t>
            </a:r>
          </a:p>
        </p:txBody>
      </p:sp>
      <p:sp>
        <p:nvSpPr>
          <p:cNvPr id="10" name="Rectángulo 1">
            <a:extLst>
              <a:ext uri="{FF2B5EF4-FFF2-40B4-BE49-F238E27FC236}">
                <a16:creationId xmlns:a16="http://schemas.microsoft.com/office/drawing/2014/main" id="{2FBDB6BD-7754-0ED6-FDFA-9A83C708525E}"/>
              </a:ext>
            </a:extLst>
          </p:cNvPr>
          <p:cNvSpPr/>
          <p:nvPr/>
        </p:nvSpPr>
        <p:spPr>
          <a:xfrm>
            <a:off x="5693230" y="2325904"/>
            <a:ext cx="2193824" cy="2304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{3F4DCCD4-2991-6C4E-AD4B-536A6834DD07}tf10001070</Template>
  <TotalTime>8285</TotalTime>
  <Words>1599</Words>
  <Application>Microsoft Office PowerPoint</Application>
  <PresentationFormat>Widescreen</PresentationFormat>
  <Paragraphs>196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Arial Unicode MS</vt:lpstr>
      <vt:lpstr>Arial-BoldMT</vt:lpstr>
      <vt:lpstr>Calibri</vt:lpstr>
      <vt:lpstr>Calibri Light</vt:lpstr>
      <vt:lpstr>Cambria Math</vt:lpstr>
      <vt:lpstr>Courier New</vt:lpstr>
      <vt:lpstr>Open Sans</vt:lpstr>
      <vt:lpstr>Roboto Condensed Light</vt:lpstr>
      <vt:lpstr>Times New Roman</vt:lpstr>
      <vt:lpstr>TimesNewRomanPSMT</vt:lpstr>
      <vt:lpstr>Verdana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ANGEL TOMAS GARCIA</dc:creator>
  <cp:lastModifiedBy>Manuel Tomás</cp:lastModifiedBy>
  <cp:revision>522</cp:revision>
  <cp:lastPrinted>2019-07-23T13:24:06Z</cp:lastPrinted>
  <dcterms:created xsi:type="dcterms:W3CDTF">2019-07-17T18:25:16Z</dcterms:created>
  <dcterms:modified xsi:type="dcterms:W3CDTF">2024-10-16T07:30:22Z</dcterms:modified>
</cp:coreProperties>
</file>