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60" r:id="rId3"/>
    <p:sldId id="358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ANGEL TOMAS GARCIA" initials="MATG" lastIdx="1" clrIdx="0">
    <p:extLst>
      <p:ext uri="{19B8F6BF-5375-455C-9EA6-DF929625EA0E}">
        <p15:presenceInfo xmlns:p15="http://schemas.microsoft.com/office/powerpoint/2012/main" userId="S::manuelangel.tomas@alu.uclm.es::2ea722a4-1fa1-4392-800a-3736ea64c64d" providerId="AD"/>
      </p:ext>
    </p:extLst>
  </p:cmAuthor>
  <p:cmAuthor id="2" name="Manuel Tomás" initials="MT" lastIdx="3" clrIdx="1">
    <p:extLst>
      <p:ext uri="{19B8F6BF-5375-455C-9EA6-DF929625EA0E}">
        <p15:presenceInfo xmlns:p15="http://schemas.microsoft.com/office/powerpoint/2012/main" userId="S-1-5-21-1308740662-429972972-96501386-4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363"/>
    <a:srgbClr val="1D68C1"/>
    <a:srgbClr val="003C71"/>
    <a:srgbClr val="11B000"/>
    <a:srgbClr val="008000"/>
    <a:srgbClr val="00CC99"/>
    <a:srgbClr val="13CC10"/>
    <a:srgbClr val="8FBD2C"/>
    <a:srgbClr val="C61F1A"/>
    <a:srgbClr val="67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2" autoAdjust="0"/>
    <p:restoredTop sz="86210"/>
  </p:normalViewPr>
  <p:slideViewPr>
    <p:cSldViewPr snapToGrid="0" snapToObjects="1">
      <p:cViewPr varScale="1">
        <p:scale>
          <a:sx n="61" d="100"/>
          <a:sy n="61" d="100"/>
        </p:scale>
        <p:origin x="8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7FE9-9C45-984E-80F9-AE6FA076870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703F-CB46-D74D-9DD5-93C8174E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7050-B2F7-E541-A8C3-D2C03D5851DC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59B5-F448-3149-86A6-C2347109E14B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C32-A9E5-0249-83DC-CA1671AF0E68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B8AC-E8F6-BA4A-A0A5-B53B25767C70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804-262D-314B-B108-1953E2D90BD2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959-F26D-A74E-9361-CF83790C281A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9AAE-D539-0B4E-8515-D75BA90C36E8}" type="datetime1">
              <a:rPr lang="es-ES" smtClean="0"/>
              <a:t>16/10/2024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A23D-6A52-1947-91C0-9E9C499BD550}" type="datetime1">
              <a:rPr lang="es-ES" smtClean="0"/>
              <a:t>16/10/2024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7B51-D978-CC49-9D57-B4C636B452DE}" type="datetime1">
              <a:rPr lang="es-ES" smtClean="0"/>
              <a:t>16/10/2024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DE31-2511-8249-9BAF-1CB209C21411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4A-6A0C-294D-B1F5-A2334D9B5B8B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28A3-0602-AB41-86FB-E05DF11B3875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.tomas@bc3research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cazcarr@unizar.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2">
            <a:extLst>
              <a:ext uri="{FF2B5EF4-FFF2-40B4-BE49-F238E27FC236}">
                <a16:creationId xmlns:a16="http://schemas.microsoft.com/office/drawing/2014/main" id="{7BD38F66-C6C1-9E4D-8C5D-6903303E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1" y="1124284"/>
            <a:ext cx="10775576" cy="71809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36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Curso: Integración de microdatos de consumo de hogares en modelos input-output</a:t>
            </a:r>
            <a:endParaRPr lang="es-ES" sz="3600" b="1" dirty="0">
              <a:solidFill>
                <a:srgbClr val="11B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F83DED-72BE-6248-A9F4-6C3BCCB94F6C}"/>
              </a:ext>
            </a:extLst>
          </p:cNvPr>
          <p:cNvSpPr/>
          <p:nvPr/>
        </p:nvSpPr>
        <p:spPr>
          <a:xfrm>
            <a:off x="1524001" y="6312624"/>
            <a:ext cx="914400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Roboto Condensed Light"/>
                <a:cs typeface="Roboto Condensed Light"/>
              </a:rPr>
              <a:t>14-17 June 2022, Pisa, Italy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 Condensed Light"/>
              <a:cs typeface="Roboto Condensed Light"/>
            </a:endParaRPr>
          </a:p>
        </p:txBody>
      </p:sp>
      <p:sp>
        <p:nvSpPr>
          <p:cNvPr id="16" name="8 Rectángulo">
            <a:extLst>
              <a:ext uri="{FF2B5EF4-FFF2-40B4-BE49-F238E27FC236}">
                <a16:creationId xmlns:a16="http://schemas.microsoft.com/office/drawing/2014/main" id="{319D52C6-3EFA-794B-8084-56D313FAC1A9}"/>
              </a:ext>
            </a:extLst>
          </p:cNvPr>
          <p:cNvSpPr/>
          <p:nvPr/>
        </p:nvSpPr>
        <p:spPr>
          <a:xfrm>
            <a:off x="1295399" y="3212376"/>
            <a:ext cx="9601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Impartido por:</a:t>
            </a:r>
          </a:p>
          <a:p>
            <a:pPr algn="ctr"/>
            <a:r>
              <a:rPr lang="es-ES" sz="24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Manuel Tomás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BC3 (Basque Centre for Climate Change)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3"/>
              </a:rPr>
              <a:t>manuel.tomas@bc3research.org</a:t>
            </a:r>
            <a:endParaRPr lang="es-ES" dirty="0" smtClean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es-ES" sz="24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Ignacio Cazcarro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ARAID (Aragonese Agency for </a:t>
            </a:r>
            <a:r>
              <a:rPr lang="es-ES" sz="2400" dirty="0" err="1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Research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and Development) &amp; BC3 (Basque Centre for Climate Change)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4"/>
              </a:rPr>
              <a:t>icazcarr@unizar.es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9542148" y="5928080"/>
            <a:ext cx="225170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4 de Septiembre 2024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8 Rectángulo">
            <a:extLst>
              <a:ext uri="{FF2B5EF4-FFF2-40B4-BE49-F238E27FC236}">
                <a16:creationId xmlns:a16="http://schemas.microsoft.com/office/drawing/2014/main" id="{319D52C6-3EFA-794B-8084-56D313FAC1A9}"/>
              </a:ext>
            </a:extLst>
          </p:cNvPr>
          <p:cNvSpPr/>
          <p:nvPr/>
        </p:nvSpPr>
        <p:spPr>
          <a:xfrm>
            <a:off x="1164770" y="214136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Sesión II</a:t>
            </a:r>
            <a:r>
              <a:rPr lang="es-ES" sz="2400" b="1" dirty="0" smtClean="0">
                <a:cs typeface="Times New Roman" panose="02020603050405020304" pitchFamily="18" charset="0"/>
              </a:rPr>
              <a:t>: Integración </a:t>
            </a:r>
            <a:r>
              <a:rPr lang="es-ES" sz="2400" b="1" dirty="0">
                <a:cs typeface="Times New Roman" panose="02020603050405020304" pitchFamily="18" charset="0"/>
              </a:rPr>
              <a:t>de microdatos de consumo de hogares en modelos input-output </a:t>
            </a:r>
            <a:r>
              <a:rPr lang="es-ES" sz="2400" b="1" dirty="0" smtClean="0">
                <a:cs typeface="Times New Roman" panose="02020603050405020304" pitchFamily="18" charset="0"/>
              </a:rPr>
              <a:t>(TEORÍA)</a:t>
            </a:r>
            <a:endParaRPr lang="es-E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</a:t>
            </a:r>
            <a:r>
              <a:rPr lang="es-ES" sz="2800" b="1" dirty="0" smtClean="0">
                <a:latin typeface="+mj-lt"/>
              </a:rPr>
              <a:t>2: Pasar </a:t>
            </a:r>
            <a:r>
              <a:rPr lang="es-ES" sz="2800" b="1" dirty="0">
                <a:latin typeface="+mj-lt"/>
              </a:rPr>
              <a:t>el perfil de consumo de COICOP a </a:t>
            </a:r>
            <a:r>
              <a:rPr lang="es-ES" sz="2800" b="1" dirty="0" err="1" smtClean="0">
                <a:latin typeface="+mj-lt"/>
              </a:rPr>
              <a:t>CPA</a:t>
            </a:r>
            <a:endParaRPr lang="es-ES" sz="2800" b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8249" y="3449611"/>
                <a:ext cx="10515037" cy="2389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2.1</a:t>
                </a:r>
                <a:r>
                  <a:rPr lang="es-ES" sz="2400" u="sng" dirty="0"/>
                  <a:t>: Calcular </a:t>
                </a:r>
                <a:r>
                  <a:rPr lang="es-ES" sz="2400" u="sng" dirty="0" smtClean="0"/>
                  <a:t>la proporción </a:t>
                </a:r>
                <a:r>
                  <a:rPr lang="es-ES" sz="2400" u="sng" dirty="0"/>
                  <a:t>de gasto COICOP que va </a:t>
                </a:r>
                <a:r>
                  <a:rPr lang="es-ES" sz="2400" u="sng" dirty="0" err="1"/>
                  <a:t>CPA</a:t>
                </a:r>
                <a:r>
                  <a:rPr lang="es-ES" sz="2400" dirty="0" smtClean="0"/>
                  <a:t>: </a:t>
                </a:r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𝑐𝑜𝑖𝑐𝑜𝑝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𝑐𝑜𝑖𝑐𝑜𝑝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 smtClean="0"/>
              </a:p>
              <a:p>
                <a:endParaRPr lang="es-ES" sz="2400" dirty="0" smtClean="0"/>
              </a:p>
              <a:p>
                <a:r>
                  <a:rPr lang="es-ES" dirty="0"/>
                  <a:t>Cada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𝑐𝑝𝑎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𝑐𝑜𝑖𝑐𝑜𝑝</m:t>
                        </m:r>
                      </m:sub>
                    </m:sSub>
                  </m:oMath>
                </a14:m>
                <a:r>
                  <a:rPr lang="es-ES" dirty="0"/>
                  <a:t> de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dirty="0"/>
                  <a:t> representa la cantidad total del producto </a:t>
                </a:r>
                <a:r>
                  <a:rPr lang="es-ES" dirty="0" err="1"/>
                  <a:t>CPA</a:t>
                </a:r>
                <a:r>
                  <a:rPr lang="es-ES" dirty="0"/>
                  <a:t> que se utiliza para un fin COICOP. 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𝑐𝑜𝑖𝑐𝑜𝑝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𝑐𝑝𝑎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𝑐𝑝𝑎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𝑐𝑜𝑖𝑐𝑜𝑝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" dirty="0"/>
                  <a:t>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𝑜𝑖𝑐𝑜𝑝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=1,2,…,47</m:t>
                    </m:r>
                  </m:oMath>
                </a14:m>
                <a:r>
                  <a:rPr lang="es-ES" dirty="0"/>
                  <a:t>.</a:t>
                </a:r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49" y="3449611"/>
                <a:ext cx="10515037" cy="2389372"/>
              </a:xfrm>
              <a:prstGeom prst="rect">
                <a:avLst/>
              </a:prstGeom>
              <a:blipFill>
                <a:blip r:embed="rId5"/>
                <a:stretch>
                  <a:fillRect l="-928" t="-2041" r="-116" b="-2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78249" y="2065856"/>
            <a:ext cx="10204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Para ello se emplea un matriz puente que relaciona una clasificación basada en categorías de consumo (COICOP) a una clasificación basada en categorías </a:t>
            </a:r>
            <a:r>
              <a:rPr lang="es-ES" sz="2400" dirty="0" smtClean="0"/>
              <a:t>de productos </a:t>
            </a:r>
            <a:r>
              <a:rPr lang="es-ES" sz="2400" dirty="0"/>
              <a:t>(</a:t>
            </a:r>
            <a:r>
              <a:rPr lang="es-ES" sz="2400" dirty="0" err="1"/>
              <a:t>CPA</a:t>
            </a:r>
            <a:r>
              <a:rPr lang="es-ES" sz="2400" dirty="0"/>
              <a:t>). Esta matriz se define como B y tiene un tamaño de 64 ×47.</a:t>
            </a:r>
          </a:p>
        </p:txBody>
      </p:sp>
    </p:spTree>
    <p:extLst>
      <p:ext uri="{BB962C8B-B14F-4D97-AF65-F5344CB8AC3E}">
        <p14:creationId xmlns:p14="http://schemas.microsoft.com/office/powerpoint/2010/main" val="5352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</a:t>
            </a:r>
            <a:r>
              <a:rPr lang="es-ES" sz="2800" b="1" dirty="0" smtClean="0">
                <a:latin typeface="+mj-lt"/>
              </a:rPr>
              <a:t>2: Pasar </a:t>
            </a:r>
            <a:r>
              <a:rPr lang="es-ES" sz="2800" b="1" dirty="0">
                <a:latin typeface="+mj-lt"/>
              </a:rPr>
              <a:t>el perfil de consumo de COICOP a </a:t>
            </a:r>
            <a:r>
              <a:rPr lang="es-ES" sz="2800" b="1" dirty="0" err="1">
                <a:latin typeface="+mj-lt"/>
              </a:rPr>
              <a:t>CPA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1808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2.2</a:t>
                </a:r>
                <a:r>
                  <a:rPr lang="es-ES" sz="2400" u="sng" dirty="0"/>
                  <a:t>: Pasar el perfil de consumo de COICOP a </a:t>
                </a:r>
                <a:r>
                  <a:rPr lang="es-ES" sz="2400" u="sng" dirty="0" err="1"/>
                  <a:t>CPA</a:t>
                </a:r>
                <a:r>
                  <a:rPr lang="es-ES" sz="2400" dirty="0" smtClean="0"/>
                  <a:t>: </a:t>
                </a:r>
              </a:p>
              <a:p>
                <a:r>
                  <a:rPr lang="es-ES" sz="2400" dirty="0" smtClean="0"/>
                  <a:t>La matriz </a:t>
                </a:r>
                <a:r>
                  <a:rPr lang="es-ES" sz="2400" dirty="0"/>
                  <a:t>E resultante del paso anterior se emplea para pasar el perfil de consumo de </a:t>
                </a:r>
                <a:r>
                  <a:rPr lang="es-ES" sz="2400" dirty="0" smtClean="0"/>
                  <a:t>COICOP </a:t>
                </a:r>
                <a:r>
                  <a:rPr lang="es-ES" sz="2400" dirty="0"/>
                  <a:t>a </a:t>
                </a:r>
                <a:r>
                  <a:rPr lang="es-ES" sz="2400" dirty="0" err="1" smtClean="0"/>
                  <a:t>CPA</a:t>
                </a: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𝐶𝑃𝐴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𝐶𝑂𝐼𝐶𝑂𝑃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1808124"/>
              </a:xfrm>
              <a:prstGeom prst="rect">
                <a:avLst/>
              </a:prstGeom>
              <a:blipFill>
                <a:blip r:embed="rId5"/>
                <a:stretch>
                  <a:fillRect l="-956" t="-26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11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67" y="1908914"/>
            <a:ext cx="3674824" cy="42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3: Pasar el perfil de consumo de precios de adquisición a </a:t>
            </a:r>
            <a:r>
              <a:rPr lang="es-ES" sz="2800" b="1" dirty="0" smtClean="0">
                <a:latin typeface="+mj-lt"/>
              </a:rPr>
              <a:t>básicos</a:t>
            </a:r>
            <a:endParaRPr lang="es-ES" sz="28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1167" y="6363195"/>
            <a:ext cx="4267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Fuente: Adaptación realizada a partir de </a:t>
            </a:r>
            <a:r>
              <a:rPr lang="es-ES" sz="1400" dirty="0" smtClean="0"/>
              <a:t>Amores </a:t>
            </a:r>
            <a:r>
              <a:rPr lang="es-ES" sz="1400" dirty="0"/>
              <a:t>(2018).</a:t>
            </a:r>
          </a:p>
          <a:p>
            <a:endParaRPr lang="es-E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55560" y="3823132"/>
                <a:ext cx="3848361" cy="449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𝑐𝑝𝑎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𝑏𝑝</m:t>
                          </m:r>
                        </m:sup>
                      </m:sSubSup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𝑐𝑝𝑎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𝑡𝑡𝑚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p>
                      </m:sSub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60" y="3823132"/>
                <a:ext cx="3848361" cy="449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</a:t>
            </a:r>
            <a:r>
              <a:rPr lang="es-ES" sz="2800" b="1" dirty="0" smtClean="0">
                <a:latin typeface="+mj-lt"/>
              </a:rPr>
              <a:t>4: </a:t>
            </a:r>
            <a:r>
              <a:rPr lang="es-ES" sz="2800" b="1" dirty="0">
                <a:latin typeface="+mj-lt"/>
              </a:rPr>
              <a:t>Pasar </a:t>
            </a:r>
            <a:r>
              <a:rPr lang="es-ES" sz="2800" b="1" dirty="0" smtClean="0">
                <a:latin typeface="+mj-lt"/>
              </a:rPr>
              <a:t>de </a:t>
            </a:r>
            <a:r>
              <a:rPr lang="es-ES" sz="2800" b="1" dirty="0" err="1" smtClean="0">
                <a:latin typeface="+mj-lt"/>
              </a:rPr>
              <a:t>CPA</a:t>
            </a:r>
            <a:r>
              <a:rPr lang="es-ES" sz="2800" b="1" dirty="0" smtClean="0">
                <a:latin typeface="+mj-lt"/>
              </a:rPr>
              <a:t> </a:t>
            </a:r>
            <a:r>
              <a:rPr lang="es-ES" sz="2800" b="1" dirty="0">
                <a:latin typeface="+mj-lt"/>
              </a:rPr>
              <a:t>a </a:t>
            </a:r>
            <a:r>
              <a:rPr lang="es-ES" sz="2800" b="1" dirty="0" smtClean="0">
                <a:latin typeface="+mj-lt"/>
              </a:rPr>
              <a:t>NACE </a:t>
            </a:r>
            <a:r>
              <a:rPr lang="es-ES" sz="2800" b="1" dirty="0">
                <a:latin typeface="+mj-lt"/>
              </a:rPr>
              <a:t>(tabla/modelo I-O industria-industria).</a:t>
            </a:r>
          </a:p>
        </p:txBody>
      </p:sp>
      <p:sp>
        <p:nvSpPr>
          <p:cNvPr id="7" name="Rectangle 6"/>
          <p:cNvSpPr/>
          <p:nvPr/>
        </p:nvSpPr>
        <p:spPr>
          <a:xfrm>
            <a:off x="991163" y="1967817"/>
            <a:ext cx="102047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u="sng" dirty="0"/>
              <a:t>4.1: Reagrupar </a:t>
            </a:r>
            <a:r>
              <a:rPr lang="es-ES" sz="2400" u="sng" dirty="0" smtClean="0"/>
              <a:t>información.</a:t>
            </a:r>
          </a:p>
          <a:p>
            <a:endParaRPr lang="es-ES" sz="2400" u="sng" dirty="0" smtClean="0"/>
          </a:p>
          <a:p>
            <a:r>
              <a:rPr lang="es-ES" sz="2400" u="sng" dirty="0" smtClean="0"/>
              <a:t>4.2</a:t>
            </a:r>
            <a:r>
              <a:rPr lang="es-ES" sz="2400" u="sng" dirty="0"/>
              <a:t>: Ajustar diferencias entre gasto en consumo final de los hogares de la tabla de destino nacional y </a:t>
            </a:r>
            <a:r>
              <a:rPr lang="es-ES" sz="2400" u="sng" dirty="0" smtClean="0"/>
              <a:t>multirregional.</a:t>
            </a:r>
          </a:p>
          <a:p>
            <a:endParaRPr lang="es-ES" sz="2400" u="sng" dirty="0"/>
          </a:p>
          <a:p>
            <a:r>
              <a:rPr lang="es-ES" sz="2400" u="sng" dirty="0"/>
              <a:t>4.3: Repartir perfil de consumo en base a la estructura doméstico/importado del gasto en consumo final de los hogares de la tabla de destino </a:t>
            </a:r>
            <a:r>
              <a:rPr lang="es-ES" sz="2400" u="sng" dirty="0" smtClean="0"/>
              <a:t>multirregional.</a:t>
            </a:r>
          </a:p>
          <a:p>
            <a:endParaRPr lang="es-ES" sz="2400" u="sng" dirty="0"/>
          </a:p>
          <a:p>
            <a:r>
              <a:rPr lang="es-ES" sz="2400" u="sng" dirty="0"/>
              <a:t>4.4: Reagrupar los vectores en un único </a:t>
            </a:r>
            <a:r>
              <a:rPr lang="es-ES" sz="2400" u="sng" dirty="0" smtClean="0"/>
              <a:t>vector.</a:t>
            </a:r>
          </a:p>
          <a:p>
            <a:endParaRPr lang="es-ES" sz="2400" u="sng" dirty="0"/>
          </a:p>
          <a:p>
            <a:r>
              <a:rPr lang="en-GB" sz="2400" u="sng" dirty="0"/>
              <a:t>4.5: </a:t>
            </a:r>
            <a:r>
              <a:rPr lang="en-GB" sz="2400" u="sng" dirty="0" err="1"/>
              <a:t>Aplicar</a:t>
            </a:r>
            <a:r>
              <a:rPr lang="en-GB" sz="2400" u="sng" dirty="0"/>
              <a:t> el </a:t>
            </a:r>
            <a:r>
              <a:rPr lang="en-GB" sz="2400" u="sng" dirty="0" err="1"/>
              <a:t>modelo</a:t>
            </a:r>
            <a:r>
              <a:rPr lang="en-GB" sz="2400" u="sng" dirty="0"/>
              <a:t> D (fixed product sales structure assumption</a:t>
            </a:r>
            <a:r>
              <a:rPr lang="en-GB" sz="2400" u="sng" dirty="0" smtClean="0"/>
              <a:t>).</a:t>
            </a:r>
            <a:endParaRPr lang="es-ES" sz="2400" u="sng" dirty="0" smtClean="0"/>
          </a:p>
          <a:p>
            <a:endParaRPr lang="es-E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14310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Contenido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 smtClean="0">
                <a:latin typeface="+mj-lt"/>
              </a:rPr>
              <a:t>Integración de perfiles de consumo de encuestas de hogares en tablas input-output: procedimiento y ejemplo</a:t>
            </a:r>
            <a:endParaRPr lang="es-ES" sz="28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166" y="2461229"/>
            <a:ext cx="10204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u="sng" dirty="0" smtClean="0"/>
              <a:t>Objetivo</a:t>
            </a:r>
            <a:r>
              <a:rPr lang="es-ES" sz="2400" dirty="0"/>
              <a:t>: </a:t>
            </a:r>
            <a:r>
              <a:rPr lang="es-ES" sz="2400" dirty="0" smtClean="0"/>
              <a:t>entender </a:t>
            </a:r>
            <a:r>
              <a:rPr lang="es-ES" sz="2400" dirty="0"/>
              <a:t>cómo se </a:t>
            </a:r>
            <a:r>
              <a:rPr lang="es-ES" sz="2400" dirty="0" smtClean="0"/>
              <a:t>deben integrar </a:t>
            </a:r>
            <a:r>
              <a:rPr lang="es-ES" sz="2400" dirty="0"/>
              <a:t>los perfiles de consumo de los hogares, </a:t>
            </a:r>
            <a:r>
              <a:rPr lang="es-ES" sz="2400" dirty="0" smtClean="0"/>
              <a:t>extraídos de </a:t>
            </a:r>
            <a:r>
              <a:rPr lang="es-ES" sz="2400" dirty="0"/>
              <a:t>encuestas microeconómicas, en </a:t>
            </a:r>
            <a:r>
              <a:rPr lang="es-ES" sz="2400" dirty="0" smtClean="0"/>
              <a:t>tablas input-output.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u="sng" dirty="0" smtClean="0"/>
              <a:t>Medios</a:t>
            </a:r>
            <a:r>
              <a:rPr lang="es-ES" sz="2400" dirty="0" smtClean="0"/>
              <a:t>: Explicación teórica y ejemplo basado en </a:t>
            </a:r>
            <a:r>
              <a:rPr lang="es-ES" sz="2400" dirty="0"/>
              <a:t>2010 «material 3.2. ejemplo de integración 2010_estilizado.xlsx». </a:t>
            </a:r>
          </a:p>
        </p:txBody>
      </p:sp>
    </p:spTree>
    <p:extLst>
      <p:ext uri="{BB962C8B-B14F-4D97-AF65-F5344CB8AC3E}">
        <p14:creationId xmlns:p14="http://schemas.microsoft.com/office/powerpoint/2010/main" val="189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3.1 Descripción general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 smtClean="0">
                <a:latin typeface="+mj-lt"/>
              </a:rPr>
              <a:t>Procedimiento </a:t>
            </a:r>
            <a:r>
              <a:rPr lang="es-ES" sz="2800" b="1" dirty="0">
                <a:latin typeface="+mj-lt"/>
              </a:rPr>
              <a:t>a seguir para la integración de microdatos de encuestas de consumo de hogares en tablas (modelos) </a:t>
            </a:r>
            <a:r>
              <a:rPr lang="es-ES" sz="2800" b="1" dirty="0" smtClean="0">
                <a:latin typeface="+mj-lt"/>
              </a:rPr>
              <a:t>input-output</a:t>
            </a:r>
            <a:endParaRPr lang="es-ES" sz="2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731" y="2143646"/>
            <a:ext cx="6902600" cy="403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39521" y="5714378"/>
            <a:ext cx="2369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Fuente: Cazcarro et al. (2020).</a:t>
            </a:r>
          </a:p>
        </p:txBody>
      </p:sp>
    </p:spTree>
    <p:extLst>
      <p:ext uri="{BB962C8B-B14F-4D97-AF65-F5344CB8AC3E}">
        <p14:creationId xmlns:p14="http://schemas.microsoft.com/office/powerpoint/2010/main" val="1080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1: Alineación </a:t>
            </a:r>
            <a:r>
              <a:rPr lang="es-ES" sz="2800" b="1" dirty="0" smtClean="0">
                <a:latin typeface="+mj-lt"/>
              </a:rPr>
              <a:t>de microdatos con la contabilidad nacional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1556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1.1. Cálculo </a:t>
                </a:r>
                <a:r>
                  <a:rPr lang="es-ES" sz="2400" u="sng" dirty="0"/>
                  <a:t>de la población total </a:t>
                </a:r>
                <a:r>
                  <a:rPr lang="es-ES" sz="2400" u="sng" dirty="0" smtClean="0"/>
                  <a:t>original de la encuesta</a:t>
                </a:r>
                <a:r>
                  <a:rPr lang="es-ES" sz="2400" dirty="0" smtClean="0"/>
                  <a:t>: </a:t>
                </a:r>
              </a:p>
              <a:p>
                <a:endParaRPr lang="en-GB" sz="2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1556388"/>
              </a:xfrm>
              <a:prstGeom prst="rect">
                <a:avLst/>
              </a:prstGeom>
              <a:blipFill>
                <a:blip r:embed="rId5"/>
                <a:stretch>
                  <a:fillRect l="-956" t="-31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8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1: Alineación </a:t>
            </a:r>
            <a:r>
              <a:rPr lang="es-ES" sz="2800" b="1" dirty="0" smtClean="0">
                <a:latin typeface="+mj-lt"/>
              </a:rPr>
              <a:t>de microdatos con la contabilidad nacional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1294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1.2. </a:t>
                </a:r>
                <a:r>
                  <a:rPr lang="es-ES" sz="2400" u="sng" dirty="0"/>
                  <a:t>Cálculo </a:t>
                </a:r>
                <a:r>
                  <a:rPr lang="es-ES" sz="2400" u="sng" dirty="0" smtClean="0"/>
                  <a:t>del </a:t>
                </a:r>
                <a:r>
                  <a:rPr lang="es-ES" sz="2400" u="sng" dirty="0"/>
                  <a:t>factor de elevación ajustado del hogar a </a:t>
                </a:r>
                <a:r>
                  <a:rPr lang="es-ES" sz="2400" u="sng" dirty="0" smtClean="0"/>
                  <a:t>integrar</a:t>
                </a:r>
                <a:r>
                  <a:rPr lang="es-ES" sz="2400" dirty="0" smtClean="0"/>
                  <a:t>: </a:t>
                </a:r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1294650"/>
              </a:xfrm>
              <a:prstGeom prst="rect">
                <a:avLst/>
              </a:prstGeom>
              <a:blipFill>
                <a:blip r:embed="rId5"/>
                <a:stretch>
                  <a:fillRect l="-956" t="-3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8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1: Alineación </a:t>
            </a:r>
            <a:r>
              <a:rPr lang="es-ES" sz="2800" b="1" dirty="0" smtClean="0">
                <a:latin typeface="+mj-lt"/>
              </a:rPr>
              <a:t>de microdatos con la contabilidad nacional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1552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1.3. Cálculo del </a:t>
                </a:r>
                <a:r>
                  <a:rPr lang="es-ES" sz="2400" u="sng" dirty="0"/>
                  <a:t>gasto en consumo final ajustado de cada categoría COICOP del hogar a </a:t>
                </a:r>
                <a:r>
                  <a:rPr lang="es-ES" sz="2400" u="sng" dirty="0" smtClean="0"/>
                  <a:t>integrar</a:t>
                </a:r>
                <a:r>
                  <a:rPr lang="en-GB" sz="2400" u="sng" dirty="0" smtClean="0"/>
                  <a:t>:</a:t>
                </a:r>
                <a:endParaRPr lang="es-ES" sz="2400" u="sng" dirty="0" smtClean="0"/>
              </a:p>
              <a:p>
                <a:r>
                  <a:rPr lang="es-ES" sz="24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1552989"/>
              </a:xfrm>
              <a:prstGeom prst="rect">
                <a:avLst/>
              </a:prstGeom>
              <a:blipFill>
                <a:blip r:embed="rId5"/>
                <a:stretch>
                  <a:fillRect l="-956" t="-31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1: Alineación </a:t>
            </a:r>
            <a:r>
              <a:rPr lang="es-ES" sz="2800" b="1" dirty="0" smtClean="0">
                <a:latin typeface="+mj-lt"/>
              </a:rPr>
              <a:t>de microdatos con la contabilidad nacional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1663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1.4: Cálculo del </a:t>
                </a:r>
                <a:r>
                  <a:rPr lang="es-ES" sz="2400" u="sng" dirty="0"/>
                  <a:t>gasto en consumo final total ajustado de cada categoría de la encuesta</a:t>
                </a:r>
                <a:r>
                  <a:rPr lang="es-ES" sz="2400" dirty="0" smtClean="0"/>
                  <a:t>: </a:t>
                </a:r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𝐸𝐶𝐻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1663982"/>
              </a:xfrm>
              <a:prstGeom prst="rect">
                <a:avLst/>
              </a:prstGeom>
              <a:blipFill>
                <a:blip r:embed="rId5"/>
                <a:stretch>
                  <a:fillRect l="-956" t="-29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1: Alineación </a:t>
            </a:r>
            <a:r>
              <a:rPr lang="es-ES" sz="2800" b="1" dirty="0" smtClean="0">
                <a:latin typeface="+mj-lt"/>
              </a:rPr>
              <a:t>de microdatos con la contabilidad nacional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1874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1.5: Cálculo de </a:t>
                </a:r>
                <a:r>
                  <a:rPr lang="es-ES" sz="2400" u="sng" dirty="0"/>
                  <a:t>los coeficientes de ajuste entre los micro y macro datos de </a:t>
                </a:r>
                <a:r>
                  <a:rPr lang="es-ES" sz="2400" u="sng" dirty="0" smtClean="0"/>
                  <a:t>consumo</a:t>
                </a:r>
                <a:r>
                  <a:rPr lang="es-ES" sz="2400" u="sng" dirty="0"/>
                  <a:t>.</a:t>
                </a:r>
                <a:r>
                  <a:rPr lang="es-ES" sz="2400" dirty="0" smtClean="0"/>
                  <a:t> </a:t>
                </a:r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𝑐𝑜𝑖𝑐𝑜𝑝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𝑐𝑜𝑖𝑐𝑜𝑝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1874039"/>
              </a:xfrm>
              <a:prstGeom prst="rect">
                <a:avLst/>
              </a:prstGeom>
              <a:blipFill>
                <a:blip r:embed="rId5"/>
                <a:stretch>
                  <a:fillRect l="-956" t="-25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3.2 Explicación detallada del procedimiento de integración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Paso 1: Alineación </a:t>
            </a:r>
            <a:r>
              <a:rPr lang="es-ES" sz="2800" b="1" dirty="0" smtClean="0">
                <a:latin typeface="+mj-lt"/>
              </a:rPr>
              <a:t>de microdatos con la contabilidad nacional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1163" y="1989105"/>
                <a:ext cx="10204703" cy="2541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u="sng" dirty="0" smtClean="0"/>
                  <a:t>1.6 </a:t>
                </a:r>
                <a:r>
                  <a:rPr lang="es-ES" sz="2400" u="sng" dirty="0"/>
                  <a:t>y 1.7: </a:t>
                </a:r>
                <a:r>
                  <a:rPr lang="es-ES" sz="2400" u="sng" dirty="0" smtClean="0"/>
                  <a:t>Ajuste de </a:t>
                </a:r>
                <a:r>
                  <a:rPr lang="es-ES" sz="2400" u="sng" dirty="0"/>
                  <a:t>los valores del perfil de consumo a la contabilidad nacional </a:t>
                </a:r>
                <a:r>
                  <a:rPr lang="es-ES" sz="2400" u="sng" dirty="0" smtClean="0"/>
                  <a:t>+ Imputación de valores para </a:t>
                </a:r>
                <a:r>
                  <a:rPr lang="es-ES" sz="2400" u="sng" dirty="0"/>
                  <a:t>categorías sin información en base al supuesto de proporción de </a:t>
                </a:r>
                <a:r>
                  <a:rPr lang="es-ES" sz="2400" u="sng" dirty="0" smtClean="0"/>
                  <a:t>población</a:t>
                </a:r>
                <a:r>
                  <a:rPr lang="es-ES" sz="2400" dirty="0" smtClean="0"/>
                  <a:t>: </a:t>
                </a:r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𝑐𝑜𝑖𝑐𝑜𝑝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𝐸𝐶𝐻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𝑐𝑜𝑖𝑐𝑜𝑝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𝑐𝑜𝑖𝑐𝑜𝑝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𝑐𝑜𝑖𝑐𝑜𝑝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𝑛𝑢𝑙𝑜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𝐶𝑁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𝑐𝑜𝑖𝑐𝑜𝑝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𝐸𝐶𝐻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𝐸𝐶𝐻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𝐶𝑁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𝑐𝑜𝑖𝑐𝑜𝑝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𝑛𝑢𝑙𝑜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63" y="1989105"/>
                <a:ext cx="10204703" cy="2541273"/>
              </a:xfrm>
              <a:prstGeom prst="rect">
                <a:avLst/>
              </a:prstGeom>
              <a:blipFill>
                <a:blip r:embed="rId5"/>
                <a:stretch>
                  <a:fillRect l="-956" t="-1918" r="-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{3F4DCCD4-2991-6C4E-AD4B-536A6834DD07}tf10001070</Template>
  <TotalTime>8318</TotalTime>
  <Words>663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Cambria Math</vt:lpstr>
      <vt:lpstr>Roboto Condensed Light</vt:lpstr>
      <vt:lpstr>Times New Roman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ANGEL TOMAS GARCIA</dc:creator>
  <cp:lastModifiedBy>Manuel Tomás</cp:lastModifiedBy>
  <cp:revision>519</cp:revision>
  <cp:lastPrinted>2019-07-23T13:24:06Z</cp:lastPrinted>
  <dcterms:created xsi:type="dcterms:W3CDTF">2019-07-17T18:25:16Z</dcterms:created>
  <dcterms:modified xsi:type="dcterms:W3CDTF">2024-10-16T07:32:34Z</dcterms:modified>
</cp:coreProperties>
</file>