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3" r:id="rId14"/>
    <p:sldId id="269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9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81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2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15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7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55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3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5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3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0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2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7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7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5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7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AE50A-2AEC-0948-0FB0-300EABD53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069" y="265815"/>
            <a:ext cx="9144000" cy="2950535"/>
          </a:xfrm>
        </p:spPr>
        <p:txBody>
          <a:bodyPr>
            <a:normAutofit/>
          </a:bodyPr>
          <a:lstStyle/>
          <a:p>
            <a:r>
              <a:rPr lang="ko-KR" altLang="en-US" sz="4400"/>
              <a:t>그리드 컴퓨팅을 이용한 소수 찾기와소수가 사회에 미치는 영향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909A3-D244-9D04-90B8-7F70B1DC4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674" y="3378841"/>
            <a:ext cx="9241465" cy="2724334"/>
          </a:xfrm>
        </p:spPr>
        <p:txBody>
          <a:bodyPr>
            <a:normAutofit/>
          </a:bodyPr>
          <a:lstStyle/>
          <a:p>
            <a:r>
              <a:rPr lang="ko-KR" altLang="en-US"/>
              <a:t>방어회 팀</a:t>
            </a:r>
            <a:endParaRPr lang="en-US" altLang="ko-KR"/>
          </a:p>
          <a:p>
            <a:r>
              <a:rPr lang="ko-KR" altLang="en-US"/>
              <a:t>조장 강민석</a:t>
            </a:r>
            <a:r>
              <a:rPr lang="en-US" altLang="ko-KR"/>
              <a:t>(11001)</a:t>
            </a:r>
          </a:p>
          <a:p>
            <a:r>
              <a:rPr lang="ko-KR" altLang="en-US"/>
              <a:t>김선우</a:t>
            </a:r>
            <a:r>
              <a:rPr lang="en-US" altLang="ko-KR"/>
              <a:t>(11004)</a:t>
            </a:r>
          </a:p>
          <a:p>
            <a:r>
              <a:rPr lang="ko-KR" altLang="en-US"/>
              <a:t>김성훈</a:t>
            </a:r>
            <a:r>
              <a:rPr lang="en-US" altLang="ko-KR"/>
              <a:t>(11005)</a:t>
            </a:r>
          </a:p>
          <a:p>
            <a:r>
              <a:rPr lang="ko-KR" altLang="en-US"/>
              <a:t>이현욱</a:t>
            </a:r>
            <a:r>
              <a:rPr lang="en-US" altLang="ko-KR"/>
              <a:t>(11015)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887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CA130-3BAF-C8C0-D30A-D7E405042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1629"/>
            <a:ext cx="8732480" cy="5509734"/>
          </a:xfrm>
        </p:spPr>
        <p:txBody>
          <a:bodyPr>
            <a:normAutofit/>
          </a:bodyPr>
          <a:lstStyle/>
          <a:p>
            <a:r>
              <a:rPr lang="ko-KR" altLang="en-US" sz="2800"/>
              <a:t>마지막은 두번째를 조금 인용해서 소수를 판별하는 가장 효과적인 방법이다</a:t>
            </a:r>
            <a:r>
              <a:rPr lang="en-US" altLang="ko-KR" sz="2800"/>
              <a:t>.</a:t>
            </a:r>
            <a:r>
              <a:rPr lang="ko-KR" altLang="en-US" sz="2800"/>
              <a:t> 해당 숫자의 루트</a:t>
            </a:r>
            <a:r>
              <a:rPr lang="en-US" altLang="ko-KR" sz="2800"/>
              <a:t>N</a:t>
            </a:r>
            <a:r>
              <a:rPr lang="ko-KR" altLang="en-US" sz="2800"/>
              <a:t>까지 확인하는 방법이다</a:t>
            </a:r>
            <a:r>
              <a:rPr lang="en-US" altLang="ko-KR" sz="2800"/>
              <a:t>.</a:t>
            </a:r>
            <a:r>
              <a:rPr lang="ko-KR" altLang="en-US" sz="2800"/>
              <a:t> 이 원리는 약수의 중심을 구하는 방법이다</a:t>
            </a:r>
            <a:r>
              <a:rPr lang="en-US" altLang="ko-KR" sz="2800"/>
              <a:t>.</a:t>
            </a:r>
            <a:r>
              <a:rPr lang="ko-KR" altLang="en-US" sz="2800"/>
              <a:t> 예를 들어 </a:t>
            </a:r>
            <a:r>
              <a:rPr lang="en-US" altLang="ko-KR" sz="2800"/>
              <a:t>80</a:t>
            </a:r>
            <a:r>
              <a:rPr lang="ko-KR" altLang="en-US" sz="2800"/>
              <a:t>의 약수는 </a:t>
            </a:r>
            <a:r>
              <a:rPr lang="en-US" altLang="ko-KR" sz="2800"/>
              <a:t>(1,80)(2,40)(4,20)(5,16)(8,10)</a:t>
            </a:r>
            <a:r>
              <a:rPr lang="ko-KR" altLang="en-US" sz="2800"/>
              <a:t>이다</a:t>
            </a:r>
            <a:r>
              <a:rPr lang="en-US" altLang="ko-KR" sz="2800"/>
              <a:t>.</a:t>
            </a:r>
            <a:r>
              <a:rPr lang="ko-KR" altLang="en-US" sz="2800"/>
              <a:t> 각 숫자들은 곱이 </a:t>
            </a:r>
            <a:r>
              <a:rPr lang="en-US" altLang="ko-KR" sz="2800"/>
              <a:t>80</a:t>
            </a:r>
            <a:r>
              <a:rPr lang="ko-KR" altLang="en-US" sz="2800"/>
              <a:t>이 되는 쌍을 묶어놨다</a:t>
            </a:r>
            <a:r>
              <a:rPr lang="en-US" altLang="ko-KR" sz="2800"/>
              <a:t>.</a:t>
            </a:r>
            <a:r>
              <a:rPr lang="ko-KR" altLang="en-US" sz="2800"/>
              <a:t> 루트 </a:t>
            </a:r>
            <a:r>
              <a:rPr lang="en-US" altLang="ko-KR" sz="2800"/>
              <a:t>80</a:t>
            </a:r>
            <a:r>
              <a:rPr lang="ko-KR" altLang="en-US" sz="2800"/>
              <a:t>의 값은 약</a:t>
            </a:r>
            <a:r>
              <a:rPr lang="en-US" altLang="ko-KR" sz="2800"/>
              <a:t>8.xxx</a:t>
            </a:r>
            <a:r>
              <a:rPr lang="ko-KR" altLang="en-US" sz="2800"/>
              <a:t>가 나온다</a:t>
            </a:r>
            <a:r>
              <a:rPr lang="en-US" altLang="ko-KR" sz="2800"/>
              <a:t>.</a:t>
            </a:r>
            <a:r>
              <a:rPr lang="ko-KR" altLang="en-US" sz="2800"/>
              <a:t> 즉 약수들의 곱으로 봤을 때 루트를 씌운 값이 주야간 값이 된다</a:t>
            </a:r>
            <a:r>
              <a:rPr lang="en-US" altLang="ko-KR" sz="2800"/>
              <a:t>.</a:t>
            </a:r>
            <a:r>
              <a:rPr lang="ko-KR" altLang="en-US" sz="2800"/>
              <a:t> 이 원리를 이용해 </a:t>
            </a:r>
            <a:r>
              <a:rPr lang="en-US" altLang="ko-KR" sz="2800"/>
              <a:t>2</a:t>
            </a:r>
            <a:r>
              <a:rPr lang="ko-KR" altLang="en-US" sz="2800"/>
              <a:t>에서부터  루트 </a:t>
            </a:r>
            <a:r>
              <a:rPr lang="en-US" altLang="ko-KR" sz="2800"/>
              <a:t>N</a:t>
            </a:r>
            <a:r>
              <a:rPr lang="ko-KR" altLang="en-US" sz="2800"/>
              <a:t>의 값까지 검색을 하고 이후의 값은 확인할 필요가 없게 되고 시간복잡도는 </a:t>
            </a:r>
            <a:r>
              <a:rPr lang="en-US" altLang="ko-KR" sz="2800"/>
              <a:t>O(</a:t>
            </a:r>
            <a:r>
              <a:rPr lang="ko-KR" altLang="en-US" sz="2800"/>
              <a:t>루트</a:t>
            </a:r>
            <a:r>
              <a:rPr lang="en-US" altLang="ko-KR" sz="2800"/>
              <a:t>N)</a:t>
            </a:r>
            <a:r>
              <a:rPr lang="ko-KR" altLang="en-US" sz="2800"/>
              <a:t>이 된다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52489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FA3C2-E527-8C04-1DDE-A677CB18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7317"/>
          </a:xfrm>
        </p:spPr>
        <p:txBody>
          <a:bodyPr/>
          <a:lstStyle/>
          <a:p>
            <a:r>
              <a:rPr lang="en-US" altLang="ko-KR"/>
              <a:t>PYTHON code</a:t>
            </a:r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BC17B0E-CEF4-04D3-9F03-7EBF3C9B2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1" y="1264341"/>
            <a:ext cx="7470775" cy="534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8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80082-B00F-505E-22C5-16C22FEF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C96A466-F2D6-6D47-76A1-C1078F20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7" y="1185333"/>
            <a:ext cx="5538643" cy="5418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B75677-F857-50E0-7F31-BF534107AE28}"/>
              </a:ext>
            </a:extLst>
          </p:cNvPr>
          <p:cNvSpPr txBox="1"/>
          <p:nvPr/>
        </p:nvSpPr>
        <p:spPr>
          <a:xfrm>
            <a:off x="6631516" y="1270000"/>
            <a:ext cx="3666067" cy="33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0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7E906-EBF3-C8C7-CA16-373EB0A6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4C818-1840-D70F-059E-A38951C8E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2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265C0-9628-0FFE-B251-DC2998E3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그리드 컴퓨팅이란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2D444-FB28-68EA-42B7-AC7EC385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9" y="1451752"/>
            <a:ext cx="8596668" cy="3880773"/>
          </a:xfrm>
        </p:spPr>
        <p:txBody>
          <a:bodyPr>
            <a:normAutofit/>
          </a:bodyPr>
          <a:lstStyle/>
          <a:p>
            <a:r>
              <a:rPr lang="ko-KR" altLang="en-US" sz="2400"/>
              <a:t>그리드 컴퓨팅이란 네트워크로 연결된 컴퓨터들이 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    서로 정보를 처리</a:t>
            </a:r>
            <a:r>
              <a:rPr lang="en-US" altLang="ko-KR" sz="2400"/>
              <a:t>&amp;</a:t>
            </a:r>
            <a:r>
              <a:rPr lang="ko-KR" altLang="en-US" sz="2400"/>
              <a:t>공유할 수 있는 점을 이용한 컴퓨터의 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    자원들을 서로 공유하여 컴퓨팅 능력을 향상시키기 위해 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    사용되는 병렬 분산 시스템의 한 종류이다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01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3342D-FA71-B1E0-849E-4FF8FB1C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그리드 컴퓨팅을 이용한 소수 찾기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52DD-BB0B-983E-B9BD-13C8790B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7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99EF7-0E8A-7870-2D44-F99167BD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그리드 컴퓨팅과 대조군의 성능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75192-9413-5A09-DBC8-79A10EDB3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88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1CC7B-F4FB-17FB-DF58-F16998DD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전망과 개선해야 할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15234-EC5D-0FC5-0F25-6787036E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소수는 </a:t>
            </a:r>
            <a:r>
              <a:rPr lang="en-US" altLang="ko-KR"/>
              <a:t>RSA</a:t>
            </a:r>
            <a:r>
              <a:rPr lang="ko-KR" altLang="en-US"/>
              <a:t>암호에 지대한 영향을 미친다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8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25883-38DE-D925-68FB-B89E1D1E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                                    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705CD-C174-B09E-8121-8F467C20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36" y="1682123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/>
              <a:t>1.</a:t>
            </a:r>
            <a:r>
              <a:rPr lang="ko-KR" altLang="en-US" sz="2800"/>
              <a:t>소수의 정의와 역사</a:t>
            </a:r>
            <a:endParaRPr lang="en-US" altLang="ko-KR" sz="2800"/>
          </a:p>
          <a:p>
            <a:r>
              <a:rPr lang="en-US" altLang="ko-KR" sz="2800"/>
              <a:t>2.</a:t>
            </a:r>
            <a:r>
              <a:rPr lang="ko-KR" altLang="en-US" sz="2800"/>
              <a:t>소수의 활용</a:t>
            </a:r>
            <a:endParaRPr lang="en-US" altLang="ko-KR" sz="2800"/>
          </a:p>
          <a:p>
            <a:r>
              <a:rPr lang="en-US" altLang="ko-KR" sz="2800"/>
              <a:t>3.</a:t>
            </a:r>
            <a:r>
              <a:rPr lang="ko-KR" altLang="en-US" sz="2800"/>
              <a:t>소수의 종류</a:t>
            </a:r>
            <a:endParaRPr lang="en-US" altLang="ko-KR" sz="2800"/>
          </a:p>
          <a:p>
            <a:r>
              <a:rPr lang="en-US" altLang="ko-KR" sz="2800"/>
              <a:t>4.</a:t>
            </a:r>
            <a:r>
              <a:rPr lang="ko-KR" altLang="en-US" sz="2800"/>
              <a:t>기존의 소수찾기 알고리즘</a:t>
            </a:r>
            <a:endParaRPr lang="en-US" altLang="ko-KR" sz="2800"/>
          </a:p>
          <a:p>
            <a:r>
              <a:rPr lang="en-US" altLang="ko-KR" sz="2800"/>
              <a:t>5.</a:t>
            </a:r>
            <a:r>
              <a:rPr lang="ko-KR" altLang="en-US" sz="2800"/>
              <a:t>그리드 컴퓨팅이란</a:t>
            </a:r>
            <a:r>
              <a:rPr lang="en-US" altLang="ko-KR" sz="2800"/>
              <a:t>?</a:t>
            </a:r>
          </a:p>
          <a:p>
            <a:r>
              <a:rPr lang="en-US" altLang="ko-KR" sz="2800"/>
              <a:t>6.</a:t>
            </a:r>
            <a:r>
              <a:rPr lang="ko-KR" altLang="en-US" sz="2800"/>
              <a:t>그리드 컴퓨팅을 이용한 소수 찾기 알고리즘</a:t>
            </a:r>
            <a:endParaRPr lang="en-US" altLang="ko-KR" sz="2800"/>
          </a:p>
          <a:p>
            <a:r>
              <a:rPr lang="en-US" altLang="ko-KR" sz="2800"/>
              <a:t>7.</a:t>
            </a:r>
            <a:r>
              <a:rPr lang="ko-KR" altLang="en-US" sz="2800"/>
              <a:t>그리드 컴퓨팅과 대조군의 성능 차이</a:t>
            </a:r>
            <a:endParaRPr lang="en-US" altLang="ko-KR" sz="2800"/>
          </a:p>
          <a:p>
            <a:r>
              <a:rPr lang="en-US" altLang="ko-KR" sz="2800"/>
              <a:t>8.</a:t>
            </a:r>
            <a:r>
              <a:rPr lang="ko-KR" altLang="en-US" sz="2800"/>
              <a:t>전망과 개선해야 할 부분</a:t>
            </a:r>
            <a:endParaRPr lang="en-US" altLang="ko-KR" sz="28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8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CCAC5-9EC0-7AAF-5783-3D0C40BD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1" y="49884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소수의 정의</a:t>
            </a:r>
            <a:r>
              <a:rPr lang="en-US" altLang="ko-KR"/>
              <a:t>(+</a:t>
            </a:r>
            <a:r>
              <a:rPr lang="ko-KR" altLang="en-US"/>
              <a:t>소수가 무한하다는 증명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8004B-F38D-2A7F-1849-C3617ECD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258554"/>
            <a:ext cx="10515600" cy="5067817"/>
          </a:xfrm>
        </p:spPr>
        <p:txBody>
          <a:bodyPr>
            <a:normAutofit/>
          </a:bodyPr>
          <a:lstStyle/>
          <a:p>
            <a:r>
              <a:rPr lang="ko-KR" altLang="en-US" sz="2400"/>
              <a:t>소수</a:t>
            </a:r>
            <a:r>
              <a:rPr lang="en-US" altLang="ko-KR" sz="2400"/>
              <a:t>:</a:t>
            </a:r>
            <a:r>
              <a:rPr lang="ko-KR" altLang="en-US" sz="2400"/>
              <a:t>양의 약수가 </a:t>
            </a:r>
            <a:r>
              <a:rPr lang="en-US" altLang="ko-KR" sz="2400"/>
              <a:t>1</a:t>
            </a:r>
            <a:r>
              <a:rPr lang="ko-KR" altLang="en-US" sz="2400"/>
              <a:t>과 자기 자신뿐인 </a:t>
            </a:r>
            <a:r>
              <a:rPr lang="en-US" altLang="ko-KR" sz="2400"/>
              <a:t>2</a:t>
            </a:r>
            <a:r>
              <a:rPr lang="ko-KR" altLang="en-US" sz="2400"/>
              <a:t>개로 구성된 자연수</a:t>
            </a:r>
            <a:endParaRPr lang="en-US" altLang="ko-KR" sz="2400"/>
          </a:p>
          <a:p>
            <a:r>
              <a:rPr lang="en-US" altLang="ko-KR" sz="2400"/>
              <a:t>(1</a:t>
            </a:r>
            <a:r>
              <a:rPr lang="ko-KR" altLang="en-US" sz="2400"/>
              <a:t>은 소수 </a:t>
            </a:r>
            <a:r>
              <a:rPr lang="en-US" altLang="ko-KR" sz="2400"/>
              <a:t>X)</a:t>
            </a:r>
          </a:p>
          <a:p>
            <a:r>
              <a:rPr lang="en-US" altLang="ko-KR" sz="2400"/>
              <a:t>+</a:t>
            </a:r>
            <a:r>
              <a:rPr lang="ko-KR" altLang="en-US" sz="2400"/>
              <a:t>소수가 무한하다는 것을 유클리드의 정리로 증명할 수 있다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1.</a:t>
            </a:r>
            <a:r>
              <a:rPr lang="ko-KR" altLang="en-US" sz="2400"/>
              <a:t>유한개의 소수가 있다고 가정한다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2.</a:t>
            </a:r>
            <a:r>
              <a:rPr lang="ko-KR" altLang="en-US" sz="2400"/>
              <a:t>유한개의 소수들을 모두 곱한 값에 </a:t>
            </a:r>
            <a:r>
              <a:rPr lang="en-US" altLang="ko-KR" sz="2400"/>
              <a:t>1</a:t>
            </a:r>
            <a:r>
              <a:rPr lang="ko-KR" altLang="en-US" sz="2400"/>
              <a:t>을 더한다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3.</a:t>
            </a:r>
            <a:r>
              <a:rPr lang="ko-KR" altLang="en-US" sz="2400"/>
              <a:t>그 결과값은 다른 어떤 소수들로 나누어도 나머지가 </a:t>
            </a:r>
            <a:r>
              <a:rPr lang="en-US" altLang="ko-KR" sz="2400"/>
              <a:t>1</a:t>
            </a:r>
            <a:r>
              <a:rPr lang="ko-KR" altLang="en-US" sz="2400"/>
              <a:t>이므로 어떤 소수로도 나누어떨어지지 않는 수가 된다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4.</a:t>
            </a:r>
            <a:r>
              <a:rPr lang="ko-KR" altLang="en-US" sz="2400"/>
              <a:t>따라서 이 수가 소수라면 기존의 최대소수보다 큰 소수가 있다는 것이 증명되고</a:t>
            </a:r>
            <a:r>
              <a:rPr lang="en-US" altLang="ko-KR" sz="2400"/>
              <a:t>,</a:t>
            </a:r>
            <a:r>
              <a:rPr lang="ko-KR" altLang="en-US" sz="2400"/>
              <a:t> 이 수가 소수가 아니라고 해도 또 다른 소수가 있어야 한다는 것을 의미하기 때문에 소수가 유한하다는 가정에 모순이 존재한다는 것을 알 수 있다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33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DE1AE-85CE-9CAE-B75F-79CE45DD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ko-KR" altLang="en-US"/>
              <a:t>소수의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E79EE-CFF0-7F73-2216-4AF957D6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35" y="1292264"/>
            <a:ext cx="9476759" cy="4874620"/>
          </a:xfrm>
        </p:spPr>
        <p:txBody>
          <a:bodyPr>
            <a:normAutofit/>
          </a:bodyPr>
          <a:lstStyle/>
          <a:p>
            <a:r>
              <a:rPr lang="ko-KR" altLang="en-US" sz="2400"/>
              <a:t>소수에 대한 최초의 기록은 고대 이집트 파피루스에서 찾을 수 있다</a:t>
            </a:r>
            <a:r>
              <a:rPr lang="en-US" altLang="ko-KR" sz="2400"/>
              <a:t>. </a:t>
            </a:r>
            <a:r>
              <a:rPr lang="ko-KR" altLang="en-US" sz="2400"/>
              <a:t>파피루스에는 소수와 합성수의 구분이 쓰여있었으며</a:t>
            </a:r>
            <a:r>
              <a:rPr lang="en-US" altLang="ko-KR" sz="2400"/>
              <a:t>, </a:t>
            </a:r>
            <a:r>
              <a:rPr lang="ko-KR" altLang="en-US" sz="2400"/>
              <a:t>           소수에 대한 본격적인 연구는 고대 그리스에서 시작되었다</a:t>
            </a:r>
            <a:r>
              <a:rPr lang="en-US" altLang="ko-KR" sz="2400"/>
              <a:t>. </a:t>
            </a:r>
            <a:r>
              <a:rPr lang="ko-KR" altLang="en-US" sz="2400"/>
              <a:t>       이때 쓰인 유클리드 원론에는 소수가 무한히 많다는 내용이 실려있다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en-US" altLang="ko-KR" sz="2400"/>
          </a:p>
          <a:p>
            <a:r>
              <a:rPr lang="ko-KR" altLang="en-US" sz="2400"/>
              <a:t>유클리드 이후 </a:t>
            </a:r>
            <a:r>
              <a:rPr lang="en-US" altLang="ko-KR" sz="2400"/>
              <a:t>17</a:t>
            </a:r>
            <a:r>
              <a:rPr lang="ko-KR" altLang="en-US" sz="2400"/>
              <a:t>세기 까지는 소수에 대한 별다른 연구가           이뤄지지 않았으며 </a:t>
            </a:r>
            <a:r>
              <a:rPr lang="en-US" altLang="ko-KR" sz="2400"/>
              <a:t>1640</a:t>
            </a:r>
            <a:r>
              <a:rPr lang="ko-KR" altLang="en-US" sz="2400"/>
              <a:t>년에 페르마가 페르마 소정리를 발표하여         어떤 수가 소수일 간단한 필요 조건에 대해 정리하였다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4349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4DB3B-00DE-50E0-53EA-59DB0E9D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4" y="255814"/>
            <a:ext cx="8596668" cy="1320800"/>
          </a:xfrm>
        </p:spPr>
        <p:txBody>
          <a:bodyPr/>
          <a:lstStyle/>
          <a:p>
            <a:r>
              <a:rPr lang="ko-KR" altLang="en-US"/>
              <a:t>소수의 실생활 활용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62427-E8D3-0B98-ABD2-CC0C8AAA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" y="1133929"/>
            <a:ext cx="7849809" cy="5609150"/>
          </a:xfrm>
        </p:spPr>
        <p:txBody>
          <a:bodyPr>
            <a:noAutofit/>
          </a:bodyPr>
          <a:lstStyle/>
          <a:p>
            <a:r>
              <a:rPr lang="en-US" altLang="ko-KR" sz="2400"/>
              <a:t>1.</a:t>
            </a:r>
            <a:r>
              <a:rPr lang="ko-KR" altLang="en-US" sz="2400"/>
              <a:t> </a:t>
            </a:r>
            <a:r>
              <a:rPr lang="en-US" altLang="ko-KR" sz="2400"/>
              <a:t>RSA</a:t>
            </a:r>
            <a:r>
              <a:rPr lang="ko-KR" altLang="en-US" sz="2400"/>
              <a:t>암호</a:t>
            </a:r>
            <a:endParaRPr lang="en-US" altLang="ko-KR" sz="2400"/>
          </a:p>
          <a:p>
            <a:r>
              <a:rPr lang="en-US" altLang="ko-KR" sz="2400"/>
              <a:t>RSA</a:t>
            </a:r>
            <a:r>
              <a:rPr lang="ko-KR" altLang="en-US" sz="2400"/>
              <a:t>암호는 신용카드나 은행계좌 등 중요한 개인정보 및 금융정보를 관리하는 금융산업에서 정보통신을 안전하게 이루어지도록 하는 중요한 존재가 되었다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이것은 주요정보를 두개의 소수로 표현한 후</a:t>
            </a:r>
            <a:r>
              <a:rPr lang="en-US" altLang="ko-KR" sz="2400"/>
              <a:t>,</a:t>
            </a:r>
            <a:r>
              <a:rPr lang="ko-KR" altLang="en-US" sz="2400"/>
              <a:t> 두 소수의 곱을 힌트와 함께 전송해 암호로 사용하는 것</a:t>
            </a:r>
            <a:r>
              <a:rPr lang="en-US" altLang="ko-KR" sz="2400"/>
              <a:t>.</a:t>
            </a:r>
            <a:r>
              <a:rPr lang="ko-KR" altLang="en-US" sz="2400"/>
              <a:t> 자릿수가 큰 자연수일수록 소인수분해가 어렵다는 것에서 아이디어를 얻었다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주어진 수가 어떤 수의 소수의 곱인지 알아내기 위해서는 슈퍼컴퓨터를 돌려도 오래 걸려 정보가 노출되기까지의 시간을 효과적으로 지연시키는 것이다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AC7F7EB-38EA-F9E2-7C62-1B5ABA1DA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08" y="255814"/>
            <a:ext cx="4215193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2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D707D-0917-899A-8656-C661DF28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소수의 실생활 활용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E08F3-31B4-BB28-C5AD-60852549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6791"/>
            <a:ext cx="9086899" cy="4749209"/>
          </a:xfrm>
        </p:spPr>
        <p:txBody>
          <a:bodyPr>
            <a:normAutofit/>
          </a:bodyPr>
          <a:lstStyle/>
          <a:p>
            <a:r>
              <a:rPr lang="en-US" altLang="ko-KR" sz="2400"/>
              <a:t>2.</a:t>
            </a:r>
            <a:r>
              <a:rPr lang="ko-KR" altLang="en-US" sz="2400"/>
              <a:t>소주</a:t>
            </a:r>
            <a:endParaRPr lang="en-US" altLang="ko-KR" sz="2400"/>
          </a:p>
          <a:p>
            <a:r>
              <a:rPr lang="ko-KR" altLang="en-US" sz="2400"/>
              <a:t>소주 </a:t>
            </a:r>
            <a:r>
              <a:rPr lang="en-US" altLang="ko-KR" sz="2400"/>
              <a:t>1</a:t>
            </a:r>
            <a:r>
              <a:rPr lang="ko-KR" altLang="en-US" sz="2400"/>
              <a:t>병을 소주잔에 따르면 </a:t>
            </a:r>
            <a:r>
              <a:rPr lang="en-US" altLang="ko-KR" sz="2400"/>
              <a:t>7</a:t>
            </a:r>
            <a:r>
              <a:rPr lang="ko-KR" altLang="en-US" sz="2400"/>
              <a:t>잔이 나온다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그래서 </a:t>
            </a:r>
            <a:r>
              <a:rPr lang="en-US" altLang="ko-KR" sz="2400"/>
              <a:t>2</a:t>
            </a:r>
            <a:r>
              <a:rPr lang="ko-KR" altLang="en-US" sz="2400"/>
              <a:t>명이 나눠먹어도 </a:t>
            </a:r>
            <a:r>
              <a:rPr lang="en-US" altLang="ko-KR" sz="2400"/>
              <a:t>1</a:t>
            </a:r>
            <a:r>
              <a:rPr lang="ko-KR" altLang="en-US" sz="2400"/>
              <a:t>잔이 남고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en-US" altLang="ko-KR" sz="2400"/>
              <a:t>3</a:t>
            </a:r>
            <a:r>
              <a:rPr lang="ko-KR" altLang="en-US" sz="2400"/>
              <a:t>명이 나눠먹어도 </a:t>
            </a:r>
            <a:r>
              <a:rPr lang="en-US" altLang="ko-KR" sz="2400"/>
              <a:t>1</a:t>
            </a:r>
            <a:r>
              <a:rPr lang="ko-KR" altLang="en-US" sz="2400"/>
              <a:t>잔이 남고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en-US" altLang="ko-KR" sz="2400"/>
              <a:t>4</a:t>
            </a:r>
            <a:r>
              <a:rPr lang="ko-KR" altLang="en-US" sz="2400"/>
              <a:t>명이서 먹으면 </a:t>
            </a:r>
            <a:r>
              <a:rPr lang="en-US" altLang="ko-KR" sz="2400"/>
              <a:t>1</a:t>
            </a:r>
            <a:r>
              <a:rPr lang="ko-KR" altLang="en-US" sz="2400"/>
              <a:t>잔이 부족하게 되어 소주를 더 시키게 하는 판매전략이 숨어있다고 한다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이는 </a:t>
            </a:r>
            <a:r>
              <a:rPr lang="en-US" altLang="ko-KR" sz="2400"/>
              <a:t>7</a:t>
            </a:r>
            <a:r>
              <a:rPr lang="ko-KR" altLang="en-US" sz="2400"/>
              <a:t>이 </a:t>
            </a:r>
            <a:r>
              <a:rPr lang="en-US" altLang="ko-KR" sz="2400"/>
              <a:t>1</a:t>
            </a:r>
            <a:r>
              <a:rPr lang="ko-KR" altLang="en-US" sz="2400"/>
              <a:t>과 자기자신을 제외한 어떤 술도 나눠지지 않는 소수이기 때문이다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endParaRPr lang="en-US" altLang="ko-KR" sz="2400"/>
          </a:p>
          <a:p>
            <a:endParaRPr lang="ko-KR" altLang="en-US" sz="240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1818837-3FF6-4FC9-D4CF-0FA419DB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14" y="4052799"/>
            <a:ext cx="4735286" cy="27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6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05194-5BC9-939B-1E42-137C7CA8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소수의 실생활 활용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FB8BA-34BC-DBA1-3F17-7D2A884CB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04" y="1656041"/>
            <a:ext cx="8230809" cy="4703432"/>
          </a:xfrm>
        </p:spPr>
        <p:txBody>
          <a:bodyPr>
            <a:normAutofit/>
          </a:bodyPr>
          <a:lstStyle/>
          <a:p>
            <a:r>
              <a:rPr lang="en-US" altLang="ko-KR" sz="2400"/>
              <a:t>3.</a:t>
            </a:r>
            <a:r>
              <a:rPr lang="ko-KR" altLang="en-US" sz="2400"/>
              <a:t>매미의 생애주기</a:t>
            </a:r>
            <a:endParaRPr lang="en-US" altLang="ko-KR" sz="2400"/>
          </a:p>
          <a:p>
            <a:r>
              <a:rPr lang="ko-KR" altLang="en-US" sz="2400"/>
              <a:t>매미는 보통 </a:t>
            </a:r>
            <a:r>
              <a:rPr lang="en-US" altLang="ko-KR" sz="2400"/>
              <a:t>5,7,13,17</a:t>
            </a:r>
            <a:r>
              <a:rPr lang="ko-KR" altLang="en-US" sz="2400"/>
              <a:t>년을 주기로 땅 위로 올라온다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이와같이 매미가 소수 년을 주기로 나타나는 이유는 포식자를 피하기 위함이다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en-US" altLang="ko-KR" sz="2400"/>
          </a:p>
          <a:p>
            <a:r>
              <a:rPr lang="ko-KR" altLang="en-US" sz="2400"/>
              <a:t>예를 들어 </a:t>
            </a:r>
            <a:r>
              <a:rPr lang="en-US" altLang="ko-KR" sz="2400"/>
              <a:t>100</a:t>
            </a:r>
            <a:r>
              <a:rPr lang="ko-KR" altLang="en-US" sz="2400"/>
              <a:t>년의 시간이 주어졌을 때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    생애주기가 </a:t>
            </a:r>
            <a:r>
              <a:rPr lang="en-US" altLang="ko-KR" sz="2400"/>
              <a:t>8</a:t>
            </a:r>
            <a:r>
              <a:rPr lang="ko-KR" altLang="en-US" sz="2400"/>
              <a:t>년인 매미는 </a:t>
            </a:r>
            <a:r>
              <a:rPr lang="en-US" altLang="ko-KR" sz="2400"/>
              <a:t>6</a:t>
            </a:r>
            <a:r>
              <a:rPr lang="ko-KR" altLang="en-US" sz="2400"/>
              <a:t>년을 주기로 나타나는 포식자와 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    </a:t>
            </a:r>
            <a:r>
              <a:rPr lang="en-US" altLang="ko-KR" sz="2400"/>
              <a:t>24</a:t>
            </a:r>
            <a:r>
              <a:rPr lang="ko-KR" altLang="en-US" sz="2400"/>
              <a:t>년마다 만나게 되지만</a:t>
            </a:r>
            <a:r>
              <a:rPr lang="en-US" altLang="ko-KR" sz="2400"/>
              <a:t>,</a:t>
            </a:r>
          </a:p>
          <a:p>
            <a:pPr marL="0" indent="0">
              <a:buNone/>
            </a:pPr>
            <a:r>
              <a:rPr lang="ko-KR" altLang="en-US" sz="2400"/>
              <a:t>   생애주기가 </a:t>
            </a:r>
            <a:r>
              <a:rPr lang="en-US" altLang="ko-KR" sz="2400"/>
              <a:t>7</a:t>
            </a:r>
            <a:r>
              <a:rPr lang="ko-KR" altLang="en-US" sz="2400"/>
              <a:t>년인 매미는 같은 포식자와 </a:t>
            </a:r>
            <a:r>
              <a:rPr lang="en-US" altLang="ko-KR" sz="2400"/>
              <a:t>42</a:t>
            </a:r>
            <a:r>
              <a:rPr lang="ko-KR" altLang="en-US" sz="2400"/>
              <a:t>년째와 </a:t>
            </a:r>
            <a:r>
              <a:rPr lang="en-US" altLang="ko-KR" sz="2400"/>
              <a:t>84</a:t>
            </a:r>
            <a:r>
              <a:rPr lang="ko-KR" altLang="en-US" sz="2400"/>
              <a:t>년째 단                                      </a:t>
            </a:r>
            <a:r>
              <a:rPr lang="en-US" altLang="ko-KR" sz="2400"/>
              <a:t>2</a:t>
            </a:r>
            <a:r>
              <a:rPr lang="ko-KR" altLang="en-US" sz="2400"/>
              <a:t>번만 만나게 되는 것이다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endParaRPr lang="en-US" altLang="ko-KR" sz="240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7E2CFB23-CD8D-F1AE-8C7F-CCA763FC0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7" y="3349169"/>
            <a:ext cx="3466873" cy="350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1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1892B-6C9E-A366-2878-BD069F9E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3FFB2-E996-B73A-E49D-D68636E3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497" y="1524001"/>
            <a:ext cx="8596668" cy="4552804"/>
          </a:xfrm>
        </p:spPr>
        <p:txBody>
          <a:bodyPr>
            <a:normAutofit/>
          </a:bodyPr>
          <a:lstStyle/>
          <a:p>
            <a:r>
              <a:rPr lang="en-US" altLang="ko-KR" sz="2400"/>
              <a:t>1.</a:t>
            </a:r>
            <a:r>
              <a:rPr lang="ko-KR" altLang="en-US" sz="2400"/>
              <a:t>페르마 소수</a:t>
            </a:r>
            <a:endParaRPr lang="en-US" altLang="ko-KR" sz="2400"/>
          </a:p>
          <a:p>
            <a:r>
              <a:rPr lang="ko-KR" altLang="en-US" sz="2400"/>
              <a:t>음이 아닌 정수 </a:t>
            </a:r>
            <a:r>
              <a:rPr lang="en-US" altLang="ko-KR" sz="2400"/>
              <a:t>n</a:t>
            </a:r>
            <a:r>
              <a:rPr lang="ko-KR" altLang="en-US" sz="2400"/>
              <a:t>에 대해서 </a:t>
            </a:r>
            <a:r>
              <a:rPr lang="en-US" altLang="ko-KR" sz="2400"/>
              <a:t>2</a:t>
            </a:r>
            <a:r>
              <a:rPr lang="ko-KR" altLang="en-US" sz="2400"/>
              <a:t>의 제곱의 </a:t>
            </a:r>
            <a:r>
              <a:rPr lang="en-US" altLang="ko-KR" sz="2400"/>
              <a:t>n</a:t>
            </a:r>
            <a:r>
              <a:rPr lang="ko-KR" altLang="en-US" sz="2400"/>
              <a:t>제곱에 </a:t>
            </a:r>
            <a:r>
              <a:rPr lang="en-US" altLang="ko-KR" sz="2400"/>
              <a:t>1</a:t>
            </a:r>
            <a:r>
              <a:rPr lang="ko-KR" altLang="en-US" sz="2400"/>
              <a:t>을 더한 형태로 나타나는 수는 모두 소수이다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2.</a:t>
            </a:r>
            <a:r>
              <a:rPr lang="ko-KR" altLang="en-US" sz="2400"/>
              <a:t>피타고라스 소수</a:t>
            </a:r>
            <a:endParaRPr lang="en-US" altLang="ko-KR" sz="2400"/>
          </a:p>
          <a:p>
            <a:r>
              <a:rPr lang="ko-KR" altLang="en-US" sz="2400"/>
              <a:t>페르마 소수랑 비슷하게 </a:t>
            </a:r>
            <a:r>
              <a:rPr lang="en-US" altLang="ko-KR" sz="2400"/>
              <a:t>4</a:t>
            </a:r>
            <a:r>
              <a:rPr lang="ko-KR" altLang="en-US" sz="2400"/>
              <a:t>의 </a:t>
            </a:r>
            <a:r>
              <a:rPr lang="en-US" altLang="ko-KR" sz="2400"/>
              <a:t>n</a:t>
            </a:r>
            <a:r>
              <a:rPr lang="ko-KR" altLang="en-US" sz="2400"/>
              <a:t>제곱에 </a:t>
            </a:r>
            <a:r>
              <a:rPr lang="en-US" altLang="ko-KR" sz="2400"/>
              <a:t>1</a:t>
            </a:r>
            <a:r>
              <a:rPr lang="ko-KR" altLang="en-US" sz="2400"/>
              <a:t>을 더한 형태로 나타나는 소수로</a:t>
            </a:r>
            <a:r>
              <a:rPr lang="en-US" altLang="ko-KR" sz="2400"/>
              <a:t>,</a:t>
            </a:r>
            <a:r>
              <a:rPr lang="ko-KR" altLang="en-US" sz="2400"/>
              <a:t> 삼각형의 빗변의 길이가 될 수 있어서 이러한 이름이 붙었다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3.</a:t>
            </a:r>
            <a:r>
              <a:rPr lang="ko-KR" altLang="en-US" sz="2400"/>
              <a:t>슈퍼 소수</a:t>
            </a:r>
            <a:endParaRPr lang="en-US" altLang="ko-KR" sz="2400"/>
          </a:p>
          <a:p>
            <a:r>
              <a:rPr lang="ko-KR" altLang="en-US" sz="2400"/>
              <a:t>단순한 소수가 아니라 소수 번째 소수를 말한다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(</a:t>
            </a:r>
            <a:r>
              <a:rPr lang="ko-KR" altLang="en-US" sz="2400"/>
              <a:t>예</a:t>
            </a:r>
            <a:r>
              <a:rPr lang="en-US" altLang="ko-KR" sz="2400"/>
              <a:t>)</a:t>
            </a:r>
            <a:r>
              <a:rPr lang="ko-KR" altLang="en-US" sz="2400"/>
              <a:t> </a:t>
            </a:r>
            <a:r>
              <a:rPr lang="en-US" altLang="ko-KR" sz="2400"/>
              <a:t>5</a:t>
            </a:r>
            <a:r>
              <a:rPr lang="ko-KR" altLang="en-US" sz="2400"/>
              <a:t>번째 소수 </a:t>
            </a:r>
            <a:r>
              <a:rPr lang="en-US" altLang="ko-KR" sz="2400"/>
              <a:t>11,</a:t>
            </a:r>
            <a:r>
              <a:rPr lang="ko-KR" altLang="en-US" sz="2400"/>
              <a:t> </a:t>
            </a:r>
            <a:r>
              <a:rPr lang="en-US" altLang="ko-KR" sz="2400"/>
              <a:t>7</a:t>
            </a:r>
            <a:r>
              <a:rPr lang="ko-KR" altLang="en-US" sz="2400"/>
              <a:t>번째 소수 </a:t>
            </a:r>
            <a:r>
              <a:rPr lang="en-US" altLang="ko-KR" sz="2400"/>
              <a:t>17</a:t>
            </a:r>
            <a:r>
              <a:rPr lang="ko-KR" altLang="en-US" sz="2400"/>
              <a:t> 등등</a:t>
            </a:r>
            <a:r>
              <a:rPr lang="en-US" altLang="ko-KR" sz="2400"/>
              <a:t>…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19324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D56CA-9CB5-5BF1-277D-30DE6A48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기존의 소수찾기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D1C80-3240-DF24-1DE7-358B509D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400"/>
              <a:t>2</a:t>
            </a:r>
            <a:r>
              <a:rPr lang="ko-KR" altLang="en-US" sz="2400"/>
              <a:t>부터 판별하는 수 전까지 나뉘보고 나머지가 </a:t>
            </a:r>
            <a:r>
              <a:rPr lang="en-US" altLang="ko-KR" sz="2400"/>
              <a:t>0</a:t>
            </a:r>
            <a:r>
              <a:rPr lang="ko-KR" altLang="en-US" sz="2400"/>
              <a:t>이 안나온다면 소수로 정의한다</a:t>
            </a:r>
            <a:r>
              <a:rPr lang="en-US" altLang="ko-KR" sz="2400"/>
              <a:t>.</a:t>
            </a:r>
            <a:r>
              <a:rPr lang="ko-KR" altLang="en-US" sz="2400"/>
              <a:t> 해당 수까지 모두 확인해야하므로 시간복잡도는  </a:t>
            </a:r>
            <a:r>
              <a:rPr lang="en-US" altLang="ko-KR" sz="2400"/>
              <a:t>O(N)</a:t>
            </a:r>
            <a:r>
              <a:rPr lang="ko-KR" altLang="en-US" sz="2400"/>
              <a:t>이 되고 </a:t>
            </a:r>
            <a:r>
              <a:rPr lang="en-US" altLang="ko-KR" sz="2400"/>
              <a:t>,</a:t>
            </a:r>
            <a:r>
              <a:rPr lang="ko-KR" altLang="en-US" sz="2400"/>
              <a:t> 가장 원초적인 방법이다</a:t>
            </a:r>
            <a:r>
              <a:rPr lang="en-US" altLang="ko-KR" sz="240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/>
              <a:t>해당숫자의 절반만 확인하는 방법이다</a:t>
            </a:r>
            <a:r>
              <a:rPr lang="en-US" altLang="ko-KR" sz="2400"/>
              <a:t>.</a:t>
            </a:r>
            <a:r>
              <a:rPr lang="ko-KR" altLang="en-US" sz="2400"/>
              <a:t> 이 원리는 절반이상의 숫자들은 확인이 필요없는 숫자들이기 때문이다</a:t>
            </a:r>
            <a:r>
              <a:rPr lang="en-US" altLang="ko-KR" sz="2400"/>
              <a:t>.</a:t>
            </a:r>
            <a:r>
              <a:rPr lang="ko-KR" altLang="en-US" sz="2400"/>
              <a:t>  예를 들어 </a:t>
            </a:r>
            <a:r>
              <a:rPr lang="en-US" altLang="ko-KR" sz="2400"/>
              <a:t>80</a:t>
            </a:r>
            <a:r>
              <a:rPr lang="ko-KR" altLang="en-US" sz="2400"/>
              <a:t>이란 숫자에서 자기자신을 제외하고 절반을 초과하는 숫자에서 나눴을 때 나머지가 </a:t>
            </a:r>
            <a:r>
              <a:rPr lang="en-US" altLang="ko-KR" sz="2400"/>
              <a:t>0</a:t>
            </a:r>
            <a:r>
              <a:rPr lang="ko-KR" altLang="en-US" sz="2400"/>
              <a:t>이 되는 숫자는 나올 수가 없다</a:t>
            </a:r>
            <a:r>
              <a:rPr lang="en-US" altLang="ko-KR" sz="2400"/>
              <a:t>.</a:t>
            </a:r>
            <a:r>
              <a:rPr lang="ko-KR" altLang="en-US" sz="2400"/>
              <a:t> 이 풀이를 사용하면 최대 </a:t>
            </a:r>
            <a:r>
              <a:rPr lang="en-US" altLang="ko-KR" sz="2400"/>
              <a:t>N/2</a:t>
            </a:r>
            <a:r>
              <a:rPr lang="ko-KR" altLang="en-US" sz="2400"/>
              <a:t>번 조회를 한다</a:t>
            </a:r>
            <a:r>
              <a:rPr lang="en-US" altLang="ko-KR" sz="2400"/>
              <a:t>.</a:t>
            </a:r>
            <a:r>
              <a:rPr lang="ko-KR" altLang="en-US" sz="2400"/>
              <a:t> 시간복잡도에서 상수는 제외하므로 해당 풀이의 시간 복잡도도 </a:t>
            </a:r>
            <a:r>
              <a:rPr lang="en-US" altLang="ko-KR" sz="2400"/>
              <a:t>0(N)</a:t>
            </a:r>
            <a:r>
              <a:rPr lang="ko-KR" altLang="en-US" sz="2400"/>
              <a:t>이 된다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en-US" altLang="ko-KR" sz="2400"/>
          </a:p>
          <a:p>
            <a:pPr marL="457200" indent="-457200">
              <a:buAutoNum type="arabicPeriod"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69747494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패싯</vt:lpstr>
      <vt:lpstr>그리드 컴퓨팅을 이용한 소수 찾기와소수가 사회에 미치는 영향</vt:lpstr>
      <vt:lpstr>                                     목차</vt:lpstr>
      <vt:lpstr>소수의 정의(+소수가 무한하다는 증명)</vt:lpstr>
      <vt:lpstr>소수의 역사</vt:lpstr>
      <vt:lpstr>소수의 실생활 활용 (1)</vt:lpstr>
      <vt:lpstr>소수의 실생활 활용 (2)</vt:lpstr>
      <vt:lpstr>소수의 실생활 활용 (3)</vt:lpstr>
      <vt:lpstr>소수의 종류</vt:lpstr>
      <vt:lpstr>기존의 소수찾기 알고리즘</vt:lpstr>
      <vt:lpstr>PowerPoint 프레젠테이션</vt:lpstr>
      <vt:lpstr>PYTHON code</vt:lpstr>
      <vt:lpstr>결과</vt:lpstr>
      <vt:lpstr>PowerPoint 프레젠테이션</vt:lpstr>
      <vt:lpstr>그리드 컴퓨팅이란?</vt:lpstr>
      <vt:lpstr>그리드 컴퓨팅을 이용한 소수 찾기 알고리즘</vt:lpstr>
      <vt:lpstr>그리드 컴퓨팅과 대조군의 성능 차이</vt:lpstr>
      <vt:lpstr>전망과 개선해야 할 부분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그리드 컴퓨팅을 이용한 소수 찾기와 소수가 사회에 미치는 영향</dc:title>
  <dc:creator>알 수 없는 사용자</dc:creator>
  <cp:lastModifiedBy>김 성훈</cp:lastModifiedBy>
  <cp:revision>12</cp:revision>
  <dcterms:created xsi:type="dcterms:W3CDTF">2022-07-07T07:05:34Z</dcterms:created>
  <dcterms:modified xsi:type="dcterms:W3CDTF">2022-07-10T07:15:25Z</dcterms:modified>
</cp:coreProperties>
</file>