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6" r:id="rId19"/>
    <p:sldId id="275" r:id="rId20"/>
    <p:sldId id="277" r:id="rId21"/>
    <p:sldId id="272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B714A-BDD0-28BB-289B-BDE96AA3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579C9-3A7C-C61B-27BC-41D00C8F9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CDCA-DAB1-231B-9407-19A897E5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CED5-A5CC-378C-C16A-25811BC3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E4D8D-A0A1-6717-945D-78921C9D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2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FB6E3-9FCC-244E-D20A-E077B9A1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82AD9-E30A-162A-821F-E75DD9E52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F10F-E1E1-B8AB-8D2C-638564A7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39B6D-5E75-2A9B-0A77-DC7FE80B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925C-B27E-FBD7-C8D6-838432F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F07E30-24CD-2E9F-D3F3-0F1309DA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09A78-B61D-FC3E-4BCB-2B7F5D87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197AB-7EC9-6504-15EF-AC12F33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331BA-4408-6541-4606-6348A796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E46FA-BC78-ADF9-AECA-3FD70D97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9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374A-B61E-7793-87F2-B2EF911E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4586A-CC13-F8BD-ECA1-CCE57800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E730C-299A-B3FE-CE39-42A5465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63D23-CDF4-FA21-AC85-D14CD3D7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F2050-6558-9376-4420-BCF534B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F00E-2E3D-4F9A-9A52-3AAA63CF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6435B-FBD2-3B5C-CF1A-56D96470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4D7D6-05F3-0521-BBDB-D31C9CB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91907-558B-26AA-86B5-3684703D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FE94-FFE5-EAAA-9145-03A2AA09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F78F7-DAA6-E8DD-4053-7F702D2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D8A01-E26F-CB3E-11F3-BFA662AA7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2D478-B788-8E66-75B5-4343EE40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DE1BF-2DB8-F03F-8DC4-82F5352A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99793-775D-DD7E-D5C1-E328285F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99C04-5E66-68F5-FD8F-64BEC71D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2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78DBB-8805-1680-351E-4DBB5670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8C5C6-E036-27F4-6EAE-2978CAE8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D7980-D709-A144-2647-88B2A9F6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85E72-03AE-9163-1C09-C9D918F7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37119F-878E-86FD-3ACB-FDCC7E36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48D85-258A-5A83-8478-83F78C42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D8DCAA-C38F-D5C9-A6E1-CE113285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806ADA-082D-55B6-67BB-34B64CD6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6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A6602-97D4-CE0D-1460-8B503C91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B70F2-3812-D9DA-10A7-7F3C18C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618D1-95DA-C4CD-4038-586B174C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2A15E-4F79-0B84-1727-EE2F3549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04A1BD-2951-81BC-C326-98E6E645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6446C3-FE27-ED62-DB85-4FF471E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AA31F-27FF-1C69-5865-E5F45FBB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6131-8AAF-978C-603A-12B3EB2C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91AE1-A051-E9E1-CF8C-19021B82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F5574-F8A1-5B4B-261D-7B6F7F1E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50364-B66D-E5B4-61E8-C5CFB55C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31867-6314-9332-B35B-C3075BCA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742B-310B-8C25-5C53-7C7E4B72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8D317-0EC9-60DC-233C-6F8A8F8A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756651-3DF4-EA58-3F60-621D7FEF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01440-B64A-C0B1-070C-C275495A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916B2-A8BF-4717-77AA-304204EC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29D81-3EED-D8BD-E584-DCAB37C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54FF8-BFD3-B86D-F3D1-2DF7047F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2A5D6D-A057-58CA-B848-4029D489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7B302-BF9C-92D0-0836-BE4308D4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9C46F-DF3C-AD07-EC2B-5E01F2DBA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9562-2939-4689-86DE-35AEFBB25C0D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F277F-B6AA-1B6B-A33B-657C401E6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AB26A-5838-446F-9EB9-19D8C57F6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727E-52B9-4258-87ED-FB1376D9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cyng-w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E947-0545-9B17-BE21-0D0249F9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4221" y="2141361"/>
            <a:ext cx="7283557" cy="16557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Compound Governance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C0AAC3-A500-40FD-DEDA-B9D3F64A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4299463"/>
            <a:ext cx="4572000" cy="10112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By </a:t>
            </a:r>
            <a:r>
              <a:rPr lang="en-US" altLang="zh-CN" sz="2000" dirty="0" err="1"/>
              <a:t>bcYng</a:t>
            </a:r>
            <a:endParaRPr lang="en-US" altLang="zh-CN" sz="2000" dirty="0"/>
          </a:p>
          <a:p>
            <a:r>
              <a:rPr lang="en-US" altLang="zh-CN" sz="2000"/>
              <a:t>2022.7.12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569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DBD3D-9DBE-7810-A3C5-3CBE9E9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Provide </a:t>
            </a:r>
            <a:r>
              <a:rPr lang="en-US" altLang="zh-CN" sz="2800" dirty="0" err="1"/>
              <a:t>target,values</a:t>
            </a:r>
            <a:r>
              <a:rPr lang="en-US" altLang="zh-CN" sz="2800" dirty="0"/>
              <a:t>, functions name, </a:t>
            </a:r>
            <a:r>
              <a:rPr lang="en-US" altLang="zh-CN" sz="2800" dirty="0" err="1"/>
              <a:t>calldata</a:t>
            </a:r>
            <a:r>
              <a:rPr lang="en-US" altLang="zh-CN" sz="2800" dirty="0"/>
              <a:t> and descriptions when creating a proposal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A9E63B-20A5-D3BF-971F-4C03A68E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662" y="2375594"/>
            <a:ext cx="6889830" cy="36849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FD16BA-64CA-194C-01C7-10740723F617}"/>
              </a:ext>
            </a:extLst>
          </p:cNvPr>
          <p:cNvSpPr txBox="1"/>
          <p:nvPr/>
        </p:nvSpPr>
        <p:spPr>
          <a:xfrm>
            <a:off x="838200" y="346758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lt"/>
              </a:rPr>
              <a:t>The first four parameters are used for execution after the proposal is </a:t>
            </a:r>
            <a:r>
              <a:rPr lang="en-US" altLang="zh-CN" sz="2800" dirty="0">
                <a:latin typeface="+mj-lt"/>
              </a:rPr>
              <a:t>succeed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C5CF3F-7C0C-87C6-E692-EAFEB7B3CC71}"/>
              </a:ext>
            </a:extLst>
          </p:cNvPr>
          <p:cNvSpPr txBox="1"/>
          <p:nvPr/>
        </p:nvSpPr>
        <p:spPr>
          <a:xfrm>
            <a:off x="838200" y="4843777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lt"/>
              </a:rPr>
              <a:t>The last parameter is used to describe the proposal</a:t>
            </a:r>
          </a:p>
        </p:txBody>
      </p:sp>
    </p:spTree>
    <p:extLst>
      <p:ext uri="{BB962C8B-B14F-4D97-AF65-F5344CB8AC3E}">
        <p14:creationId xmlns:p14="http://schemas.microsoft.com/office/powerpoint/2010/main" val="16456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4E96-DEBC-7090-31E4-FF07D9DF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After the proposal is submitted, the voting does not begin immediately, but after waiting for a block, the voting lasts for 3 days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41452D-3B17-94DB-FE98-A39595BB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228" y="2900937"/>
            <a:ext cx="9201544" cy="1570324"/>
          </a:xfrm>
        </p:spPr>
      </p:pic>
    </p:spTree>
    <p:extLst>
      <p:ext uri="{BB962C8B-B14F-4D97-AF65-F5344CB8AC3E}">
        <p14:creationId xmlns:p14="http://schemas.microsoft.com/office/powerpoint/2010/main" val="13087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22A3-0BEA-D32B-A006-1C6C12CF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When voting, take the number of votes of voters in the start block as the weight, and it is required to vote only once for a proposal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932B2B-2B70-9515-C5BC-D9C1265D0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34" y="2138767"/>
            <a:ext cx="11157932" cy="10317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2D67E7-B4F2-4B71-677C-4C804CD7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03" y="4757739"/>
            <a:ext cx="3362794" cy="11241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8AA57F-656F-2116-90B0-16577C355D65}"/>
              </a:ext>
            </a:extLst>
          </p:cNvPr>
          <p:cNvSpPr txBox="1"/>
          <p:nvPr/>
        </p:nvSpPr>
        <p:spPr>
          <a:xfrm>
            <a:off x="3048646" y="3765807"/>
            <a:ext cx="6094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Record voter voting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76532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A85E-3B42-2F40-B592-B622D953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altLang="zh-CN" sz="2800" b="0" i="0" dirty="0">
                <a:solidFill>
                  <a:srgbClr val="333333"/>
                </a:solidFill>
                <a:effectLst/>
              </a:rPr>
              <a:t>After the proposal is passed, it cannot be executed immediately, but wait for a period of time (</a:t>
            </a:r>
            <a:r>
              <a:rPr lang="en-US" altLang="zh-CN" sz="2800" dirty="0" err="1">
                <a:solidFill>
                  <a:srgbClr val="333333"/>
                </a:solidFill>
              </a:rPr>
              <a:t>T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</a:rPr>
              <a:t>imelock</a:t>
            </a:r>
            <a:r>
              <a:rPr lang="en-US" altLang="zh-CN" sz="2800" b="0" i="0" dirty="0">
                <a:solidFill>
                  <a:srgbClr val="333333"/>
                </a:solidFill>
                <a:effectLst/>
              </a:rPr>
              <a:t>. Delay()), It can be cancelled during the publicity 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</a:rPr>
              <a:t>period.The</a:t>
            </a:r>
            <a:r>
              <a:rPr lang="en-US" altLang="zh-CN" sz="2800" b="0" i="0" dirty="0">
                <a:solidFill>
                  <a:srgbClr val="333333"/>
                </a:solidFill>
                <a:effectLst/>
              </a:rPr>
              <a:t> proposal is implemented through the call method in the </a:t>
            </a:r>
            <a:r>
              <a:rPr lang="en-US" altLang="zh-CN" sz="2800" dirty="0" err="1">
                <a:solidFill>
                  <a:srgbClr val="333333"/>
                </a:solidFill>
              </a:rPr>
              <a:t>T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</a:rPr>
              <a:t>imelock</a:t>
            </a:r>
            <a:r>
              <a:rPr lang="en-US" altLang="zh-CN" sz="2800" b="0" i="0" dirty="0">
                <a:solidFill>
                  <a:srgbClr val="333333"/>
                </a:solidFill>
                <a:effectLst/>
              </a:rPr>
              <a:t> contract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C02805-1508-8FD7-1AA1-8E310276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332" y="2143342"/>
            <a:ext cx="8953336" cy="3861010"/>
          </a:xfrm>
        </p:spPr>
      </p:pic>
    </p:spTree>
    <p:extLst>
      <p:ext uri="{BB962C8B-B14F-4D97-AF65-F5344CB8AC3E}">
        <p14:creationId xmlns:p14="http://schemas.microsoft.com/office/powerpoint/2010/main" val="42651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C5512-B612-8A2E-91E6-A987AAF6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altLang="zh-CN" sz="2800" b="0" i="0" dirty="0">
                <a:solidFill>
                  <a:srgbClr val="333333"/>
                </a:solidFill>
                <a:effectLst/>
              </a:rPr>
              <a:t>Voting will produce two results, successful or defeated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4949B9-0DA7-157A-4B33-E1302DA9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64186"/>
            <a:ext cx="10412278" cy="56205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666C74-96CB-4632-B6B0-B7472B98E2B1}"/>
              </a:ext>
            </a:extLst>
          </p:cNvPr>
          <p:cNvSpPr txBox="1"/>
          <p:nvPr/>
        </p:nvSpPr>
        <p:spPr>
          <a:xfrm>
            <a:off x="838200" y="1690688"/>
            <a:ext cx="104122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altLang="zh-CN" sz="2800" b="0" i="0" dirty="0">
                <a:solidFill>
                  <a:srgbClr val="333333"/>
                </a:solidFill>
                <a:effectLst/>
                <a:latin typeface="+mj-lt"/>
              </a:rPr>
              <a:t>If the number of supporting votes is less than the number of opposing votes or the number of supporting votes does not reach the </a:t>
            </a:r>
            <a:r>
              <a:rPr lang="en-US" altLang="zh-CN" sz="2800" b="0" dirty="0">
                <a:effectLst/>
                <a:latin typeface="+mj-lt"/>
              </a:rPr>
              <a:t>quorum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+mj-lt"/>
              </a:rPr>
              <a:t>number of votes, it will be deemed as failure</a:t>
            </a:r>
          </a:p>
        </p:txBody>
      </p:sp>
    </p:spTree>
    <p:extLst>
      <p:ext uri="{BB962C8B-B14F-4D97-AF65-F5344CB8AC3E}">
        <p14:creationId xmlns:p14="http://schemas.microsoft.com/office/powerpoint/2010/main" val="117055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2A97F-4E1A-EBF6-8FD5-2DAC12FF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following is the full status of the proposal and the basis for judgment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CC1C6C-DB55-D077-C5AC-4074ACF8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329" y="1825625"/>
            <a:ext cx="9325341" cy="4351338"/>
          </a:xfrm>
        </p:spPr>
      </p:pic>
    </p:spTree>
    <p:extLst>
      <p:ext uri="{BB962C8B-B14F-4D97-AF65-F5344CB8AC3E}">
        <p14:creationId xmlns:p14="http://schemas.microsoft.com/office/powerpoint/2010/main" val="35167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0C4B-04C2-05A5-0086-E07DE671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sz="4400" b="1" i="0" dirty="0">
                <a:solidFill>
                  <a:srgbClr val="555555"/>
                </a:solidFill>
                <a:effectLst/>
                <a:latin typeface="+mj-ea"/>
              </a:rPr>
              <a:t>Governance</a:t>
            </a:r>
            <a:r>
              <a:rPr lang="en-US" altLang="zh-CN" sz="4400" b="1" i="0" dirty="0">
                <a:solidFill>
                  <a:srgbClr val="555555"/>
                </a:solidFill>
                <a:effectLst/>
                <a:latin typeface="+mn-lt"/>
              </a:rPr>
              <a:t> </a:t>
            </a:r>
            <a:r>
              <a:rPr lang="en-US" altLang="zh-CN" b="1" dirty="0">
                <a:solidFill>
                  <a:srgbClr val="555555"/>
                </a:solidFill>
              </a:rPr>
              <a:t>Bravo</a:t>
            </a:r>
            <a:r>
              <a:rPr lang="en-US" altLang="zh-CN" sz="4400" b="1" i="0" dirty="0">
                <a:solidFill>
                  <a:srgbClr val="555555"/>
                </a:solidFill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7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2D45-7E44-6F76-730D-A60CF2FB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When voting, change the bool type support to uint8 type, and only 0, 1 and 2 values are valid values, which is equivalent to adding a abstention vote in the case of support or not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7E1BC6-D414-F24F-DC30-2AF94F4A3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3482"/>
            <a:ext cx="10515600" cy="3615624"/>
          </a:xfrm>
        </p:spPr>
      </p:pic>
    </p:spTree>
    <p:extLst>
      <p:ext uri="{BB962C8B-B14F-4D97-AF65-F5344CB8AC3E}">
        <p14:creationId xmlns:p14="http://schemas.microsoft.com/office/powerpoint/2010/main" val="243191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B9BAD-8F88-14BD-F198-2ACC2358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5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lt"/>
              </a:rPr>
              <a:t>Many agreements have a large part of the voting rights concentrated on early investors, who may want to show their participation without deciding the voting results. Therefore, abstention is the third voting option</a:t>
            </a:r>
            <a:endParaRPr lang="zh-CN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30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F9A1-62D5-9900-DEFD-3048C322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3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At the same time, </a:t>
            </a:r>
            <a:r>
              <a:rPr lang="en-US" altLang="zh-CN" sz="2800" dirty="0" err="1"/>
              <a:t>castvotewithreason</a:t>
            </a:r>
            <a:r>
              <a:rPr lang="en-US" altLang="zh-CN" sz="2800" dirty="0"/>
              <a:t>, which allows voters to vote for certain reasons, is another change made in the voting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B6D5AB-A165-4755-EE92-3CF91650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4117"/>
            <a:ext cx="10515600" cy="109575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2CA902-E54A-36E9-93D7-F9B5B17423F7}"/>
              </a:ext>
            </a:extLst>
          </p:cNvPr>
          <p:cNvSpPr txBox="1"/>
          <p:nvPr/>
        </p:nvSpPr>
        <p:spPr>
          <a:xfrm>
            <a:off x="838199" y="4275946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lt"/>
              </a:rPr>
              <a:t>The third parameter is the reason for support, opposition or abstention</a:t>
            </a:r>
          </a:p>
        </p:txBody>
      </p:sp>
    </p:spTree>
    <p:extLst>
      <p:ext uri="{BB962C8B-B14F-4D97-AF65-F5344CB8AC3E}">
        <p14:creationId xmlns:p14="http://schemas.microsoft.com/office/powerpoint/2010/main" val="10475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6CC3-134A-0845-92C2-10A8EC6B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/>
              <a:t>Overview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E022A-18A2-EC3D-E3FC-81FD1F75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 </a:t>
            </a:r>
          </a:p>
          <a:p>
            <a:r>
              <a:rPr lang="en-US" altLang="zh-CN" dirty="0"/>
              <a:t>Token</a:t>
            </a:r>
          </a:p>
          <a:p>
            <a:r>
              <a:rPr lang="en-US" altLang="zh-CN" dirty="0"/>
              <a:t>Alpha </a:t>
            </a:r>
          </a:p>
          <a:p>
            <a:r>
              <a:rPr lang="en-US" altLang="zh-CN" dirty="0"/>
              <a:t>Bravo </a:t>
            </a:r>
          </a:p>
          <a:p>
            <a:r>
              <a:rPr lang="en-US" altLang="zh-CN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61790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B1E8C-B181-B840-C62B-2248A5D2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The contract uses the proxy method</a:t>
            </a:r>
            <a:r>
              <a:rPr lang="zh-CN" altLang="en-US" sz="2800" dirty="0"/>
              <a:t>，</a:t>
            </a:r>
            <a:r>
              <a:rPr lang="en-US" altLang="zh-CN" sz="2800" dirty="0"/>
              <a:t>The contract uses the proxy method to execute the implementation content under the delegator contract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EA3E38-E765-C1C2-08B6-D977359DA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608"/>
            <a:ext cx="5088525" cy="31515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AA1A9-9423-F05C-49C7-4CB3034A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7321"/>
            <a:ext cx="5561708" cy="23581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621E36-3B25-25D8-3796-091FCFEC968B}"/>
              </a:ext>
            </a:extLst>
          </p:cNvPr>
          <p:cNvSpPr txBox="1"/>
          <p:nvPr/>
        </p:nvSpPr>
        <p:spPr>
          <a:xfrm>
            <a:off x="838199" y="549562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In this way, the contract can be updated by updating the address of the logical contract</a:t>
            </a:r>
          </a:p>
        </p:txBody>
      </p:sp>
    </p:spTree>
    <p:extLst>
      <p:ext uri="{BB962C8B-B14F-4D97-AF65-F5344CB8AC3E}">
        <p14:creationId xmlns:p14="http://schemas.microsoft.com/office/powerpoint/2010/main" val="418734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0C34-D52D-B674-26CF-E2D7453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 governance Bravo, variables can be modified after contract deployment, such as </a:t>
            </a:r>
            <a:r>
              <a:rPr lang="en-US" altLang="zh-CN" sz="2800" dirty="0" err="1"/>
              <a:t>votingdelay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votingperiod</a:t>
            </a:r>
            <a:r>
              <a:rPr lang="en-US" altLang="zh-CN" sz="2800" dirty="0"/>
              <a:t> , </a:t>
            </a:r>
            <a:r>
              <a:rPr lang="en-US" altLang="zh-CN" sz="2800" dirty="0" err="1"/>
              <a:t>proposalthreshold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etc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5CD802-2760-F703-71EA-05CF52BC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3" y="2534239"/>
            <a:ext cx="7697274" cy="2934109"/>
          </a:xfrm>
        </p:spPr>
      </p:pic>
    </p:spTree>
    <p:extLst>
      <p:ext uri="{BB962C8B-B14F-4D97-AF65-F5344CB8AC3E}">
        <p14:creationId xmlns:p14="http://schemas.microsoft.com/office/powerpoint/2010/main" val="351741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1E522-CE43-78D6-5D86-BC5DE363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By setting admin as the </a:t>
            </a:r>
            <a:r>
              <a:rPr lang="en-US" altLang="zh-CN" dirty="0" err="1"/>
              <a:t>timelock</a:t>
            </a:r>
            <a:r>
              <a:rPr lang="en-US" altLang="zh-CN" dirty="0"/>
              <a:t> contract address, modify the above parameters by voting decision 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61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0130E-ADCB-DC7A-060F-C530C4B6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logic of the contract code of Governance Bravo is roughly the same as that of Governance Alpha, and the rest is not analyzed too much. Next, let's take a proposal as an example to understand the working mechanism and make a summary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120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2B856-2725-B731-A10A-0294314B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on </a:t>
            </a:r>
            <a:r>
              <a:rPr lang="en-US" altLang="zh-CN" dirty="0" err="1"/>
              <a:t>Uniswap</a:t>
            </a:r>
            <a:r>
              <a:rPr lang="en-US" altLang="zh-CN" dirty="0"/>
              <a:t> V3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2DE1DD-92AE-DB52-4E10-2D00053E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239"/>
            <a:ext cx="10515600" cy="307819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A5EEE2-52A8-3FAC-C2C0-7F7B047C779B}"/>
              </a:ext>
            </a:extLst>
          </p:cNvPr>
          <p:cNvSpPr txBox="1"/>
          <p:nvPr/>
        </p:nvSpPr>
        <p:spPr>
          <a:xfrm>
            <a:off x="838200" y="541508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lt"/>
              </a:rPr>
              <a:t>Call the enablefeemount function under the target contract address, and the parameters correspond to 64 and 1</a:t>
            </a:r>
          </a:p>
        </p:txBody>
      </p:sp>
    </p:spTree>
    <p:extLst>
      <p:ext uri="{BB962C8B-B14F-4D97-AF65-F5344CB8AC3E}">
        <p14:creationId xmlns:p14="http://schemas.microsoft.com/office/powerpoint/2010/main" val="407958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CBE0C-B817-C227-AFF0-C761A725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61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above figure shows the status of the proposal, including the number of support votes and negative votes. Finally, the </a:t>
            </a:r>
            <a:r>
              <a:rPr lang="en-US" altLang="zh-CN" sz="2800" dirty="0" err="1"/>
              <a:t>feeAmountTickSpacing</a:t>
            </a:r>
            <a:r>
              <a:rPr lang="en-US" altLang="zh-CN" sz="2800" dirty="0"/>
              <a:t>[64] is modified to 1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CB414-32E7-E23B-BBF3-E13495E8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9" y="839410"/>
            <a:ext cx="10957302" cy="39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50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EEC2-2013-5A85-DFD9-B20768A2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555555"/>
                </a:solidFill>
                <a:latin typeface="+mj-ea"/>
              </a:rPr>
              <a:t>S</a:t>
            </a:r>
            <a:r>
              <a:rPr lang="en-US" altLang="zh-CN" sz="4400" b="1" i="0" dirty="0">
                <a:solidFill>
                  <a:srgbClr val="555555"/>
                </a:solidFill>
                <a:effectLst/>
                <a:latin typeface="+mj-ea"/>
              </a:rPr>
              <a:t>ummary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12A91-2AB7-EE95-1C6B-ABC77B4B16D1}"/>
              </a:ext>
            </a:extLst>
          </p:cNvPr>
          <p:cNvSpPr txBox="1"/>
          <p:nvPr/>
        </p:nvSpPr>
        <p:spPr>
          <a:xfrm>
            <a:off x="3048646" y="4375711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92929"/>
                </a:solidFill>
                <a:effectLst/>
                <a:latin typeface="sohne"/>
              </a:rPr>
              <a:t>Community, not centralized, decisions</a:t>
            </a:r>
          </a:p>
        </p:txBody>
      </p:sp>
    </p:spTree>
    <p:extLst>
      <p:ext uri="{BB962C8B-B14F-4D97-AF65-F5344CB8AC3E}">
        <p14:creationId xmlns:p14="http://schemas.microsoft.com/office/powerpoint/2010/main" val="207369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91DD656-B10D-B02F-9734-3C58CC76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385931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910B63-200D-2ABE-AD29-4CD2BBDF1994}"/>
              </a:ext>
            </a:extLst>
          </p:cNvPr>
          <p:cNvSpPr txBox="1"/>
          <p:nvPr/>
        </p:nvSpPr>
        <p:spPr>
          <a:xfrm>
            <a:off x="838200" y="905075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lt"/>
              </a:rPr>
              <a:t>As a typical Dao model, compound governance is used and followed by many defis</a:t>
            </a:r>
          </a:p>
        </p:txBody>
      </p:sp>
    </p:spTree>
    <p:extLst>
      <p:ext uri="{BB962C8B-B14F-4D97-AF65-F5344CB8AC3E}">
        <p14:creationId xmlns:p14="http://schemas.microsoft.com/office/powerpoint/2010/main" val="52824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6C04E-1E3C-1FD2-0BF2-C4007E31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Alpha and Bravo have the same logic but different ones, realizing the refinement of functions and the optimization of contracts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4A8872-7BAB-8F8A-8F23-223A5310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690688"/>
            <a:ext cx="1142206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8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FF06-4CFB-1C04-9D7B-3F343F9C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See </a:t>
            </a:r>
            <a:r>
              <a:rPr lang="en-US" altLang="zh-CN" dirty="0">
                <a:hlinkClick r:id="rId2"/>
              </a:rPr>
              <a:t>bcyng’s Blog </a:t>
            </a:r>
            <a:r>
              <a:rPr lang="en-US" altLang="zh-CN" dirty="0"/>
              <a:t>for more 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9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CF80A-7BCF-3A31-8F93-BEFD3267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779"/>
            <a:ext cx="10515600" cy="1325563"/>
          </a:xfrm>
        </p:spPr>
        <p:txBody>
          <a:bodyPr/>
          <a:lstStyle/>
          <a:p>
            <a:r>
              <a:rPr lang="en-US" altLang="zh-CN" sz="6000" b="1" dirty="0"/>
              <a:t>Intro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C88E8-9CEC-18BE-82C6-899DCB0E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644"/>
            <a:ext cx="9949873" cy="1139248"/>
          </a:xfrm>
        </p:spPr>
        <p:txBody>
          <a:bodyPr/>
          <a:lstStyle/>
          <a:p>
            <a:r>
              <a:rPr lang="en-US" altLang="zh-CN" dirty="0"/>
              <a:t>Compound governance implements the governance of defi by putting forward proposals and voting fairly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0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E250-12D7-98C7-AEDB-3B2EC51D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i="0" dirty="0">
                <a:solidFill>
                  <a:srgbClr val="555555"/>
                </a:solidFill>
                <a:effectLst/>
                <a:latin typeface="+mj-ea"/>
              </a:rPr>
              <a:t>Governance</a:t>
            </a:r>
            <a:r>
              <a:rPr lang="en-US" altLang="zh-CN" sz="6000" b="1" i="0" dirty="0">
                <a:solidFill>
                  <a:srgbClr val="555555"/>
                </a:solidFill>
                <a:effectLst/>
                <a:latin typeface="+mn-lt"/>
              </a:rPr>
              <a:t> </a:t>
            </a:r>
            <a:r>
              <a:rPr lang="en-US" altLang="zh-CN" sz="6000" b="1" i="0" dirty="0">
                <a:solidFill>
                  <a:srgbClr val="555555"/>
                </a:solidFill>
                <a:effectLst/>
              </a:rPr>
              <a:t>Token</a:t>
            </a:r>
            <a:endParaRPr lang="zh-CN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562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EA73-4AA1-A226-17E5-4184BFE6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Comp, an erc20 token representing vote, contains some related governance methods</a:t>
            </a:r>
            <a:endParaRPr lang="zh-CN" altLang="en-US" sz="28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2F72C04-02BE-CB38-B44F-23093ED5E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53" y="2186528"/>
            <a:ext cx="6582694" cy="3629532"/>
          </a:xfrm>
        </p:spPr>
      </p:pic>
    </p:spTree>
    <p:extLst>
      <p:ext uri="{BB962C8B-B14F-4D97-AF65-F5344CB8AC3E}">
        <p14:creationId xmlns:p14="http://schemas.microsoft.com/office/powerpoint/2010/main" val="36800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06476-585E-E09E-5D67-2AF41009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Token represents vote, which transfers assets and transfers vote during transfer</a:t>
            </a:r>
            <a:r>
              <a:rPr lang="zh-CN" altLang="en-US" sz="2800" dirty="0"/>
              <a:t>（</a:t>
            </a:r>
            <a:r>
              <a:rPr lang="en-US" altLang="zh-CN" sz="2800" dirty="0"/>
              <a:t>1T1V</a:t>
            </a:r>
            <a:r>
              <a:rPr lang="zh-CN" altLang="en-US" sz="2800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FF1D6D-B7BA-DCFF-4AD8-B760650E0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5" y="3873148"/>
            <a:ext cx="4322275" cy="174125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ECA0D-C6DF-D4E7-1882-15146656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94" y="4080995"/>
            <a:ext cx="5238038" cy="1325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27C4F0-6904-B82C-7E08-E3A9E1B19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64" y="1723396"/>
            <a:ext cx="8976912" cy="17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B5E2-6FE4-594D-4C0A-A9F45292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Record the voting rights under a block number. We can call </a:t>
            </a:r>
            <a:r>
              <a:rPr lang="en-US" altLang="zh-CN" sz="2800" dirty="0" err="1"/>
              <a:t>getpriorvotes</a:t>
            </a:r>
            <a:r>
              <a:rPr lang="en-US" altLang="zh-CN" sz="2800" dirty="0"/>
              <a:t> to retrieve the value. When called, it will judge the </a:t>
            </a:r>
            <a:r>
              <a:rPr lang="en-US" altLang="zh-CN" sz="2800" dirty="0" err="1"/>
              <a:t>blocknumber</a:t>
            </a:r>
            <a:r>
              <a:rPr lang="en-US" altLang="zh-CN" sz="2800" dirty="0"/>
              <a:t> searched by </a:t>
            </a:r>
            <a:r>
              <a:rPr lang="en-US" altLang="zh-CN" sz="2800" dirty="0" err="1"/>
              <a:t>fromblock</a:t>
            </a:r>
            <a:r>
              <a:rPr lang="en-US" altLang="zh-CN" sz="2800" dirty="0"/>
              <a:t> for comparison, so it is only applicable to past blocks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41EA3A-E712-99AF-7EB8-6C7B12A2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877" y="2423650"/>
            <a:ext cx="4947039" cy="32430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417E9-9232-EA96-BB9D-FC9EA920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67" y="3373518"/>
            <a:ext cx="280074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3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A963-F880-6988-A320-399F11E7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sz="4400" b="1" i="0" dirty="0">
                <a:solidFill>
                  <a:srgbClr val="555555"/>
                </a:solidFill>
                <a:effectLst/>
                <a:latin typeface="+mj-ea"/>
              </a:rPr>
              <a:t>Governance</a:t>
            </a:r>
            <a:r>
              <a:rPr lang="en-US" altLang="zh-CN" sz="4400" b="1" i="0" dirty="0">
                <a:solidFill>
                  <a:srgbClr val="555555"/>
                </a:solidFill>
                <a:effectLst/>
                <a:latin typeface="+mn-lt"/>
              </a:rPr>
              <a:t> </a:t>
            </a:r>
            <a:r>
              <a:rPr lang="en-US" altLang="zh-CN" b="1" dirty="0">
                <a:solidFill>
                  <a:srgbClr val="555555"/>
                </a:solidFill>
              </a:rPr>
              <a:t>A</a:t>
            </a:r>
            <a:r>
              <a:rPr lang="en-US" altLang="zh-CN" sz="4400" b="1" i="0" dirty="0">
                <a:solidFill>
                  <a:srgbClr val="555555"/>
                </a:solidFill>
                <a:effectLst/>
              </a:rPr>
              <a:t>lpha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58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73D3-F1D8-ABD1-9F9C-8F561B7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There are corresponding restrictions on the submission, cancel, voting, queuing and implementation of proposals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BEB9F0-19A2-96A7-141F-F49361158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066" y="1862053"/>
            <a:ext cx="6584382" cy="4644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BB523-BEF8-5A37-2AEA-C589E4B1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6" y="2473136"/>
            <a:ext cx="7739281" cy="797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58D55E-90DD-D79C-0F0A-41DDED2C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67" y="3505275"/>
            <a:ext cx="5433921" cy="5114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21E1DE-6D87-BA71-825B-4F87D26C1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05" y="4261707"/>
            <a:ext cx="6621843" cy="4104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0CEB04-A237-25FA-7419-AA67A91919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84"/>
          <a:stretch/>
        </p:blipFill>
        <p:spPr>
          <a:xfrm>
            <a:off x="866105" y="4999728"/>
            <a:ext cx="7739281" cy="4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652</Words>
  <Application>Microsoft Office PowerPoint</Application>
  <PresentationFormat>宽屏</PresentationFormat>
  <Paragraphs>45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sohne</vt:lpstr>
      <vt:lpstr>等线</vt:lpstr>
      <vt:lpstr>等线 Light</vt:lpstr>
      <vt:lpstr>Arial</vt:lpstr>
      <vt:lpstr>Office 主题​​</vt:lpstr>
      <vt:lpstr>Compound Governance</vt:lpstr>
      <vt:lpstr>Overview </vt:lpstr>
      <vt:lpstr>Intro </vt:lpstr>
      <vt:lpstr>Governance Token</vt:lpstr>
      <vt:lpstr>Comp, an erc20 token representing vote, contains some related governance methods</vt:lpstr>
      <vt:lpstr>Token represents vote, which transfers assets and transfers vote during transfer（1T1V）</vt:lpstr>
      <vt:lpstr>Record the voting rights under a block number. We can call getpriorvotes to retrieve the value. When called, it will judge the blocknumber searched by fromblock for comparison, so it is only applicable to past blocks</vt:lpstr>
      <vt:lpstr>Governance Alpha </vt:lpstr>
      <vt:lpstr>There are corresponding restrictions on the submission, cancel, voting, queuing and implementation of proposals</vt:lpstr>
      <vt:lpstr>Provide target,values, functions name, calldata and descriptions when creating a proposal</vt:lpstr>
      <vt:lpstr>After the proposal is submitted, the voting does not begin immediately, but after waiting for a block, the voting lasts for 3 days</vt:lpstr>
      <vt:lpstr>When voting, take the number of votes of voters in the start block as the weight, and it is required to vote only once for a proposal</vt:lpstr>
      <vt:lpstr>After the proposal is passed, it cannot be executed immediately, but wait for a period of time (Timelock. Delay()), It can be cancelled during the publicity period.The proposal is implemented through the call method in the Timelock contract</vt:lpstr>
      <vt:lpstr>Voting will produce two results, successful or defeated</vt:lpstr>
      <vt:lpstr>The following is the full status of the proposal and the basis for judgment</vt:lpstr>
      <vt:lpstr>Governance Bravo </vt:lpstr>
      <vt:lpstr>When voting, change the bool type support to uint8 type, and only 0, 1 and 2 values are valid values, which is equivalent to adding a abstention vote in the case of support or not</vt:lpstr>
      <vt:lpstr>PowerPoint 演示文稿</vt:lpstr>
      <vt:lpstr>At the same time, castvotewithreason, which allows voters to vote for certain reasons, is another change made in the voting</vt:lpstr>
      <vt:lpstr>The contract uses the proxy method，The contract uses the proxy method to execute the implementation content under the delegator contract</vt:lpstr>
      <vt:lpstr>In governance Bravo, variables can be modified after contract deployment, such as votingdelay, votingperiod , proposalthreshold etc</vt:lpstr>
      <vt:lpstr>By setting admin as the timelock contract address, modify the above parameters by voting decision execution</vt:lpstr>
      <vt:lpstr>The logic of the contract code of Governance Bravo is roughly the same as that of Governance Alpha, and the rest is not analyzed too much. Next, let's take a proposal as an example to understand the working mechanism and make a summary</vt:lpstr>
      <vt:lpstr>An Example on Uniswap V3</vt:lpstr>
      <vt:lpstr>The above figure shows the status of the proposal, including the number of support votes and negative votes. Finally, the feeAmountTickSpacing[64] is modified to 1</vt:lpstr>
      <vt:lpstr>Summary</vt:lpstr>
      <vt:lpstr>PowerPoint 演示文稿</vt:lpstr>
      <vt:lpstr>Alpha and Bravo have the same logic but different ones, realizing the refinement of functions and the optimization of contracts</vt:lpstr>
      <vt:lpstr>See bcyng’s Blog for more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 Governance</dc:title>
  <dc:creator>王 峥暘</dc:creator>
  <cp:lastModifiedBy>王 峥暘</cp:lastModifiedBy>
  <cp:revision>10</cp:revision>
  <dcterms:created xsi:type="dcterms:W3CDTF">2022-07-11T04:03:22Z</dcterms:created>
  <dcterms:modified xsi:type="dcterms:W3CDTF">2022-07-12T09:07:06Z</dcterms:modified>
</cp:coreProperties>
</file>