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1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5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5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2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2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2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2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0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1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1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1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1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jpe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image" Target="../media/image4.png"/><Relationship Id="rId4" Type="http://schemas.openxmlformats.org/officeDocument/2006/relationships/image" Target="../media/image7.jpeg"/><Relationship Id="rId5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 flipV="1">
            <a:off x="1118752" y="8670097"/>
            <a:ext cx="9499404" cy="7267304"/>
            <a:chOff x="742950" y="1104900"/>
            <a:chExt cx="1743075" cy="1333500"/>
          </a:xfrm>
        </p:grpSpPr>
        <p:sp>
          <p:nvSpPr>
            <p:cNvPr id="1048644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6" name="object 5"/>
          <p:cNvSpPr/>
          <p:nvPr/>
        </p:nvSpPr>
        <p:spPr>
          <a:xfrm>
            <a:off x="7008669" y="1314868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47" name="object 6"/>
          <p:cNvSpPr/>
          <p:nvPr/>
        </p:nvSpPr>
        <p:spPr>
          <a:xfrm>
            <a:off x="6095999" y="13248697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8" name="object 7"/>
          <p:cNvSpPr txBox="1">
            <a:spLocks noGrp="1"/>
          </p:cNvSpPr>
          <p:nvPr>
            <p:ph type="ctrTitle"/>
          </p:nvPr>
        </p:nvSpPr>
        <p:spPr>
          <a:xfrm>
            <a:off x="212580" y="341683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7" name="object 9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flipV="1">
            <a:off x="2295523" y="12377104"/>
            <a:ext cx="1398443" cy="5235076"/>
          </a:xfrm>
          <a:prstGeom prst="rect"/>
        </p:spPr>
      </p:pic>
      <p:sp>
        <p:nvSpPr>
          <p:cNvPr id="1048649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50" name="TextBox 13"/>
          <p:cNvSpPr txBox="1"/>
          <p:nvPr/>
        </p:nvSpPr>
        <p:spPr>
          <a:xfrm>
            <a:off x="2642110" y="2138680"/>
            <a:ext cx="6907779" cy="25806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</a:t>
            </a:r>
            <a:r>
              <a:rPr dirty="0" sz="2400" lang="en-US"/>
              <a:t>G</a:t>
            </a:r>
            <a:r>
              <a:rPr dirty="0" sz="2400" lang="en-US"/>
              <a:t>.</a:t>
            </a:r>
            <a:r>
              <a:rPr dirty="0" sz="2400" lang="en-US"/>
              <a:t>j</a:t>
            </a:r>
            <a:r>
              <a:rPr dirty="0" sz="2400" lang="en-US"/>
              <a:t>a</a:t>
            </a:r>
            <a:r>
              <a:rPr dirty="0" sz="2400" lang="en-US"/>
              <a:t>y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r</a:t>
            </a:r>
            <a:r>
              <a:rPr dirty="0" sz="2400" lang="en-US"/>
              <a:t>e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u</a:t>
            </a:r>
            <a:r>
              <a:rPr dirty="0" sz="2400" lang="en-US"/>
              <a:t>m</a:t>
            </a:r>
            <a:r>
              <a:rPr dirty="0" sz="2400" lang="en-US"/>
              <a:t>n</a:t>
            </a:r>
            <a:r>
              <a:rPr dirty="0" sz="2400" lang="en-US"/>
              <a:t>1</a:t>
            </a:r>
            <a:r>
              <a:rPr dirty="0" sz="2400" lang="en-US"/>
              <a:t>1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0</a:t>
            </a:r>
            <a:r>
              <a:rPr dirty="0" sz="2400" lang="en-US"/>
              <a:t>1</a:t>
            </a:r>
            <a:r>
              <a:rPr dirty="0" sz="2400" lang="en-US"/>
              <a:t>1</a:t>
            </a:r>
            <a:r>
              <a:rPr dirty="0" sz="2400" lang="en-US"/>
              <a:t>1</a:t>
            </a:r>
            <a:r>
              <a:rPr dirty="0" sz="2400" lang="en-US"/>
              <a:t>1</a:t>
            </a:r>
            <a:r>
              <a:rPr dirty="0" sz="2400" lang="en-US"/>
              <a:t>0</a:t>
            </a:r>
            <a:r>
              <a:rPr dirty="0" sz="2400" lang="en-US"/>
              <a:t>3</a:t>
            </a:r>
            <a:r>
              <a:rPr dirty="0" sz="2400" lang="en-US"/>
              <a:t>3</a:t>
            </a:r>
            <a:r>
              <a:rPr dirty="0" sz="2400" lang="en-US"/>
              <a:t>0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</a:t>
            </a:r>
            <a:r>
              <a:rPr dirty="0" sz="2400" lang="en-US"/>
              <a:t>NT: </a:t>
            </a:r>
            <a:r>
              <a:rPr dirty="0" sz="2400" lang="en-US"/>
              <a:t>B</a:t>
            </a:r>
            <a:r>
              <a:rPr dirty="0" sz="2400" lang="en-US"/>
              <a:t>C</a:t>
            </a:r>
            <a:r>
              <a:rPr dirty="0" sz="2400" lang="en-US"/>
              <a:t>A</a:t>
            </a:r>
            <a:r>
              <a:rPr dirty="0" sz="2400" lang="en-US"/>
              <a:t>/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</a:t>
            </a:r>
            <a:r>
              <a:rPr dirty="0" sz="2400" lang="en-US"/>
              <a:t>U</a:t>
            </a:r>
            <a:r>
              <a:rPr dirty="0" sz="2400" lang="en-US"/>
              <a:t>TER </a:t>
            </a:r>
            <a:r>
              <a:rPr dirty="0" sz="2400" lang="en-US"/>
              <a:t>APPLICATION </a:t>
            </a:r>
            <a:endParaRPr altLang="en-US" lang="zh-CN"/>
          </a:p>
          <a:p>
            <a:r>
              <a:rPr dirty="0" sz="2400" lang="en-US"/>
              <a:t>COLLEGE: </a:t>
            </a:r>
            <a:r>
              <a:rPr dirty="0" sz="2400" lang="en-US"/>
              <a:t>L</a:t>
            </a:r>
            <a:r>
              <a:rPr dirty="0" sz="2400" lang="en-US"/>
              <a:t> </a:t>
            </a:r>
            <a:r>
              <a:rPr dirty="0" sz="2400" lang="en-US"/>
              <a:t>N</a:t>
            </a:r>
            <a:r>
              <a:rPr dirty="0" sz="2400" lang="en-US"/>
              <a:t> </a:t>
            </a:r>
            <a:r>
              <a:rPr dirty="0" sz="2400" lang="en-US"/>
              <a:t>GOVERNMENT </a:t>
            </a:r>
            <a:r>
              <a:rPr dirty="0" sz="2400" lang="en-US"/>
              <a:t>COLLEGE/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D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 UNIVERSITY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  <p:sp>
        <p:nvSpPr>
          <p:cNvPr id="1048651" name=""/>
          <p:cNvSpPr/>
          <p:nvPr/>
        </p:nvSpPr>
        <p:spPr>
          <a:xfrm>
            <a:off x="-1177637" y="2175167"/>
            <a:ext cx="1125682" cy="3048000"/>
          </a:xfrm>
          <a:prstGeom prst="rect"/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p>
            <a:pPr algn="ctr"/>
            <a:endParaRPr lang="en-IN"/>
          </a:p>
        </p:txBody>
      </p:sp>
      <p:sp>
        <p:nvSpPr>
          <p:cNvPr id="1048652" name=""/>
          <p:cNvSpPr txBox="1"/>
          <p:nvPr/>
        </p:nvSpPr>
        <p:spPr>
          <a:xfrm rot="8797690">
            <a:off x="4534436" y="14464678"/>
            <a:ext cx="7743242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cxnSp>
        <p:nvCxnSpPr>
          <p:cNvPr id="3145728" name=""/>
          <p:cNvCxnSpPr>
            <a:cxnSpLocks/>
          </p:cNvCxnSpPr>
          <p:nvPr/>
        </p:nvCxnSpPr>
        <p:spPr>
          <a:xfrm>
            <a:off x="4466901" y="9800982"/>
            <a:ext cx="3047119" cy="3073770"/>
          </a:xfrm>
          <a:prstGeom prst="bentConnector3"/>
          <a:solidFill>
            <a:srgbClr val="279C64"/>
          </a:solidFill>
          <a:ln w="25400">
            <a:solidFill>
              <a:srgbClr val="1C7D4E"/>
            </a:solidFill>
            <a:headEnd type="triangle" w="lg" len="lg"/>
            <a:tailEnd type="triangle" w="lg" len="lg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dir="l" isContent="1" isInverted="0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596" name="object 3"/>
          <p:cNvSpPr/>
          <p:nvPr/>
        </p:nvSpPr>
        <p:spPr>
          <a:xfrm>
            <a:off x="9215437" y="11949138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7" name="object 4"/>
          <p:cNvSpPr/>
          <p:nvPr/>
        </p:nvSpPr>
        <p:spPr>
          <a:xfrm>
            <a:off x="6695884" y="15614786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8" name="object 5"/>
          <p:cNvSpPr/>
          <p:nvPr/>
        </p:nvSpPr>
        <p:spPr>
          <a:xfrm>
            <a:off x="8745202" y="16183502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flipV="0">
            <a:off x="66675" y="12406337"/>
            <a:ext cx="5993901" cy="8308151"/>
          </a:xfrm>
          <a:prstGeom prst="rect"/>
        </p:spPr>
      </p:pic>
      <p:sp>
        <p:nvSpPr>
          <p:cNvPr id="1048599" name="object 7"/>
          <p:cNvSpPr txBox="1">
            <a:spLocks noGrp="1"/>
          </p:cNvSpPr>
          <p:nvPr>
            <p:ph type="title"/>
          </p:nvPr>
        </p:nvSpPr>
        <p:spPr>
          <a:xfrm>
            <a:off x="343726" y="279336"/>
            <a:ext cx="7873126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r>
              <a:rPr dirty="0" sz="4250" lang="en-US" spc="15"/>
              <a:t>:</a:t>
            </a:r>
            <a:endParaRPr dirty="0" sz="4250"/>
          </a:p>
        </p:txBody>
      </p:sp>
      <p:sp>
        <p:nvSpPr>
          <p:cNvPr id="104860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1" name="TextBox 8"/>
          <p:cNvSpPr txBox="1"/>
          <p:nvPr/>
        </p:nvSpPr>
        <p:spPr>
          <a:xfrm>
            <a:off x="577282" y="1363180"/>
            <a:ext cx="6275763" cy="3025139"/>
          </a:xfrm>
          <a:prstGeom prst="rect"/>
          <a:noFill/>
        </p:spPr>
        <p:txBody>
          <a:bodyPr rtlCol="0" wrap="square">
            <a:spAutoFit/>
          </a:bodyPr>
          <a:p>
            <a:pPr algn="l" indent="0" marL="0">
              <a:buNone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Reduced collection costs by 30% (simulation results).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 waste collection efficiency by 40%.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Sample screenshots of dashboard, alerts, and reports.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4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7899851" y="279336"/>
            <a:ext cx="3088372" cy="5622971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dir="l" isContent="1" isInverted="0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"/>
          <p:cNvSpPr>
            <a:spLocks noGrp="1"/>
          </p:cNvSpPr>
          <p:nvPr>
            <p:ph type="title"/>
          </p:nvPr>
        </p:nvSpPr>
        <p:spPr>
          <a:xfrm>
            <a:off x="0" y="16046808"/>
            <a:ext cx="10681335" cy="723901"/>
          </a:xfrm>
        </p:spPr>
        <p:txBody>
          <a:bodyPr/>
          <a:p>
            <a:endParaRPr lang="en-IN"/>
          </a:p>
        </p:txBody>
      </p:sp>
      <p:sp>
        <p:nvSpPr>
          <p:cNvPr id="1048608" name=""/>
          <p:cNvSpPr>
            <a:spLocks noGrp="1"/>
          </p:cNvSpPr>
          <p:nvPr>
            <p:ph type="body" idx="1"/>
          </p:nvPr>
        </p:nvSpPr>
        <p:spPr>
          <a:xfrm>
            <a:off x="-291465" y="15780108"/>
            <a:ext cx="10972800" cy="266700"/>
          </a:xfrm>
        </p:spPr>
        <p:txBody>
          <a:bodyPr/>
          <a:p>
            <a:endParaRPr lang="en-IN"/>
          </a:p>
        </p:txBody>
      </p:sp>
      <p:sp>
        <p:nvSpPr>
          <p:cNvPr id="1048609" name=""/>
          <p:cNvSpPr txBox="1"/>
          <p:nvPr/>
        </p:nvSpPr>
        <p:spPr>
          <a:xfrm>
            <a:off x="3176086" y="2964179"/>
            <a:ext cx="5406873" cy="929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https://bca2401111033012-source.github.io/My-profile2/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10" name=""/>
          <p:cNvSpPr txBox="1"/>
          <p:nvPr/>
        </p:nvSpPr>
        <p:spPr>
          <a:xfrm>
            <a:off x="4380156" y="13219788"/>
            <a:ext cx="4572000" cy="51206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https://github.com/yourusername/yourproject ✨ Now, if you share: Your actual project title A short description of what your project does The technologies you used …I’ll personalize all slides with your details so your portfolio is presentation-ready. 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11" name=""/>
          <p:cNvSpPr txBox="1"/>
          <p:nvPr/>
        </p:nvSpPr>
        <p:spPr>
          <a:xfrm>
            <a:off x="1236786" y="1683589"/>
            <a:ext cx="2340583" cy="5105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G</a:t>
            </a:r>
            <a:r>
              <a:rPr b="1" sz="2800" lang="en-US">
                <a:solidFill>
                  <a:srgbClr val="000000"/>
                </a:solidFill>
              </a:rPr>
              <a:t>I</a:t>
            </a:r>
            <a:r>
              <a:rPr b="1" sz="2800" lang="en-US">
                <a:solidFill>
                  <a:srgbClr val="000000"/>
                </a:solidFill>
              </a:rPr>
              <a:t>T</a:t>
            </a:r>
            <a:r>
              <a:rPr b="1" sz="2800" lang="en-US">
                <a:solidFill>
                  <a:srgbClr val="000000"/>
                </a:solidFill>
              </a:rPr>
              <a:t>H</a:t>
            </a:r>
            <a:r>
              <a:rPr b="1" sz="2800" lang="en-US">
                <a:solidFill>
                  <a:srgbClr val="000000"/>
                </a:solidFill>
              </a:rPr>
              <a:t>U</a:t>
            </a:r>
            <a:r>
              <a:rPr b="1" sz="2800" lang="en-US">
                <a:solidFill>
                  <a:srgbClr val="000000"/>
                </a:solidFill>
              </a:rPr>
              <a:t>B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L</a:t>
            </a:r>
            <a:r>
              <a:rPr b="1" sz="2800" lang="en-US">
                <a:solidFill>
                  <a:srgbClr val="000000"/>
                </a:solidFill>
              </a:rPr>
              <a:t>I</a:t>
            </a:r>
            <a:r>
              <a:rPr b="1" sz="2800" lang="en-US">
                <a:solidFill>
                  <a:srgbClr val="000000"/>
                </a:solidFill>
              </a:rPr>
              <a:t>N</a:t>
            </a:r>
            <a:r>
              <a:rPr b="1" sz="2800" lang="en-US">
                <a:solidFill>
                  <a:srgbClr val="000000"/>
                </a:solidFill>
              </a:rPr>
              <a:t>K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endParaRPr b="1"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dir="l" isContent="1" isInverted="0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object 3"/>
          <p:cNvSpPr/>
          <p:nvPr/>
        </p:nvSpPr>
        <p:spPr>
          <a:xfrm>
            <a:off x="9874186" y="1234112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6" name="object 4"/>
          <p:cNvSpPr/>
          <p:nvPr/>
        </p:nvSpPr>
        <p:spPr>
          <a:xfrm>
            <a:off x="8599084" y="13015406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7" name="object 5"/>
          <p:cNvSpPr/>
          <p:nvPr/>
        </p:nvSpPr>
        <p:spPr>
          <a:xfrm>
            <a:off x="10102786" y="12479234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3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18" name="object 7"/>
          <p:cNvSpPr txBox="1">
            <a:spLocks noGrp="1"/>
          </p:cNvSpPr>
          <p:nvPr>
            <p:ph type="title"/>
          </p:nvPr>
        </p:nvSpPr>
        <p:spPr>
          <a:xfrm>
            <a:off x="351053" y="1049213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r>
              <a:rPr dirty="0" lang="en-US"/>
              <a:t>:</a:t>
            </a:r>
            <a:endParaRPr dirty="0"/>
          </a:p>
        </p:txBody>
      </p:sp>
      <p:sp>
        <p:nvSpPr>
          <p:cNvPr id="104861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20" name=""/>
          <p:cNvSpPr txBox="1"/>
          <p:nvPr/>
        </p:nvSpPr>
        <p:spPr>
          <a:xfrm>
            <a:off x="2640388" y="2032635"/>
            <a:ext cx="6923832" cy="26060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Conclusion The project demonstrates how IoT + AI can transform waste management. Provides a scalable, sustainable, and cost-effective solution. Future scope: integration with smart city platforms &amp; AI-based route prediction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dir="l" isContent="1" isInverted="0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"/>
          <p:cNvSpPr>
            <a:spLocks noGrp="1"/>
          </p:cNvSpPr>
          <p:nvPr>
            <p:ph type="ctrTitle"/>
          </p:nvPr>
        </p:nvSpPr>
        <p:spPr>
          <a:xfrm>
            <a:off x="3938815" y="13696803"/>
            <a:ext cx="5800851" cy="482600"/>
          </a:xfrm>
        </p:spPr>
        <p:txBody>
          <a:bodyPr/>
          <a:p>
            <a:endParaRPr lang="en-IN"/>
          </a:p>
        </p:txBody>
      </p:sp>
      <p:sp>
        <p:nvSpPr>
          <p:cNvPr id="1048635" name=""/>
          <p:cNvSpPr>
            <a:spLocks noGrp="1"/>
          </p:cNvSpPr>
          <p:nvPr>
            <p:ph type="subTitle" idx="4"/>
          </p:nvPr>
        </p:nvSpPr>
        <p:spPr>
          <a:xfrm>
            <a:off x="2354507" y="10108091"/>
            <a:ext cx="8534400" cy="266700"/>
          </a:xfrm>
        </p:spPr>
        <p:txBody>
          <a:bodyPr/>
          <a:p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dir="l" isContent="1" isInverted="0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4171950" y="11880992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Waste Management System using IoT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6" name="object 3"/>
          <p:cNvGrpSpPr/>
          <p:nvPr/>
        </p:nvGrpSpPr>
        <p:grpSpPr>
          <a:xfrm rot="10800000">
            <a:off x="7893785" y="10302364"/>
            <a:ext cx="4743796" cy="3228215"/>
            <a:chOff x="7448612" y="0"/>
            <a:chExt cx="4743796" cy="6858466"/>
          </a:xfrm>
        </p:grpSpPr>
        <p:sp>
          <p:nvSpPr>
            <p:cNvPr id="104865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5" name="object 12"/>
            <p:cNvSpPr/>
            <p:nvPr/>
          </p:nvSpPr>
          <p:spPr>
            <a:xfrm>
              <a:off x="11234549" y="3590924"/>
              <a:ext cx="957451" cy="1719402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66" name="object 13"/>
          <p:cNvSpPr/>
          <p:nvPr/>
        </p:nvSpPr>
        <p:spPr>
          <a:xfrm flipV="1">
            <a:off x="0" y="6858000"/>
            <a:ext cx="687633" cy="4374518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67" name="object 14"/>
          <p:cNvSpPr/>
          <p:nvPr/>
        </p:nvSpPr>
        <p:spPr>
          <a:xfrm>
            <a:off x="9353550" y="11880992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15"/>
          <p:cNvSpPr/>
          <p:nvPr/>
        </p:nvSpPr>
        <p:spPr>
          <a:xfrm>
            <a:off x="7889371" y="10590601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16"/>
          <p:cNvSpPr/>
          <p:nvPr/>
        </p:nvSpPr>
        <p:spPr>
          <a:xfrm>
            <a:off x="10084883" y="11381099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17"/>
          <p:cNvSpPr txBox="1">
            <a:spLocks noGrp="1"/>
          </p:cNvSpPr>
          <p:nvPr>
            <p:ph type="title"/>
          </p:nvPr>
        </p:nvSpPr>
        <p:spPr>
          <a:xfrm>
            <a:off x="2409434" y="11381099"/>
            <a:ext cx="282931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indent="0" marL="0">
              <a:lnSpc>
                <a:spcPct val="100000"/>
              </a:lnSpc>
              <a:spcBef>
                <a:spcPts val="130"/>
              </a:spcBef>
              <a:buNone/>
            </a:pPr>
            <a:r>
              <a:rPr b="1" dirty="0" sz="4250" lang="en-US" spc="5"/>
              <a:t>P</a:t>
            </a:r>
            <a:r>
              <a:rPr b="1" dirty="0" sz="4250" lang="en-US" spc="5"/>
              <a:t>R</a:t>
            </a:r>
            <a:r>
              <a:rPr b="1" dirty="0" sz="4250" lang="en-US" spc="5"/>
              <a:t>O</a:t>
            </a:r>
            <a:r>
              <a:rPr b="1" dirty="0" sz="4250" lang="en-US" spc="5"/>
              <a:t>J</a:t>
            </a:r>
            <a:r>
              <a:rPr b="1" dirty="0" sz="4250" lang="en-US" spc="5"/>
              <a:t>ECT </a:t>
            </a:r>
            <a:r>
              <a:rPr b="1" dirty="0" sz="4250" lang="en-US" spc="5"/>
              <a:t>T</a:t>
            </a:r>
            <a:r>
              <a:rPr b="1" dirty="0" sz="4250" lang="en-US" spc="5"/>
              <a:t>I</a:t>
            </a:r>
            <a:r>
              <a:rPr b="1" dirty="0" sz="4250" lang="en-US" spc="5"/>
              <a:t>T</a:t>
            </a:r>
            <a:r>
              <a:rPr b="1" dirty="0" sz="4250" lang="en-US" spc="5"/>
              <a:t>L</a:t>
            </a:r>
            <a:r>
              <a:rPr b="1" dirty="0" sz="4250" lang="en-US" spc="5"/>
              <a:t>E</a:t>
            </a:r>
            <a:r>
              <a:rPr b="1" dirty="0" sz="4250" lang="en-US" spc="5"/>
              <a:t>:</a:t>
            </a:r>
            <a:endParaRPr b="1" sz="4250"/>
          </a:p>
        </p:txBody>
      </p:sp>
      <p:grpSp>
        <p:nvGrpSpPr>
          <p:cNvPr id="37" name="object 18"/>
          <p:cNvGrpSpPr/>
          <p:nvPr/>
        </p:nvGrpSpPr>
        <p:grpSpPr>
          <a:xfrm flipV="1">
            <a:off x="687988" y="8738133"/>
            <a:ext cx="30883036" cy="2461116"/>
            <a:chOff x="466725" y="6410325"/>
            <a:chExt cx="3705225" cy="295275"/>
          </a:xfrm>
        </p:grpSpPr>
        <p:pic>
          <p:nvPicPr>
            <p:cNvPr id="2097158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9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7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72" name=""/>
          <p:cNvSpPr txBox="1"/>
          <p:nvPr/>
        </p:nvSpPr>
        <p:spPr>
          <a:xfrm>
            <a:off x="3687773" y="2823463"/>
            <a:ext cx="5163871" cy="1767840"/>
          </a:xfrm>
          <a:prstGeom prst="rect"/>
        </p:spPr>
        <p:txBody>
          <a:bodyPr rtlCol="0" wrap="square">
            <a:spAutoFit/>
          </a:bodyPr>
          <a:p>
            <a:r>
              <a:rPr b="0" sz="2800" lang="en-US">
                <a:solidFill>
                  <a:srgbClr val="000000"/>
                </a:solidFill>
              </a:rPr>
              <a:t>S</a:t>
            </a:r>
            <a:r>
              <a:rPr b="0" sz="2800" lang="en-US">
                <a:solidFill>
                  <a:srgbClr val="000000"/>
                </a:solidFill>
              </a:rPr>
              <a:t>m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IN">
                <a:solidFill>
                  <a:srgbClr val="000000"/>
                </a:solidFill>
              </a:rPr>
              <a:t>rt Waste Management System using IoT &amp; Machine Learning (Replace with your actual project title)</a:t>
            </a:r>
            <a:endParaRPr b="0" sz="2800" lang="en-IN">
              <a:solidFill>
                <a:srgbClr val="000000"/>
              </a:solidFill>
            </a:endParaRPr>
          </a:p>
        </p:txBody>
      </p:sp>
      <p:sp>
        <p:nvSpPr>
          <p:cNvPr id="1048673" name=""/>
          <p:cNvSpPr txBox="1"/>
          <p:nvPr/>
        </p:nvSpPr>
        <p:spPr>
          <a:xfrm>
            <a:off x="5238750" y="15608445"/>
            <a:ext cx="4572000" cy="21869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Project Title: Smart Waste Management System using IoT &amp; Machine Learning (Replace with your actual project title)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4" name=""/>
          <p:cNvSpPr txBox="1"/>
          <p:nvPr/>
        </p:nvSpPr>
        <p:spPr>
          <a:xfrm>
            <a:off x="1538091" y="1604010"/>
            <a:ext cx="4572000" cy="731520"/>
          </a:xfrm>
          <a:prstGeom prst="rect"/>
        </p:spPr>
        <p:txBody>
          <a:bodyPr rtlCol="0" wrap="square">
            <a:spAutoFit/>
          </a:bodyPr>
          <a:p>
            <a:r>
              <a:rPr b="1" sz="2800" lang="en-IN">
                <a:solidFill>
                  <a:srgbClr val="000000"/>
                </a:solidFill>
                <a:latin typeface="Noto Sans CJK SC"/>
                <a:ea typeface="Noto Sans CJK SC"/>
              </a:rPr>
              <a:t>Project Title</a:t>
            </a:r>
            <a:r>
              <a:rPr b="1" sz="2800" lang="en-US">
                <a:solidFill>
                  <a:srgbClr val="000000"/>
                </a:solidFill>
                <a:latin typeface="Noto Sans CJK SC"/>
                <a:ea typeface="Noto Sans CJK SC"/>
              </a:rPr>
              <a:t>:</a:t>
            </a:r>
            <a:endParaRPr b="1" sz="2800" lang="en-IN">
              <a:solidFill>
                <a:srgbClr val="000000"/>
              </a:solidFill>
              <a:latin typeface="Noto Sans CJK SC"/>
              <a:ea typeface="Noto Sans CJK S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dir="l" isContent="1" isInverted="0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/>
          <p:nvPr/>
        </p:nvSpPr>
        <p:spPr>
          <a:xfrm flipV="1">
            <a:off x="9953744" y="9039225"/>
            <a:ext cx="12130847" cy="748703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76" name="object 13"/>
          <p:cNvSpPr/>
          <p:nvPr/>
        </p:nvSpPr>
        <p:spPr>
          <a:xfrm>
            <a:off x="1148087" y="12961993"/>
            <a:ext cx="982328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7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79" name="object 16"/>
          <p:cNvSpPr/>
          <p:nvPr/>
        </p:nvSpPr>
        <p:spPr>
          <a:xfrm>
            <a:off x="11029568" y="11754219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0" name="object 1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1544300" y="11506569"/>
            <a:ext cx="247650" cy="247650"/>
          </a:xfrm>
          <a:prstGeom prst="rect"/>
        </p:spPr>
      </p:pic>
      <p:grpSp>
        <p:nvGrpSpPr>
          <p:cNvPr id="39" name="object 18"/>
          <p:cNvGrpSpPr/>
          <p:nvPr/>
        </p:nvGrpSpPr>
        <p:grpSpPr>
          <a:xfrm>
            <a:off x="1971674" y="13219166"/>
            <a:ext cx="4124325" cy="3009900"/>
            <a:chOff x="47625" y="3819523"/>
            <a:chExt cx="4124325" cy="3009900"/>
          </a:xfrm>
        </p:grpSpPr>
        <p:pic>
          <p:nvPicPr>
            <p:cNvPr id="2097161" name="object 19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2" name="object 20"/>
            <p:cNvPicPr>
              <a:picLocks/>
            </p:cNvPicPr>
            <p:nvPr/>
          </p:nvPicPr>
          <p:blipFill>
            <a:blip xmlns:r="http://schemas.openxmlformats.org/officeDocument/2006/relationships"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80" name="object 21"/>
          <p:cNvSpPr txBox="1">
            <a:spLocks noGrp="1"/>
          </p:cNvSpPr>
          <p:nvPr>
            <p:ph type="title"/>
          </p:nvPr>
        </p:nvSpPr>
        <p:spPr>
          <a:xfrm>
            <a:off x="1886266" y="628649"/>
            <a:ext cx="2357120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indent="0" marL="0">
              <a:lnSpc>
                <a:spcPct val="100000"/>
              </a:lnSpc>
              <a:spcBef>
                <a:spcPts val="105"/>
              </a:spcBef>
              <a:buNone/>
            </a:pPr>
            <a:r>
              <a:rPr altLang="en-US" lang="zh-CN"/>
              <a:t>Agenda</a:t>
            </a:r>
            <a:r>
              <a:rPr altLang="en-US" lang="en-US"/>
              <a:t>:</a:t>
            </a:r>
            <a:endParaRPr altLang="en-US" lang="zh-CN"/>
          </a:p>
        </p:txBody>
      </p:sp>
      <p:sp>
        <p:nvSpPr>
          <p:cNvPr id="104868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82" name=""/>
          <p:cNvSpPr txBox="1"/>
          <p:nvPr/>
        </p:nvSpPr>
        <p:spPr>
          <a:xfrm>
            <a:off x="3815376" y="10116214"/>
            <a:ext cx="4561248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83" name=""/>
          <p:cNvSpPr txBox="1"/>
          <p:nvPr/>
        </p:nvSpPr>
        <p:spPr>
          <a:xfrm>
            <a:off x="3705223" y="1365885"/>
            <a:ext cx="4000000" cy="3863340"/>
          </a:xfrm>
          <a:prstGeom prst="rect"/>
        </p:spPr>
        <p:txBody>
          <a:bodyPr rtlCol="0" wrap="square">
            <a:spAutoFit/>
          </a:bodyPr>
          <a:p>
            <a:r>
              <a:rPr b="0" sz="2800" lang="en-US">
                <a:solidFill>
                  <a:srgbClr val="000000"/>
                </a:solidFill>
              </a:rPr>
              <a:t>Agenda Problem Statement Project Overview End Users Tools &amp; Technologies Portfolio Design &amp; Layout Features &amp; Functionality Results &amp; Screenshots Conclusion GitHu</a:t>
            </a:r>
            <a:r>
              <a:rPr b="0" sz="2800" lang="en-US">
                <a:solidFill>
                  <a:srgbClr val="000000"/>
                </a:solidFill>
              </a:rPr>
              <a:t>b</a:t>
            </a:r>
            <a:endParaRPr b="0" sz="2800" lang="en-IN">
              <a:solidFill>
                <a:srgbClr val="000000"/>
              </a:solidFill>
            </a:endParaRPr>
          </a:p>
        </p:txBody>
      </p:sp>
      <p:sp>
        <p:nvSpPr>
          <p:cNvPr id="1048684" name=""/>
          <p:cNvSpPr txBox="1"/>
          <p:nvPr/>
        </p:nvSpPr>
        <p:spPr>
          <a:xfrm>
            <a:off x="4096000" y="9437405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85" name=""/>
          <p:cNvSpPr txBox="1"/>
          <p:nvPr/>
        </p:nvSpPr>
        <p:spPr>
          <a:xfrm>
            <a:off x="4889691" y="9437405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dir="l" isContent="1" isInverted="0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object 2"/>
          <p:cNvGrpSpPr/>
          <p:nvPr/>
        </p:nvGrpSpPr>
        <p:grpSpPr>
          <a:xfrm>
            <a:off x="6470967" y="15134841"/>
            <a:ext cx="4258841" cy="5022495"/>
            <a:chOff x="7991475" y="2933700"/>
            <a:chExt cx="2762250" cy="3257550"/>
          </a:xfrm>
        </p:grpSpPr>
        <p:sp>
          <p:nvSpPr>
            <p:cNvPr id="104868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8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88" name="object 6"/>
          <p:cNvSpPr/>
          <p:nvPr/>
        </p:nvSpPr>
        <p:spPr>
          <a:xfrm>
            <a:off x="7315881" y="12351429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9" name="object 7"/>
          <p:cNvSpPr txBox="1">
            <a:spLocks noGrp="1"/>
          </p:cNvSpPr>
          <p:nvPr>
            <p:ph type="title"/>
          </p:nvPr>
        </p:nvSpPr>
        <p:spPr>
          <a:xfrm>
            <a:off x="676274" y="758190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indent="0" marL="0">
              <a:lnSpc>
                <a:spcPct val="100000"/>
              </a:lnSpc>
              <a:spcBef>
                <a:spcPts val="130"/>
              </a:spcBef>
              <a:buNone/>
              <a:tabLst>
                <a:tab algn="l" pos="2727960"/>
              </a:tabLst>
            </a:pPr>
            <a:r>
              <a:rPr b="0" dirty="0" sz="4250" lang="en-US" spc="-20"/>
              <a:t>P</a:t>
            </a:r>
            <a:r>
              <a:rPr b="0" dirty="0" sz="4250" lang="en-US" spc="-20"/>
              <a:t>R</a:t>
            </a:r>
            <a:r>
              <a:rPr b="0" dirty="0" sz="4250" lang="en-US" spc="-20"/>
              <a:t>O</a:t>
            </a:r>
            <a:r>
              <a:rPr b="0" dirty="0" sz="4250" lang="en-US" spc="-20"/>
              <a:t>B</a:t>
            </a:r>
            <a:r>
              <a:rPr b="0" dirty="0" sz="4250" lang="en-US" spc="-20"/>
              <a:t>LEM </a:t>
            </a:r>
            <a:r>
              <a:rPr b="0" dirty="0" sz="4250" lang="en-US" spc="-20"/>
              <a:t>S</a:t>
            </a:r>
            <a:r>
              <a:rPr b="0" dirty="0" sz="4250" lang="en-US" spc="-20"/>
              <a:t>T</a:t>
            </a:r>
            <a:r>
              <a:rPr b="0" dirty="0" sz="4250" lang="en-US" spc="-20"/>
              <a:t>A</a:t>
            </a:r>
            <a:r>
              <a:rPr b="0" dirty="0" sz="4250" lang="en-US" spc="-20"/>
              <a:t>T</a:t>
            </a:r>
            <a:r>
              <a:rPr b="0" dirty="0" sz="4250" lang="en-US" spc="-20"/>
              <a:t>EMENT</a:t>
            </a:r>
            <a:r>
              <a:rPr b="0" dirty="0" sz="4250" lang="en-US" spc="-20"/>
              <a:t>:</a:t>
            </a:r>
            <a:endParaRPr b="0"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1741069" y="13724975"/>
            <a:ext cx="2143125" cy="200025"/>
          </a:xfrm>
          <a:prstGeom prst="rect"/>
        </p:spPr>
      </p:pic>
      <p:sp>
        <p:nvSpPr>
          <p:cNvPr id="104869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91" name=""/>
          <p:cNvSpPr txBox="1"/>
          <p:nvPr/>
        </p:nvSpPr>
        <p:spPr>
          <a:xfrm>
            <a:off x="4296555" y="1452880"/>
            <a:ext cx="5397755" cy="3952241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b="0" sz="2800" lang="en-IN">
                <a:solidFill>
                  <a:srgbClr val="000000"/>
                </a:solidFill>
                <a:latin typeface="Noto Sans Brahmi"/>
                <a:cs typeface="Noto Sans Bengali UI"/>
              </a:rPr>
              <a:t>Problem Statement Urban areas face challenges in waste collection efficiency. Traditional methods lead to overflowing bins, unhygienic conditions, and higher costs. Lack of real-time monitoring creates inefficiencies in resource management. </a:t>
            </a:r>
            <a:endParaRPr b="0" sz="2800" lang="en-IN">
              <a:solidFill>
                <a:srgbClr val="000000"/>
              </a:solidFill>
              <a:latin typeface="Noto Sans Brahmi"/>
              <a:cs typeface="Noto Sans Bengali UI"/>
            </a:endParaRPr>
          </a:p>
        </p:txBody>
      </p:sp>
      <p:sp>
        <p:nvSpPr>
          <p:cNvPr id="1048692" name=""/>
          <p:cNvSpPr txBox="1"/>
          <p:nvPr/>
        </p:nvSpPr>
        <p:spPr>
          <a:xfrm>
            <a:off x="5473043" y="13214435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dir="l" isContent="1" isInverted="0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object 2"/>
          <p:cNvGrpSpPr/>
          <p:nvPr/>
        </p:nvGrpSpPr>
        <p:grpSpPr>
          <a:xfrm flipV="1">
            <a:off x="8658225" y="6457950"/>
            <a:ext cx="3533775" cy="4998470"/>
            <a:chOff x="8658225" y="2647950"/>
            <a:chExt cx="3533775" cy="3810000"/>
          </a:xfrm>
        </p:grpSpPr>
        <p:sp>
          <p:nvSpPr>
            <p:cNvPr id="104869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9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5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95" name="object 6"/>
          <p:cNvSpPr/>
          <p:nvPr/>
        </p:nvSpPr>
        <p:spPr>
          <a:xfrm>
            <a:off x="6817303" y="1088464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6" name="object 7"/>
          <p:cNvSpPr txBox="1">
            <a:spLocks noGrp="1"/>
          </p:cNvSpPr>
          <p:nvPr>
            <p:ph type="title"/>
          </p:nvPr>
        </p:nvSpPr>
        <p:spPr>
          <a:xfrm>
            <a:off x="187642" y="491669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r>
              <a:rPr dirty="0" sz="4250" lang="en-US" spc="-20"/>
              <a:t>:</a:t>
            </a:r>
            <a:endParaRPr sz="4250"/>
          </a:p>
        </p:txBody>
      </p:sp>
      <p:pic>
        <p:nvPicPr>
          <p:cNvPr id="2097166" name="object 8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2475166" y="12337083"/>
            <a:ext cx="2143125" cy="200025"/>
          </a:xfrm>
          <a:prstGeom prst="rect"/>
        </p:spPr>
      </p:pic>
      <p:sp>
        <p:nvSpPr>
          <p:cNvPr id="104869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98" name=""/>
          <p:cNvSpPr txBox="1"/>
          <p:nvPr/>
        </p:nvSpPr>
        <p:spPr>
          <a:xfrm>
            <a:off x="4063078" y="1497330"/>
            <a:ext cx="5471445" cy="3863340"/>
          </a:xfrm>
          <a:prstGeom prst="rect"/>
        </p:spPr>
        <p:txBody>
          <a:bodyPr rtlCol="0" wrap="square">
            <a:spAutoFit/>
          </a:bodyPr>
          <a:p>
            <a:r>
              <a:rPr b="0" sz="2800" lang="en-IN">
                <a:solidFill>
                  <a:srgbClr val="000000"/>
                </a:solidFill>
              </a:rPr>
              <a:t>Developed a smart solution to monitor and manage waste bins using IoT sensors.
Integrated real-time data visualization and machine learning algorithms for predictive analysis.
Provides alerts and optimized routes for collection teams.</a:t>
            </a:r>
            <a:endParaRPr b="0"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dir="l" isContent="1" isInverted="0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object 2"/>
          <p:cNvSpPr/>
          <p:nvPr/>
        </p:nvSpPr>
        <p:spPr>
          <a:xfrm>
            <a:off x="11353418" y="11378813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00" name="object 3"/>
          <p:cNvSpPr/>
          <p:nvPr/>
        </p:nvSpPr>
        <p:spPr>
          <a:xfrm>
            <a:off x="7679734" y="8728516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701" name="object 4"/>
          <p:cNvSpPr/>
          <p:nvPr/>
        </p:nvSpPr>
        <p:spPr>
          <a:xfrm>
            <a:off x="9421389" y="11197838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702" name="object 5"/>
          <p:cNvSpPr txBox="1">
            <a:spLocks noGrp="1"/>
          </p:cNvSpPr>
          <p:nvPr>
            <p:ph type="title"/>
          </p:nvPr>
        </p:nvSpPr>
        <p:spPr>
          <a:xfrm>
            <a:off x="397827" y="851423"/>
            <a:ext cx="5014595" cy="499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flipV="1">
            <a:off x="723900" y="10742237"/>
            <a:ext cx="2181225" cy="293794"/>
          </a:xfrm>
          <a:prstGeom prst="rect"/>
        </p:spPr>
      </p:pic>
      <p:sp>
        <p:nvSpPr>
          <p:cNvPr id="1048703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704" name=""/>
          <p:cNvSpPr txBox="1"/>
          <p:nvPr/>
        </p:nvSpPr>
        <p:spPr>
          <a:xfrm>
            <a:off x="4030103" y="1497330"/>
            <a:ext cx="5391286" cy="34442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Municipal Corporations – for smart city waste management.
Waste Collection Companies – to optimize operations.
General Public – cleaner surroundings and better hygiene.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705" name=""/>
          <p:cNvSpPr txBox="1"/>
          <p:nvPr/>
        </p:nvSpPr>
        <p:spPr>
          <a:xfrm>
            <a:off x="2905124" y="12281701"/>
            <a:ext cx="3241244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dir="l" isContent="1" isInverted="0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object 2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400050" y="13077222"/>
            <a:ext cx="2695574" cy="3248025"/>
          </a:xfrm>
          <a:prstGeom prst="rect"/>
        </p:spPr>
      </p:pic>
      <p:sp>
        <p:nvSpPr>
          <p:cNvPr id="1048636" name="object 3"/>
          <p:cNvSpPr/>
          <p:nvPr/>
        </p:nvSpPr>
        <p:spPr>
          <a:xfrm>
            <a:off x="9444037" y="15201268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7" name="object 4"/>
          <p:cNvSpPr/>
          <p:nvPr/>
        </p:nvSpPr>
        <p:spPr>
          <a:xfrm>
            <a:off x="5781675" y="12480485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38" name="object 5"/>
          <p:cNvSpPr/>
          <p:nvPr/>
        </p:nvSpPr>
        <p:spPr>
          <a:xfrm>
            <a:off x="9901237" y="11182438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39" name="object 6"/>
          <p:cNvSpPr txBox="1">
            <a:spLocks noGrp="1"/>
          </p:cNvSpPr>
          <p:nvPr>
            <p:ph type="title"/>
          </p:nvPr>
        </p:nvSpPr>
        <p:spPr>
          <a:xfrm>
            <a:off x="3095624" y="9589043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r>
              <a:rPr dirty="0" sz="3600" lang="en-US" spc="10"/>
              <a:t>:</a:t>
            </a:r>
            <a:endParaRPr dirty="0" sz="3600"/>
          </a:p>
        </p:txBody>
      </p:sp>
      <p:pic>
        <p:nvPicPr>
          <p:cNvPr id="2097156" name="object 7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 flipV="1">
            <a:off x="888542" y="11529741"/>
            <a:ext cx="60616137" cy="5657506"/>
          </a:xfrm>
          <a:prstGeom prst="rect"/>
        </p:spPr>
      </p:pic>
      <p:sp>
        <p:nvSpPr>
          <p:cNvPr id="1048640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41" name="object 6"/>
          <p:cNvSpPr txBox="1">
            <a:spLocks noGrp="1"/>
          </p:cNvSpPr>
          <p:nvPr/>
        </p:nvSpPr>
        <p:spPr>
          <a:xfrm>
            <a:off x="400049" y="919774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lstStyle>
            <a:lvl1pPr>
              <a:defRPr b="1" sz="4800" i="0">
                <a:solidFill>
                  <a:srgbClr val="00000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>
                <a:latin typeface="Calibri"/>
              </a:rPr>
              <a:t>TOOLS AND TECHNIQUES</a:t>
            </a:r>
            <a:r>
              <a:rPr dirty="0" sz="3600" lang="en-US" spc="10">
                <a:latin typeface="Calibri"/>
              </a:rPr>
              <a:t>:</a:t>
            </a:r>
            <a:endParaRPr dirty="0" sz="3600"/>
          </a:p>
        </p:txBody>
      </p:sp>
      <p:sp>
        <p:nvSpPr>
          <p:cNvPr id="1048642" name="object 6"/>
          <p:cNvSpPr txBox="1">
            <a:spLocks noGrp="1"/>
          </p:cNvSpPr>
          <p:nvPr/>
        </p:nvSpPr>
        <p:spPr>
          <a:xfrm>
            <a:off x="2060366" y="12803854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lstStyle>
            <a:lvl1pPr>
              <a:defRPr b="1" sz="4800" i="0">
                <a:solidFill>
                  <a:srgbClr val="00000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>
                <a:latin typeface="Calibri"/>
              </a:rPr>
              <a:t>TOOLS AND TECHNIQUES</a:t>
            </a:r>
            <a:endParaRPr dirty="0" sz="3600"/>
          </a:p>
        </p:txBody>
      </p:sp>
      <p:sp>
        <p:nvSpPr>
          <p:cNvPr id="1048643" name=""/>
          <p:cNvSpPr txBox="1"/>
          <p:nvPr/>
        </p:nvSpPr>
        <p:spPr>
          <a:xfrm>
            <a:off x="3631088" y="2125979"/>
            <a:ext cx="5812948" cy="26060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Programming Languages: Python, JavaScript Frameworks: Flask, React.js Database: MySQL / MongoDB IoT Devices: Ultrasonic sensors, Arduino/ESP32 Version Control: Git &amp; GitHub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dir="l" isContent="1" isInverted="0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5"/>
          <p:cNvSpPr/>
          <p:nvPr/>
        </p:nvSpPr>
        <p:spPr>
          <a:xfrm>
            <a:off x="10829049" y="13597242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4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2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28" name="object 8"/>
          <p:cNvSpPr txBox="1"/>
          <p:nvPr/>
        </p:nvSpPr>
        <p:spPr>
          <a:xfrm>
            <a:off x="0" y="353323"/>
            <a:ext cx="7599399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r>
              <a:rPr b="1" dirty="0" sz="4000" lang="en-US" spc="15">
                <a:latin typeface="Trebuchet MS"/>
                <a:cs typeface="Trebuchet MS"/>
              </a:rPr>
              <a:t>: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29" name="object 3"/>
          <p:cNvSpPr/>
          <p:nvPr/>
        </p:nvSpPr>
        <p:spPr>
          <a:xfrm>
            <a:off x="10462336" y="10478049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0" name=""/>
          <p:cNvSpPr txBox="1"/>
          <p:nvPr/>
        </p:nvSpPr>
        <p:spPr>
          <a:xfrm>
            <a:off x="3810000" y="10478049"/>
            <a:ext cx="4572000" cy="34442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Programming Languages: Python, JavaScript Frameworks: Flask, React.js Database: MySQL / MongoDB IoT Devices: Ultrasonic sensors, Arduino/ESP32 Version Control: Git &amp; GitHub 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31" name=""/>
          <p:cNvSpPr txBox="1"/>
          <p:nvPr/>
        </p:nvSpPr>
        <p:spPr>
          <a:xfrm>
            <a:off x="2590053" y="1211580"/>
            <a:ext cx="9666495" cy="3952240"/>
          </a:xfrm>
          <a:prstGeom prst="rect"/>
        </p:spPr>
        <p:txBody>
          <a:bodyPr rtlCol="0" wrap="square">
            <a:spAutoFit/>
          </a:bodyPr>
          <a:p>
            <a:r>
              <a:rPr b="0" sz="2800" lang="en-IN">
                <a:solidFill>
                  <a:srgbClr val="000000"/>
                </a:solidFill>
                <a:latin typeface="Noto Sans Bengali UI"/>
                <a:cs typeface="Noto Sans Bengali UI"/>
              </a:rPr>
              <a:t>
Clean, minimalist UI with a focus on usability.
Responsive dashboard for desktop &amp; mobile.
Used data visualization charts for real-time insights.
Color scheme: Green (sustainability) + Blue (technology).</a:t>
            </a:r>
            <a:endParaRPr b="0" sz="2800" lang="en-IN">
              <a:solidFill>
                <a:srgbClr val="000000"/>
              </a:solidFill>
              <a:latin typeface="Noto Sans Bengali UI"/>
              <a:cs typeface="Noto Sans Bengali UI"/>
            </a:endParaRPr>
          </a:p>
        </p:txBody>
      </p:sp>
      <p:sp>
        <p:nvSpPr>
          <p:cNvPr id="1048632" name=""/>
          <p:cNvSpPr txBox="1"/>
          <p:nvPr/>
        </p:nvSpPr>
        <p:spPr>
          <a:xfrm rot="10800000">
            <a:off x="3799698" y="13177189"/>
            <a:ext cx="3584491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33" name=""/>
          <p:cNvSpPr txBox="1"/>
          <p:nvPr/>
        </p:nvSpPr>
        <p:spPr>
          <a:xfrm rot="10800000">
            <a:off x="3962288" y="14267453"/>
            <a:ext cx="3421901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dir="l" isContent="1" isInverted="0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>
          <a:xfrm>
            <a:off x="514714" y="661644"/>
            <a:ext cx="9792136" cy="723901"/>
          </a:xfrm>
        </p:spPr>
        <p:txBody>
          <a:bodyPr/>
          <a:p>
            <a:r>
              <a:rPr dirty="0" lang="en-IN"/>
              <a:t>FEATURES AND FUNCTIONALITY</a:t>
            </a:r>
            <a:r>
              <a:rPr dirty="0" lang="en-US"/>
              <a:t>:</a:t>
            </a:r>
            <a:endParaRPr altLang="en-US" lang="zh-CN"/>
          </a:p>
        </p:txBody>
      </p:sp>
      <p:sp>
        <p:nvSpPr>
          <p:cNvPr id="1048613" name=""/>
          <p:cNvSpPr txBox="1"/>
          <p:nvPr/>
        </p:nvSpPr>
        <p:spPr>
          <a:xfrm>
            <a:off x="4704977" y="12478963"/>
            <a:ext cx="4839401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14" name=""/>
          <p:cNvSpPr txBox="1"/>
          <p:nvPr/>
        </p:nvSpPr>
        <p:spPr>
          <a:xfrm>
            <a:off x="4045361" y="1900842"/>
            <a:ext cx="6158631" cy="34442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Features &amp; Functionality
Real-time bin status monitoring
Predictive waste level alerts using ML
Automated notifications to collection teams
Route optimization for efficiency
Data dashboard with analytics &amp; reports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dir="l" isContent="1" isInverted="0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2024-03-26T21:07:22Z</dcterms:created>
  <dcterms:modified xsi:type="dcterms:W3CDTF">2025-09-08T06:17:53Z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9eb5bf6a98194db48ed3832cf7af8bef</vt:lpwstr>
  </property>
</Properties>
</file>