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4" r:id="rId4"/>
  </p:sldMasterIdLst>
  <p:notesMasterIdLst>
    <p:notesMasterId r:id="rId17"/>
  </p:notesMasterIdLst>
  <p:handoutMasterIdLst>
    <p:handoutMasterId r:id="rId18"/>
  </p:handoutMasterIdLst>
  <p:sldIdLst>
    <p:sldId id="299" r:id="rId5"/>
    <p:sldId id="346" r:id="rId6"/>
    <p:sldId id="292" r:id="rId7"/>
    <p:sldId id="325" r:id="rId8"/>
    <p:sldId id="283" r:id="rId9"/>
    <p:sldId id="310" r:id="rId10"/>
    <p:sldId id="297" r:id="rId11"/>
    <p:sldId id="329" r:id="rId12"/>
    <p:sldId id="336" r:id="rId13"/>
    <p:sldId id="338" r:id="rId14"/>
    <p:sldId id="343" r:id="rId15"/>
    <p:sldId id="29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31" autoAdjust="0"/>
  </p:normalViewPr>
  <p:slideViewPr>
    <p:cSldViewPr snapToGrid="0">
      <p:cViewPr varScale="1">
        <p:scale>
          <a:sx n="78" d="100"/>
          <a:sy n="78" d="100"/>
        </p:scale>
        <p:origin x="378" y="4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9/3/2025</a:t>
            </a:fld>
            <a:endParaRPr lang="en-US"/>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9/3/2025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10">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1920394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9/3/2025</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28999778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9/3/2025</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451759233"/>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451615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21311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Photo 1">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481149" y="1684742"/>
            <a:ext cx="4904790" cy="433376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466508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Photo 2">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5671249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Photo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8" name="Picture Placeholder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
        <p:nvSpPr>
          <p:cNvPr id="9" name="Picture Placeholder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your photo</a:t>
            </a:r>
          </a:p>
        </p:txBody>
      </p:sp>
    </p:spTree>
    <p:extLst>
      <p:ext uri="{BB962C8B-B14F-4D97-AF65-F5344CB8AC3E}">
        <p14:creationId xmlns:p14="http://schemas.microsoft.com/office/powerpoint/2010/main" val="2669801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hank You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D31C544-1372-4B34-8149-B6058B8CC577}"/>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B2598CA-3443-4098-80E7-1F16DC9A13CC}"/>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Picture Placeholder 11">
            <a:extLst>
              <a:ext uri="{FF2B5EF4-FFF2-40B4-BE49-F238E27FC236}">
                <a16:creationId xmlns:a16="http://schemas.microsoft.com/office/drawing/2014/main" id="{BE421EAA-68E8-4AED-BA2F-01A6AC66859D}"/>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r>
              <a:rPr lang="en-US" noProof="0" dirty="0"/>
              <a:t>Insert or Drag &amp; Drop Photo</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834640"/>
            <a:ext cx="4459766" cy="2720356"/>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Thank You</a:t>
            </a:r>
          </a:p>
        </p:txBody>
      </p:sp>
      <p:sp>
        <p:nvSpPr>
          <p:cNvPr id="7" name="Text Placeholder 5">
            <a:extLst>
              <a:ext uri="{FF2B5EF4-FFF2-40B4-BE49-F238E27FC236}">
                <a16:creationId xmlns:a16="http://schemas.microsoft.com/office/drawing/2014/main" id="{D907C852-B0E0-4C2E-88CE-B543605961EE}"/>
              </a:ext>
            </a:extLst>
          </p:cNvPr>
          <p:cNvSpPr>
            <a:spLocks noGrp="1"/>
          </p:cNvSpPr>
          <p:nvPr>
            <p:ph type="body" sz="quarter" idx="15" hasCustomPrompt="1"/>
          </p:nvPr>
        </p:nvSpPr>
        <p:spPr>
          <a:xfrm>
            <a:off x="8034849" y="3859066"/>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Full Name</a:t>
            </a:r>
          </a:p>
        </p:txBody>
      </p:sp>
      <p:sp>
        <p:nvSpPr>
          <p:cNvPr id="8" name="Text Placeholder 6">
            <a:extLst>
              <a:ext uri="{FF2B5EF4-FFF2-40B4-BE49-F238E27FC236}">
                <a16:creationId xmlns:a16="http://schemas.microsoft.com/office/drawing/2014/main" id="{D84C0BEF-F601-4B10-8AEE-4859FE996B34}"/>
              </a:ext>
            </a:extLst>
          </p:cNvPr>
          <p:cNvSpPr>
            <a:spLocks noGrp="1"/>
          </p:cNvSpPr>
          <p:nvPr>
            <p:ph type="body" sz="quarter" idx="16" hasCustomPrompt="1"/>
          </p:nvPr>
        </p:nvSpPr>
        <p:spPr>
          <a:xfrm>
            <a:off x="8034849" y="4220189"/>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Phone Number</a:t>
            </a:r>
          </a:p>
        </p:txBody>
      </p:sp>
      <p:sp>
        <p:nvSpPr>
          <p:cNvPr id="9" name="Text Placeholder 7">
            <a:extLst>
              <a:ext uri="{FF2B5EF4-FFF2-40B4-BE49-F238E27FC236}">
                <a16:creationId xmlns:a16="http://schemas.microsoft.com/office/drawing/2014/main" id="{83A6EF9B-EF2F-4949-9CC4-C16BF8DC85A0}"/>
              </a:ext>
            </a:extLst>
          </p:cNvPr>
          <p:cNvSpPr>
            <a:spLocks noGrp="1"/>
          </p:cNvSpPr>
          <p:nvPr>
            <p:ph type="body" sz="quarter" idx="17" hasCustomPrompt="1"/>
          </p:nvPr>
        </p:nvSpPr>
        <p:spPr>
          <a:xfrm>
            <a:off x="8034849" y="4581312"/>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Email or Social Media Handle</a:t>
            </a:r>
          </a:p>
        </p:txBody>
      </p:sp>
      <p:sp>
        <p:nvSpPr>
          <p:cNvPr id="10" name="Text Placeholder 8">
            <a:extLst>
              <a:ext uri="{FF2B5EF4-FFF2-40B4-BE49-F238E27FC236}">
                <a16:creationId xmlns:a16="http://schemas.microsoft.com/office/drawing/2014/main" id="{BE8CA170-9CA9-448E-B07A-E01AB84F7FD3}"/>
              </a:ext>
            </a:extLst>
          </p:cNvPr>
          <p:cNvSpPr>
            <a:spLocks noGrp="1"/>
          </p:cNvSpPr>
          <p:nvPr>
            <p:ph type="body" sz="quarter" idx="18" hasCustomPrompt="1"/>
          </p:nvPr>
        </p:nvSpPr>
        <p:spPr>
          <a:xfrm>
            <a:off x="8034849" y="4942435"/>
            <a:ext cx="3521514" cy="288000"/>
          </a:xfrm>
        </p:spPr>
        <p:txBody>
          <a:bodyPr/>
          <a:lstStyle>
            <a:lvl1pPr marL="0" indent="0">
              <a:buNone/>
              <a:defRPr>
                <a:solidFill>
                  <a:schemeClr val="bg1">
                    <a:lumMod val="95000"/>
                  </a:schemeClr>
                </a:solidFill>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Company Website</a:t>
            </a:r>
          </a:p>
        </p:txBody>
      </p:sp>
    </p:spTree>
    <p:extLst>
      <p:ext uri="{BB962C8B-B14F-4D97-AF65-F5344CB8AC3E}">
        <p14:creationId xmlns:p14="http://schemas.microsoft.com/office/powerpoint/2010/main" val="22015098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10" name="Subtitl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3" name="Text Placeholder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Text Placeholder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7" name="Text Placeholder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2D09234E-176D-4BBF-9391-7B6F018C51AB}"/>
              </a:ext>
            </a:extLst>
          </p:cNvPr>
          <p:cNvSpPr>
            <a:spLocks noGrp="1"/>
          </p:cNvSpPr>
          <p:nvPr>
            <p:ph type="ftr" sz="quarter" idx="16"/>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974837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06C51E8-C5C0-4672-B456-F44C69B074D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9DE9AE8C-7574-4D45-B521-6B18054DA7C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EF240172-5930-4717-A0CD-A151075277D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7B4A83CE-8643-4697-94A9-C9F587F46E23}"/>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0A765A5-BBCE-405E-A4B3-80A660118E84}"/>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presentation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Tree>
    <p:extLst>
      <p:ext uri="{BB962C8B-B14F-4D97-AF65-F5344CB8AC3E}">
        <p14:creationId xmlns:p14="http://schemas.microsoft.com/office/powerpoint/2010/main" val="2083656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9/3/2025</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7"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37585670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anchor="t"/>
          <a:lstStyle>
            <a:lvl1pPr algn="l">
              <a:lnSpc>
                <a:spcPts val="4000"/>
              </a:lnSpc>
              <a:defRPr sz="5000" b="1" spc="-300">
                <a:solidFill>
                  <a:schemeClr val="bg1">
                    <a:lumMod val="95000"/>
                  </a:schemeClr>
                </a:solidFill>
              </a:defRPr>
            </a:lvl1pPr>
          </a:lstStyle>
          <a:p>
            <a:r>
              <a:rPr lang="en-US" noProof="0"/>
              <a:t>Click to edit divider slide title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Footer Placeholder 3">
            <a:extLst>
              <a:ext uri="{FF2B5EF4-FFF2-40B4-BE49-F238E27FC236}">
                <a16:creationId xmlns:a16="http://schemas.microsoft.com/office/drawing/2014/main" id="{734B1E83-6080-4D35-A216-8E5C399023B2}"/>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6031296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8663BD7B-5136-47ED-BE0A-C6C2F5622BDC}"/>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6ABA22C7-C35B-4EC0-B7CE-54F9EEFCB71D}"/>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6DAE4BC9-9CFF-4522-8216-651498F7A167}"/>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E822AA0-FB3E-4051-AA1F-F51204BA02A9}"/>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3445288A-D169-4374-BCFD-917DD04B2B1E}"/>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a:lstStyle>
            <a:lvl1pPr>
              <a:defRPr>
                <a:solidFill>
                  <a:schemeClr val="tx1">
                    <a:lumMod val="75000"/>
                    <a:lumOff val="25000"/>
                  </a:schemeClr>
                </a:solidFill>
              </a:defRPr>
            </a:lvl1pPr>
          </a:lstStyle>
          <a:p>
            <a:r>
              <a:rPr lang="en-US" noProof="0"/>
              <a:t>Click to edit page title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Footer Placeholder 3">
            <a:extLst>
              <a:ext uri="{FF2B5EF4-FFF2-40B4-BE49-F238E27FC236}">
                <a16:creationId xmlns:a16="http://schemas.microsoft.com/office/drawing/2014/main" id="{E8FE0EB3-0FF4-4285-B9D3-90A5751B7BBF}"/>
              </a:ext>
            </a:extLst>
          </p:cNvPr>
          <p:cNvSpPr>
            <a:spLocks noGrp="1"/>
          </p:cNvSpPr>
          <p:nvPr>
            <p:ph type="ftr" sz="quarter" idx="12"/>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9" name="Content Placeholder 3">
            <a:extLst>
              <a:ext uri="{FF2B5EF4-FFF2-40B4-BE49-F238E27FC236}">
                <a16:creationId xmlns:a16="http://schemas.microsoft.com/office/drawing/2014/main" id="{2CD5709C-84DE-45F3-AE9B-8B6FD7134AB5}"/>
              </a:ext>
            </a:extLst>
          </p:cNvPr>
          <p:cNvSpPr>
            <a:spLocks noGrp="1"/>
          </p:cNvSpPr>
          <p:nvPr>
            <p:ph sz="half" idx="2"/>
          </p:nvPr>
        </p:nvSpPr>
        <p:spPr>
          <a:xfrm>
            <a:off x="6299886" y="1511250"/>
            <a:ext cx="5460114" cy="46657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2">
            <a:extLst>
              <a:ext uri="{FF2B5EF4-FFF2-40B4-BE49-F238E27FC236}">
                <a16:creationId xmlns:a16="http://schemas.microsoft.com/office/drawing/2014/main" id="{36BB18B1-3B7F-4B18-A1C5-BB7DA443C63F}"/>
              </a:ext>
            </a:extLst>
          </p:cNvPr>
          <p:cNvSpPr>
            <a:spLocks noGrp="1"/>
          </p:cNvSpPr>
          <p:nvPr>
            <p:ph sz="half" idx="1"/>
          </p:nvPr>
        </p:nvSpPr>
        <p:spPr>
          <a:xfrm>
            <a:off x="456816" y="1511250"/>
            <a:ext cx="5460114" cy="4665713"/>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8915521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15" name="Text Placeholder 2">
            <a:extLst>
              <a:ext uri="{FF2B5EF4-FFF2-40B4-BE49-F238E27FC236}">
                <a16:creationId xmlns:a16="http://schemas.microsoft.com/office/drawing/2014/main" id="{3419BDFB-8FC0-4B89-A29A-8EAC95E9AB99}"/>
              </a:ext>
            </a:extLst>
          </p:cNvPr>
          <p:cNvSpPr>
            <a:spLocks noGrp="1"/>
          </p:cNvSpPr>
          <p:nvPr>
            <p:ph type="body" idx="1"/>
          </p:nvPr>
        </p:nvSpPr>
        <p:spPr>
          <a:xfrm>
            <a:off x="431800" y="1511250"/>
            <a:ext cx="548493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Text Placeholder 4">
            <a:extLst>
              <a:ext uri="{FF2B5EF4-FFF2-40B4-BE49-F238E27FC236}">
                <a16:creationId xmlns:a16="http://schemas.microsoft.com/office/drawing/2014/main" id="{8E6C2CC0-9AB0-46E9-977A-EF923DCE7FAF}"/>
              </a:ext>
            </a:extLst>
          </p:cNvPr>
          <p:cNvSpPr>
            <a:spLocks noGrp="1"/>
          </p:cNvSpPr>
          <p:nvPr>
            <p:ph type="body" sz="quarter" idx="3"/>
          </p:nvPr>
        </p:nvSpPr>
        <p:spPr>
          <a:xfrm>
            <a:off x="6339334" y="1518287"/>
            <a:ext cx="542066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9" name="Content Placeholder 5">
            <a:extLst>
              <a:ext uri="{FF2B5EF4-FFF2-40B4-BE49-F238E27FC236}">
                <a16:creationId xmlns:a16="http://schemas.microsoft.com/office/drawing/2014/main" id="{28DF954C-A51E-4242-B83E-A826008F5C67}"/>
              </a:ext>
            </a:extLst>
          </p:cNvPr>
          <p:cNvSpPr>
            <a:spLocks noGrp="1"/>
          </p:cNvSpPr>
          <p:nvPr>
            <p:ph sz="quarter" idx="4"/>
          </p:nvPr>
        </p:nvSpPr>
        <p:spPr>
          <a:xfrm>
            <a:off x="6339334" y="2486989"/>
            <a:ext cx="5432666" cy="3702674"/>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0" name="Content Placeholder 3">
            <a:extLst>
              <a:ext uri="{FF2B5EF4-FFF2-40B4-BE49-F238E27FC236}">
                <a16:creationId xmlns:a16="http://schemas.microsoft.com/office/drawing/2014/main" id="{600E416E-6162-484A-BA4D-640FA83078A9}"/>
              </a:ext>
            </a:extLst>
          </p:cNvPr>
          <p:cNvSpPr>
            <a:spLocks noGrp="1"/>
          </p:cNvSpPr>
          <p:nvPr>
            <p:ph sz="half" idx="2"/>
          </p:nvPr>
        </p:nvSpPr>
        <p:spPr>
          <a:xfrm>
            <a:off x="431800" y="2486989"/>
            <a:ext cx="5491215" cy="3702674"/>
          </a:xfrm>
        </p:spPr>
        <p:txBody>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6416020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1" name="Content Placeholder 2">
            <a:extLst>
              <a:ext uri="{FF2B5EF4-FFF2-40B4-BE49-F238E27FC236}">
                <a16:creationId xmlns:a16="http://schemas.microsoft.com/office/drawing/2014/main" id="{A8B59DDF-F2BC-491E-92E0-9D2C1398ECE5}"/>
              </a:ext>
            </a:extLst>
          </p:cNvPr>
          <p:cNvSpPr>
            <a:spLocks noGrp="1"/>
          </p:cNvSpPr>
          <p:nvPr>
            <p:ph idx="1"/>
          </p:nvPr>
        </p:nvSpPr>
        <p:spPr>
          <a:xfrm>
            <a:off x="5183188" y="431999"/>
            <a:ext cx="6544468" cy="5513889"/>
          </a:xfr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0112294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1999"/>
            <a:ext cx="3932237" cy="1600199"/>
          </a:xfrm>
        </p:spPr>
        <p:txBody>
          <a:bodyPr vert="horz" lIns="0" tIns="0" rIns="0" bIns="0" rtlCol="0" anchor="b">
            <a:noAutofit/>
          </a:bodyPr>
          <a:lstStyle>
            <a:lvl1pPr>
              <a:defRPr lang="en-ZA" dirty="0"/>
            </a:lvl1pPr>
          </a:lstStyle>
          <a:p>
            <a:pPr marL="0" lvl="0"/>
            <a:r>
              <a:rPr lang="en-US" noProof="0"/>
              <a:t>Click to edit page title</a:t>
            </a:r>
          </a:p>
        </p:txBody>
      </p:sp>
      <p:sp>
        <p:nvSpPr>
          <p:cNvPr id="4" name="Footer Placeholder 3">
            <a:extLst>
              <a:ext uri="{FF2B5EF4-FFF2-40B4-BE49-F238E27FC236}">
                <a16:creationId xmlns:a16="http://schemas.microsoft.com/office/drawing/2014/main" id="{57847F90-9DB6-4832-9EB7-393AADAE8B70}"/>
              </a:ext>
            </a:extLst>
          </p:cNvPr>
          <p:cNvSpPr>
            <a:spLocks noGrp="1"/>
          </p:cNvSpPr>
          <p:nvPr>
            <p:ph type="ftr" sz="quarter" idx="13"/>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a:lstStyle/>
          <a:p>
            <a:fld id="{19B51A1E-902D-48AF-9020-955120F399B6}" type="slidenum">
              <a:rPr lang="en-US" noProof="0" smtClean="0"/>
              <a:pPr/>
              <a:t>‹#›</a:t>
            </a:fld>
            <a:endParaRPr lang="en-US" noProof="0" dirty="0"/>
          </a:p>
        </p:txBody>
      </p:sp>
      <p:sp>
        <p:nvSpPr>
          <p:cNvPr id="20" name="Text Placeholder 3">
            <a:extLst>
              <a:ext uri="{FF2B5EF4-FFF2-40B4-BE49-F238E27FC236}">
                <a16:creationId xmlns:a16="http://schemas.microsoft.com/office/drawing/2014/main" id="{C49FB4A2-B750-422F-96D2-A7C264295779}"/>
              </a:ext>
            </a:extLst>
          </p:cNvPr>
          <p:cNvSpPr>
            <a:spLocks noGrp="1"/>
          </p:cNvSpPr>
          <p:nvPr>
            <p:ph type="body" sz="half" idx="2"/>
          </p:nvPr>
        </p:nvSpPr>
        <p:spPr>
          <a:xfrm>
            <a:off x="434062" y="21343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6" name="Picture Placeholder 2">
            <a:extLst>
              <a:ext uri="{FF2B5EF4-FFF2-40B4-BE49-F238E27FC236}">
                <a16:creationId xmlns:a16="http://schemas.microsoft.com/office/drawing/2014/main" id="{0110E46C-B434-49FA-AA0E-D64E5786D280}"/>
              </a:ext>
            </a:extLst>
          </p:cNvPr>
          <p:cNvSpPr>
            <a:spLocks noGrp="1"/>
          </p:cNvSpPr>
          <p:nvPr>
            <p:ph type="pic" idx="1"/>
          </p:nvPr>
        </p:nvSpPr>
        <p:spPr>
          <a:xfrm>
            <a:off x="5183188" y="431999"/>
            <a:ext cx="6544468" cy="5513889"/>
          </a:xfrm>
          <a:prstGeom prst="roundRect">
            <a:avLst>
              <a:gd name="adj" fmla="val 5554"/>
            </a:avLst>
          </a:prstGeom>
        </p:spPr>
        <p:txBody>
          <a:bodyPr vert="horz" wrap="square" lIns="0" tIns="0" rIns="0" bIns="0" rtlCol="0" anchor="ctr">
            <a:noAutofit/>
          </a:bodyPr>
          <a:lstStyle>
            <a:lvl1pPr>
              <a:defRPr lang="en-US" sz="1200" i="1" dirty="0">
                <a:latin typeface="Times New Roman" panose="02020603050405020304" pitchFamily="18" charset="0"/>
                <a:cs typeface="Times New Roman" panose="02020603050405020304" pitchFamily="18" charset="0"/>
              </a:defRPr>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6618448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5"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6" name="Freeform 5">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2" name="Footer Placeholder 1">
            <a:extLst>
              <a:ext uri="{FF2B5EF4-FFF2-40B4-BE49-F238E27FC236}">
                <a16:creationId xmlns:a16="http://schemas.microsoft.com/office/drawing/2014/main" id="{16D0504D-4610-4E9E-A2DB-8B701F044BBC}"/>
              </a:ext>
            </a:extLst>
          </p:cNvPr>
          <p:cNvSpPr>
            <a:spLocks noGrp="1"/>
          </p:cNvSpPr>
          <p:nvPr>
            <p:ph type="ftr" sz="quarter" idx="12"/>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A95CDFA7-DEA3-4BBE-8D70-0AF654A1E6FF}"/>
              </a:ext>
            </a:extLst>
          </p:cNvPr>
          <p:cNvSpPr>
            <a:spLocks noGrp="1"/>
          </p:cNvSpPr>
          <p:nvPr>
            <p:ph type="sldNum" sz="quarter" idx="13"/>
          </p:nvPr>
        </p:nvSpPr>
        <p:spPr>
          <a:xfrm>
            <a:off x="11727656" y="6277243"/>
            <a:ext cx="464344" cy="400188"/>
          </a:xfrm>
        </p:spPr>
        <p:txBody>
          <a:bodyPr/>
          <a:lstStyle/>
          <a:p>
            <a:fld id="{19B51A1E-902D-48AF-9020-955120F399B6}" type="slidenum">
              <a:rPr lang="en-US" noProof="0" smtClean="0"/>
              <a:pPr/>
              <a:t>‹#›</a:t>
            </a:fld>
            <a:endParaRPr lang="en-US" noProof="0" dirty="0"/>
          </a:p>
        </p:txBody>
      </p:sp>
      <p:sp>
        <p:nvSpPr>
          <p:cNvPr id="9" name="Title 8">
            <a:extLst>
              <a:ext uri="{FF2B5EF4-FFF2-40B4-BE49-F238E27FC236}">
                <a16:creationId xmlns:a16="http://schemas.microsoft.com/office/drawing/2014/main" id="{790C5B8B-2AF3-42F3-B4F8-A806BB98ACA8}"/>
              </a:ext>
            </a:extLst>
          </p:cNvPr>
          <p:cNvSpPr>
            <a:spLocks noGrp="1"/>
          </p:cNvSpPr>
          <p:nvPr>
            <p:ph type="title"/>
          </p:nvPr>
        </p:nvSpPr>
        <p:spPr/>
        <p:txBody>
          <a:bodyPr/>
          <a:lstStyle/>
          <a:p>
            <a:r>
              <a:rPr lang="en-US" noProof="0" smtClean="0"/>
              <a:t>Click to edit Master title style</a:t>
            </a:r>
            <a:endParaRPr lang="en-US" noProof="0"/>
          </a:p>
        </p:txBody>
      </p:sp>
    </p:spTree>
    <p:extLst>
      <p:ext uri="{BB962C8B-B14F-4D97-AF65-F5344CB8AC3E}">
        <p14:creationId xmlns:p14="http://schemas.microsoft.com/office/powerpoint/2010/main" val="3959134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9/3/2025</a:t>
            </a:fld>
            <a:endParaRPr lang="en-US" dirty="0"/>
          </a:p>
        </p:txBody>
      </p:sp>
      <p:sp>
        <p:nvSpPr>
          <p:cNvPr id="5" name="Footer Placeholder 4"/>
          <p:cNvSpPr>
            <a:spLocks noGrp="1"/>
          </p:cNvSpPr>
          <p:nvPr>
            <p:ph type="ftr" sz="quarter" idx="11"/>
          </p:nvPr>
        </p:nvSpPr>
        <p:spPr/>
        <p:txBody>
          <a:bodyPr/>
          <a:lstStyle/>
          <a:p>
            <a:r>
              <a:rPr lang="en-US" noProof="0" smtClean="0"/>
              <a:t>Add a footer</a:t>
            </a:r>
            <a:endParaRPr lang="en-US" noProof="0" dirty="0"/>
          </a:p>
        </p:txBody>
      </p:sp>
      <p:sp>
        <p:nvSpPr>
          <p:cNvPr id="6" name="Slide Number Placeholder 5"/>
          <p:cNvSpPr>
            <a:spLocks noGrp="1"/>
          </p:cNvSpPr>
          <p:nvPr>
            <p:ph type="sldNum" sz="quarter" idx="12"/>
          </p:nvPr>
        </p:nvSpPr>
        <p:spPr/>
        <p:txBody>
          <a:bodyPr/>
          <a:lstStyle/>
          <a:p>
            <a:fld id="{19B51A1E-902D-48AF-9020-955120F399B6}" type="slidenum">
              <a:rPr lang="en-US" noProof="0" smtClean="0"/>
              <a:pPr/>
              <a:t>‹#›</a:t>
            </a:fld>
            <a:endParaRPr lang="en-US" noProof="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reeform 5">
            <a:extLst>
              <a:ext uri="{FF2B5EF4-FFF2-40B4-BE49-F238E27FC236}">
                <a16:creationId xmlns:a16="http://schemas.microsoft.com/office/drawing/2014/main" id="{12B8F0DB-CC25-4CE9-A68E-CAA2FD986AF3}"/>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A058973-2DC9-4087-9D57-F1D779F56CC2}"/>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B641062D-3CD4-49D1-A621-331E29333406}"/>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9F2C1E7C-A088-4772-84B3-15309BEADF7D}"/>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CA52278A-6924-4F97-A196-AE30D3DACB7A}"/>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284879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9/3/2025</a:t>
            </a:fld>
            <a:endParaRPr lang="en-US"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9"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403196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9/3/2025</a:t>
            </a:fld>
            <a:endParaRPr lang="en-US" dirty="0"/>
          </a:p>
        </p:txBody>
      </p:sp>
      <p:sp>
        <p:nvSpPr>
          <p:cNvPr id="8" name="Footer Placeholder 7"/>
          <p:cNvSpPr>
            <a:spLocks noGrp="1"/>
          </p:cNvSpPr>
          <p:nvPr>
            <p:ph type="ftr" sz="quarter" idx="11"/>
          </p:nvPr>
        </p:nvSpPr>
        <p:spPr/>
        <p:txBody>
          <a:bodyPr/>
          <a:lstStyle/>
          <a:p>
            <a:r>
              <a:rPr lang="en-US" noProof="0" smtClean="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1"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5"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987267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9/3/2025</a:t>
            </a:fld>
            <a:endParaRPr lang="en-US" dirty="0"/>
          </a:p>
        </p:txBody>
      </p:sp>
      <p:sp>
        <p:nvSpPr>
          <p:cNvPr id="4" name="Footer Placeholder 3"/>
          <p:cNvSpPr>
            <a:spLocks noGrp="1"/>
          </p:cNvSpPr>
          <p:nvPr>
            <p:ph type="ftr" sz="quarter" idx="11"/>
          </p:nvPr>
        </p:nvSpPr>
        <p:spPr/>
        <p:txBody>
          <a:bodyPr/>
          <a:lstStyle/>
          <a:p>
            <a:r>
              <a:rPr lang="en-US" noProof="0" smtClean="0"/>
              <a:t>Add a footer</a:t>
            </a:r>
            <a:endParaRPr lang="en-US" noProof="0" dirty="0"/>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6"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7"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8" name="Freeform 7">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9"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0"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277171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9/3/2025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noProof="0" smtClean="0"/>
              <a:t>Add a footer</a:t>
            </a:r>
            <a:endParaRPr lang="en-US" noProof="0" dirty="0"/>
          </a:p>
        </p:txBody>
      </p:sp>
      <p:sp>
        <p:nvSpPr>
          <p:cNvPr id="9" name="Slide Number Placeholder 8"/>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0" name="Freeform 5">
            <a:extLst>
              <a:ext uri="{FF2B5EF4-FFF2-40B4-BE49-F238E27FC236}">
                <a16:creationId xmlns:a16="http://schemas.microsoft.com/office/drawing/2014/main" id="{B0FE1C0F-474B-4310-A4A5-1EB4321DE50B}"/>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673FA99E-5E31-474E-8818-615B453CD89C}"/>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11">
            <a:extLst>
              <a:ext uri="{FF2B5EF4-FFF2-40B4-BE49-F238E27FC236}">
                <a16:creationId xmlns:a16="http://schemas.microsoft.com/office/drawing/2014/main" id="{BA0EE7FC-884E-43B5-B6D6-9156FBE9AB5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858C6DC6-901F-4F3E-97A4-1B55324C068B}"/>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1041B359-9F78-4782-9C50-0B1DED37AD2C}"/>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2738749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9/3/2025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9B51A1E-902D-48AF-9020-955120F399B6}" type="slidenum">
              <a:rPr lang="en-US" noProof="0" smtClean="0"/>
              <a:pPr/>
              <a:t>‹#›</a:t>
            </a:fld>
            <a:endParaRPr lang="en-US" noProof="0" dirty="0"/>
          </a:p>
        </p:txBody>
      </p:sp>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2301865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9/3/2025</a:t>
            </a:fld>
            <a:endParaRPr lang="en-US" dirty="0"/>
          </a:p>
        </p:txBody>
      </p:sp>
      <p:sp>
        <p:nvSpPr>
          <p:cNvPr id="6" name="Footer Placeholder 5"/>
          <p:cNvSpPr>
            <a:spLocks noGrp="1"/>
          </p:cNvSpPr>
          <p:nvPr>
            <p:ph type="ftr" sz="quarter" idx="11"/>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2"/>
          </p:nvPr>
        </p:nvSpPr>
        <p:spPr/>
        <p:txBody>
          <a:bodyPr/>
          <a:lstStyle/>
          <a:p>
            <a:fld id="{19B51A1E-902D-48AF-9020-955120F399B6}" type="slidenum">
              <a:rPr lang="en-US" noProof="0" smtClean="0"/>
              <a:pPr/>
              <a:t>‹#›</a:t>
            </a:fld>
            <a:endParaRPr lang="en-US" noProof="0" dirty="0"/>
          </a:p>
        </p:txBody>
      </p:sp>
      <p:sp>
        <p:nvSpPr>
          <p:cNvPr id="10" name="Freeform 5">
            <a:extLst>
              <a:ext uri="{FF2B5EF4-FFF2-40B4-BE49-F238E27FC236}">
                <a16:creationId xmlns:a16="http://schemas.microsoft.com/office/drawing/2014/main" id="{B4B833F7-7F09-42C1-81DA-97CA9530D528}"/>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1" name="Freeform 5">
            <a:extLst>
              <a:ext uri="{FF2B5EF4-FFF2-40B4-BE49-F238E27FC236}">
                <a16:creationId xmlns:a16="http://schemas.microsoft.com/office/drawing/2014/main" id="{F4AA9899-9E92-41B5-AFEF-5F6EAB9782D5}"/>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2" name="Freeform 5">
            <a:extLst>
              <a:ext uri="{FF2B5EF4-FFF2-40B4-BE49-F238E27FC236}">
                <a16:creationId xmlns:a16="http://schemas.microsoft.com/office/drawing/2014/main" id="{8950958A-6460-4594-BEAB-C7444EC61299}"/>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3" name="Freeform 5">
            <a:extLst>
              <a:ext uri="{FF2B5EF4-FFF2-40B4-BE49-F238E27FC236}">
                <a16:creationId xmlns:a16="http://schemas.microsoft.com/office/drawing/2014/main" id="{A7E15F2A-61A0-4C11-8E47-4DF7051E91D1}"/>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
        <p:nvSpPr>
          <p:cNvPr id="14" name="Freeform 5">
            <a:extLst>
              <a:ext uri="{FF2B5EF4-FFF2-40B4-BE49-F238E27FC236}">
                <a16:creationId xmlns:a16="http://schemas.microsoft.com/office/drawing/2014/main" id="{B5FF0CC8-80F5-42C4-80EF-E32459238B71}"/>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2111725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9/3/2025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noProof="0" smtClean="0"/>
              <a:t>Add a footer</a:t>
            </a:r>
            <a:endParaRPr lang="en-US" noProof="0"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19B51A1E-902D-48AF-9020-955120F399B6}" type="slidenum">
              <a:rPr lang="en-US" noProof="0" smtClean="0"/>
              <a:pPr/>
              <a:t>‹#›</a:t>
            </a:fld>
            <a:endParaRPr lang="en-US" noProof="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0E81F30-8FC8-4841-8404-4DC79218B945}"/>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Rounded Corners 24">
            <a:extLst>
              <a:ext uri="{FF2B5EF4-FFF2-40B4-BE49-F238E27FC236}">
                <a16:creationId xmlns:a16="http://schemas.microsoft.com/office/drawing/2014/main" id="{83D29F65-481C-4C80-BB65-121E5AED26B5}"/>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4BC39664-EB8B-4A32-915A-D4308F792772}"/>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AC6C03AE-289A-4BCC-971C-3400028C8764}"/>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05172383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9" r:id="rId14"/>
    <p:sldLayoutId id="2147483690" r:id="rId15"/>
    <p:sldLayoutId id="2147483691" r:id="rId16"/>
    <p:sldLayoutId id="2147483696" r:id="rId17"/>
    <p:sldLayoutId id="2147483657" r:id="rId18"/>
    <p:sldLayoutId id="2147483667" r:id="rId19"/>
    <p:sldLayoutId id="2147483668" r:id="rId20"/>
    <p:sldLayoutId id="2147483650" r:id="rId21"/>
    <p:sldLayoutId id="2147483652" r:id="rId22"/>
    <p:sldLayoutId id="2147483669" r:id="rId23"/>
    <p:sldLayoutId id="2147483671" r:id="rId24"/>
    <p:sldLayoutId id="2147483672" r:id="rId25"/>
    <p:sldLayoutId id="2147483670" r:id="rId26"/>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17.xml"/><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6.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196928" y="203200"/>
            <a:ext cx="10655455" cy="6858000"/>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599585" y="1335506"/>
            <a:ext cx="8173712" cy="4731092"/>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IN" sz="4400" dirty="0"/>
              <a:t>Digital Portfolio</a:t>
            </a:r>
            <a:endParaRPr lang="en-US" sz="4400"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829744" y="2533135"/>
            <a:ext cx="7263931" cy="3249827"/>
          </a:xfrm>
        </p:spPr>
        <p:txBody>
          <a:bodyPr>
            <a:normAutofit/>
          </a:bodyPr>
          <a:lstStyle/>
          <a:p>
            <a:r>
              <a:rPr lang="en-IN" sz="2400" dirty="0"/>
              <a:t>STUDENT NAME: </a:t>
            </a:r>
            <a:r>
              <a:rPr lang="en-IN" sz="2400" dirty="0" smtClean="0"/>
              <a:t>Revathi cv</a:t>
            </a:r>
          </a:p>
          <a:p>
            <a:r>
              <a:rPr lang="en-IN" sz="2400" dirty="0" smtClean="0"/>
              <a:t>REGISTER </a:t>
            </a:r>
            <a:r>
              <a:rPr lang="en-IN" sz="2400" dirty="0"/>
              <a:t>NO AND </a:t>
            </a:r>
            <a:r>
              <a:rPr lang="en-IN" sz="2400" dirty="0" smtClean="0"/>
              <a:t>NMID:  asunm1112401111033032</a:t>
            </a:r>
          </a:p>
          <a:p>
            <a:r>
              <a:rPr lang="en-IN" sz="2400" dirty="0" smtClean="0"/>
              <a:t>DEPARTMENT</a:t>
            </a:r>
            <a:r>
              <a:rPr lang="en-IN" sz="2400" dirty="0"/>
              <a:t>: </a:t>
            </a:r>
            <a:r>
              <a:rPr lang="en-IN" sz="2400" dirty="0" smtClean="0"/>
              <a:t>BCA</a:t>
            </a:r>
          </a:p>
          <a:p>
            <a:r>
              <a:rPr lang="en-IN" sz="2400" dirty="0" smtClean="0"/>
              <a:t> </a:t>
            </a:r>
            <a:r>
              <a:rPr lang="en-IN" sz="2400" dirty="0"/>
              <a:t>COLLEGE: L.N. Government College, madras university</a:t>
            </a:r>
            <a:endParaRPr lang="en-US" sz="2400" dirty="0"/>
          </a:p>
        </p:txBody>
      </p:sp>
      <p:sp>
        <p:nvSpPr>
          <p:cNvPr id="25" name="TextBox 24">
            <a:extLst>
              <a:ext uri="{FF2B5EF4-FFF2-40B4-BE49-F238E27FC236}">
                <a16:creationId xmlns:a16="http://schemas.microsoft.com/office/drawing/2014/main" id="{7EF238CB-AB58-4787-8F9C-A1C16929A2FA}"/>
              </a:ext>
              <a:ext uri="{C183D7F6-B498-43B3-948B-1728B52AA6E4}">
                <adec:decorative xmlns="" xmlns:adec="http://schemas.microsoft.com/office/drawing/2017/decorative" val="1"/>
              </a:ext>
            </a:extLst>
          </p:cNvPr>
          <p:cNvSpPr txBox="1">
            <a:spLocks/>
          </p:cNvSpPr>
          <p:nvPr/>
        </p:nvSpPr>
        <p:spPr>
          <a:xfrm flipH="1">
            <a:off x="-328065" y="5459370"/>
            <a:ext cx="842103"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2417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9B51A1E-902D-48AF-9020-955120F399B6}" type="slidenum">
              <a:rPr lang="en-US" noProof="0" smtClean="0"/>
              <a:pPr/>
              <a:t>10</a:t>
            </a:fld>
            <a:endParaRPr lang="en-US" noProof="0" dirty="0"/>
          </a:p>
        </p:txBody>
      </p:sp>
      <p:sp>
        <p:nvSpPr>
          <p:cNvPr id="3" name="Rectangle 2"/>
          <p:cNvSpPr/>
          <p:nvPr/>
        </p:nvSpPr>
        <p:spPr>
          <a:xfrm>
            <a:off x="880533" y="501134"/>
            <a:ext cx="6771931" cy="584775"/>
          </a:xfrm>
          <a:prstGeom prst="rect">
            <a:avLst/>
          </a:prstGeom>
        </p:spPr>
        <p:txBody>
          <a:bodyPr wrap="square">
            <a:spAutoFit/>
          </a:bodyPr>
          <a:lstStyle/>
          <a:p>
            <a:r>
              <a:rPr lang="en-IN" sz="3200" dirty="0"/>
              <a:t>RESULTS </a:t>
            </a:r>
            <a:r>
              <a:rPr lang="en-IN" sz="3200" dirty="0" smtClean="0"/>
              <a:t> AND  </a:t>
            </a:r>
            <a:r>
              <a:rPr lang="en-IN" sz="3200" dirty="0"/>
              <a:t>SCREENSHOTS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V="1">
            <a:off x="266967" y="6459784"/>
            <a:ext cx="4666277" cy="457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179" y="1298222"/>
            <a:ext cx="4038675" cy="516156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1822" y="1191542"/>
            <a:ext cx="3770590" cy="5313961"/>
          </a:xfrm>
          <a:prstGeom prst="rect">
            <a:avLst/>
          </a:prstGeom>
        </p:spPr>
      </p:pic>
    </p:spTree>
    <p:extLst>
      <p:ext uri="{BB962C8B-B14F-4D97-AF65-F5344CB8AC3E}">
        <p14:creationId xmlns:p14="http://schemas.microsoft.com/office/powerpoint/2010/main" val="2175576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3"/>
          </p:nvPr>
        </p:nvSpPr>
        <p:spPr/>
        <p:txBody>
          <a:bodyPr/>
          <a:lstStyle/>
          <a:p>
            <a:fld id="{19B51A1E-902D-48AF-9020-955120F399B6}" type="slidenum">
              <a:rPr lang="en-US" noProof="0" smtClean="0"/>
              <a:pPr/>
              <a:t>11</a:t>
            </a:fld>
            <a:endParaRPr lang="en-US" noProof="0" dirty="0"/>
          </a:p>
        </p:txBody>
      </p:sp>
      <p:sp>
        <p:nvSpPr>
          <p:cNvPr id="3" name="Title 2"/>
          <p:cNvSpPr>
            <a:spLocks noGrp="1"/>
          </p:cNvSpPr>
          <p:nvPr>
            <p:ph type="title"/>
          </p:nvPr>
        </p:nvSpPr>
        <p:spPr>
          <a:xfrm>
            <a:off x="284205" y="286604"/>
            <a:ext cx="4744995" cy="1393916"/>
          </a:xfrm>
        </p:spPr>
        <p:txBody>
          <a:bodyPr/>
          <a:lstStyle/>
          <a:p>
            <a:pPr algn="r"/>
            <a:r>
              <a:rPr lang="en-IN" dirty="0"/>
              <a:t>CONCLUSION</a:t>
            </a:r>
          </a:p>
        </p:txBody>
      </p:sp>
      <p:sp>
        <p:nvSpPr>
          <p:cNvPr id="4" name="Rectangle 3"/>
          <p:cNvSpPr/>
          <p:nvPr/>
        </p:nvSpPr>
        <p:spPr>
          <a:xfrm>
            <a:off x="691978" y="1720840"/>
            <a:ext cx="8452022" cy="3170099"/>
          </a:xfrm>
          <a:prstGeom prst="rect">
            <a:avLst/>
          </a:prstGeom>
        </p:spPr>
        <p:txBody>
          <a:bodyPr wrap="square">
            <a:spAutoFit/>
          </a:bodyPr>
          <a:lstStyle/>
          <a:p>
            <a:r>
              <a:rPr lang="en-IN" sz="2000" i="1" dirty="0"/>
              <a:t>• A digital portfolio is a modern replacement for traditional resumes. </a:t>
            </a:r>
            <a:endParaRPr lang="en-IN" sz="2000" i="1" dirty="0" smtClean="0"/>
          </a:p>
          <a:p>
            <a:r>
              <a:rPr lang="en-IN" sz="2000" i="1" dirty="0" smtClean="0"/>
              <a:t>• </a:t>
            </a:r>
            <a:r>
              <a:rPr lang="en-IN" sz="2000" i="1" dirty="0"/>
              <a:t>It provides an interactive and professional identity. </a:t>
            </a:r>
            <a:endParaRPr lang="en-IN" sz="2000" i="1" dirty="0" smtClean="0"/>
          </a:p>
          <a:p>
            <a:r>
              <a:rPr lang="en-IN" sz="2000" i="1" dirty="0" smtClean="0"/>
              <a:t>• </a:t>
            </a:r>
            <a:r>
              <a:rPr lang="en-IN" sz="2000" i="1" dirty="0"/>
              <a:t>The project demonstrates knowledge of HTML, CSS, and JavaScript</a:t>
            </a:r>
            <a:r>
              <a:rPr lang="en-IN" sz="2000" i="1" dirty="0" smtClean="0"/>
              <a:t>.</a:t>
            </a:r>
          </a:p>
          <a:p>
            <a:r>
              <a:rPr lang="en-IN" sz="2000" i="1" dirty="0" smtClean="0"/>
              <a:t> </a:t>
            </a:r>
            <a:r>
              <a:rPr lang="en-IN" sz="2000" i="1" dirty="0"/>
              <a:t>• It shows the ability to design and develop responsive websites. </a:t>
            </a:r>
            <a:endParaRPr lang="en-IN" sz="2000" i="1" dirty="0" smtClean="0"/>
          </a:p>
          <a:p>
            <a:r>
              <a:rPr lang="en-IN" sz="2000" i="1" dirty="0" smtClean="0"/>
              <a:t>• </a:t>
            </a:r>
            <a:r>
              <a:rPr lang="en-IN" sz="2000" i="1" dirty="0"/>
              <a:t>The portfolio highlights achievements, skills, and real-world </a:t>
            </a:r>
            <a:r>
              <a:rPr lang="en-IN" sz="2000" i="1" dirty="0" smtClean="0"/>
              <a:t>projects</a:t>
            </a:r>
          </a:p>
          <a:p>
            <a:r>
              <a:rPr lang="en-IN" sz="2000" i="1" dirty="0" smtClean="0"/>
              <a:t> </a:t>
            </a:r>
            <a:r>
              <a:rPr lang="en-IN" sz="2000" i="1" dirty="0"/>
              <a:t>• It is useful for students, job seekers, freelancers, and professionals. </a:t>
            </a:r>
            <a:endParaRPr lang="en-IN" sz="2000" i="1" dirty="0" smtClean="0"/>
          </a:p>
          <a:p>
            <a:r>
              <a:rPr lang="en-IN" sz="2000" i="1" dirty="0" smtClean="0"/>
              <a:t>• </a:t>
            </a:r>
            <a:r>
              <a:rPr lang="en-IN" sz="2000" i="1" dirty="0"/>
              <a:t>Recruiters and clients gain confidence by seeing actual work samples. </a:t>
            </a:r>
            <a:endParaRPr lang="en-IN" sz="2000" i="1" dirty="0" smtClean="0"/>
          </a:p>
          <a:p>
            <a:r>
              <a:rPr lang="en-IN" sz="2000" i="1" dirty="0" smtClean="0"/>
              <a:t>• </a:t>
            </a:r>
            <a:r>
              <a:rPr lang="en-IN" sz="2000" i="1" dirty="0"/>
              <a:t>The portfolio boosts career opportunities and academic visibility</a:t>
            </a:r>
            <a:r>
              <a:rPr lang="en-IN" sz="2000" i="1" dirty="0" smtClean="0"/>
              <a:t>.</a:t>
            </a:r>
          </a:p>
          <a:p>
            <a:r>
              <a:rPr lang="en-IN" sz="2000" i="1" dirty="0" smtClean="0"/>
              <a:t> </a:t>
            </a:r>
            <a:r>
              <a:rPr lang="en-IN" sz="2000" i="1" dirty="0"/>
              <a:t>• It leaves a lasting positive impression on potential employers. </a:t>
            </a:r>
            <a:endParaRPr lang="en-IN" sz="2000" i="1" dirty="0" smtClean="0"/>
          </a:p>
          <a:p>
            <a:r>
              <a:rPr lang="en-IN" sz="2000" i="1" dirty="0" smtClean="0"/>
              <a:t>• </a:t>
            </a:r>
            <a:r>
              <a:rPr lang="en-IN" sz="2000" i="1" dirty="0"/>
              <a:t>In conclusion, a digital portfolio is a gateway to success in the digital </a:t>
            </a:r>
            <a:r>
              <a:rPr lang="en-IN" sz="2000" i="1" dirty="0" smtClean="0"/>
              <a:t>age.</a:t>
            </a:r>
            <a:endParaRPr lang="en-IN" sz="2000" i="1" dirty="0"/>
          </a:p>
        </p:txBody>
      </p:sp>
      <p:sp>
        <p:nvSpPr>
          <p:cNvPr id="5" name="Cloud Callout 4"/>
          <p:cNvSpPr/>
          <p:nvPr/>
        </p:nvSpPr>
        <p:spPr>
          <a:xfrm>
            <a:off x="10330249" y="2545492"/>
            <a:ext cx="1186248" cy="1322173"/>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loud Callout 5"/>
          <p:cNvSpPr/>
          <p:nvPr/>
        </p:nvSpPr>
        <p:spPr>
          <a:xfrm>
            <a:off x="10651524" y="3459892"/>
            <a:ext cx="1076132" cy="95147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Cloud Callout 6"/>
          <p:cNvSpPr/>
          <p:nvPr/>
        </p:nvSpPr>
        <p:spPr>
          <a:xfrm>
            <a:off x="9341709" y="3212757"/>
            <a:ext cx="1507524" cy="2174789"/>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346423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Image placeholder">
            <a:extLst>
              <a:ext uri="{FF2B5EF4-FFF2-40B4-BE49-F238E27FC236}">
                <a16:creationId xmlns:a16="http://schemas.microsoft.com/office/drawing/2014/main" id="{C4330FBA-FEA8-B941-8864-B3DEDDE80404}"/>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31" r="31"/>
          <a:stretch>
            <a:fillRect/>
          </a:stretch>
        </p:blipFill>
        <p:spPr>
          <a:xfrm>
            <a:off x="1229604" y="0"/>
            <a:ext cx="10655455" cy="6858000"/>
          </a:xfrm>
        </p:spPr>
      </p:pic>
      <p:sp>
        <p:nvSpPr>
          <p:cNvPr id="4" name="Text Placeholder 3">
            <a:extLst>
              <a:ext uri="{FF2B5EF4-FFF2-40B4-BE49-F238E27FC236}">
                <a16:creationId xmlns:a16="http://schemas.microsoft.com/office/drawing/2014/main" id="{60828E04-9C2A-4859-8050-C2DF67A249CB}"/>
              </a:ext>
            </a:extLst>
          </p:cNvPr>
          <p:cNvSpPr>
            <a:spLocks noGrp="1"/>
          </p:cNvSpPr>
          <p:nvPr>
            <p:ph type="body" sz="quarter" idx="15"/>
          </p:nvPr>
        </p:nvSpPr>
        <p:spPr/>
        <p:txBody>
          <a:bodyPr>
            <a:normAutofit fontScale="85000" lnSpcReduction="20000"/>
          </a:bodyPr>
          <a:lstStyle/>
          <a:p>
            <a:endParaRPr lang="en-US" dirty="0"/>
          </a:p>
        </p:txBody>
      </p:sp>
      <p:sp>
        <p:nvSpPr>
          <p:cNvPr id="5" name="Text Placeholder 4">
            <a:extLst>
              <a:ext uri="{FF2B5EF4-FFF2-40B4-BE49-F238E27FC236}">
                <a16:creationId xmlns:a16="http://schemas.microsoft.com/office/drawing/2014/main" id="{11265965-2271-4C1C-BD0A-6F85F80FF9A6}"/>
              </a:ext>
            </a:extLst>
          </p:cNvPr>
          <p:cNvSpPr>
            <a:spLocks noGrp="1"/>
          </p:cNvSpPr>
          <p:nvPr>
            <p:ph type="body" sz="quarter" idx="16"/>
          </p:nvPr>
        </p:nvSpPr>
        <p:spPr>
          <a:xfrm flipH="1">
            <a:off x="6205374" y="4834761"/>
            <a:ext cx="1184538" cy="107674"/>
          </a:xfrm>
        </p:spPr>
        <p:txBody>
          <a:bodyPr>
            <a:normAutofit fontScale="25000" lnSpcReduction="20000"/>
          </a:bodyPr>
          <a:lstStyle/>
          <a:p>
            <a:endParaRPr lang="en-US" dirty="0"/>
          </a:p>
        </p:txBody>
      </p:sp>
      <p:sp>
        <p:nvSpPr>
          <p:cNvPr id="6" name="Text Placeholder 5">
            <a:extLst>
              <a:ext uri="{FF2B5EF4-FFF2-40B4-BE49-F238E27FC236}">
                <a16:creationId xmlns:a16="http://schemas.microsoft.com/office/drawing/2014/main" id="{50A3BCC3-A277-4C0B-9EBA-EB53990D8EBD}"/>
              </a:ext>
            </a:extLst>
          </p:cNvPr>
          <p:cNvSpPr>
            <a:spLocks noGrp="1"/>
          </p:cNvSpPr>
          <p:nvPr>
            <p:ph type="body" sz="quarter" idx="17"/>
          </p:nvPr>
        </p:nvSpPr>
        <p:spPr/>
        <p:txBody>
          <a:bodyPr>
            <a:normAutofit fontScale="85000" lnSpcReduction="20000"/>
          </a:bodyPr>
          <a:lstStyle/>
          <a:p>
            <a:r>
              <a:rPr lang="en-US" dirty="0" smtClean="0"/>
              <a:t>are.com</a:t>
            </a:r>
            <a:endParaRPr lang="en-US" dirty="0"/>
          </a:p>
        </p:txBody>
      </p:sp>
      <p:sp>
        <p:nvSpPr>
          <p:cNvPr id="22" name="Text Placeholder 21">
            <a:extLst>
              <a:ext uri="{FF2B5EF4-FFF2-40B4-BE49-F238E27FC236}">
                <a16:creationId xmlns:a16="http://schemas.microsoft.com/office/drawing/2014/main" id="{43DBE4D9-1044-49A3-ABD5-477041FF2B63}"/>
              </a:ext>
            </a:extLst>
          </p:cNvPr>
          <p:cNvSpPr>
            <a:spLocks noGrp="1"/>
          </p:cNvSpPr>
          <p:nvPr>
            <p:ph type="body" sz="quarter" idx="18"/>
          </p:nvPr>
        </p:nvSpPr>
        <p:spPr/>
        <p:txBody>
          <a:bodyPr>
            <a:normAutofit fontScale="85000" lnSpcReduction="20000"/>
          </a:bodyPr>
          <a:lstStyle/>
          <a:p>
            <a:endParaRPr lang="en-US" dirty="0"/>
          </a:p>
        </p:txBody>
      </p:sp>
      <p:sp>
        <p:nvSpPr>
          <p:cNvPr id="38" name="TextBox 37">
            <a:extLst>
              <a:ext uri="{FF2B5EF4-FFF2-40B4-BE49-F238E27FC236}">
                <a16:creationId xmlns:a16="http://schemas.microsoft.com/office/drawing/2014/main" id="{B231FB9C-F234-41D0-A4CE-8C29A5F2F553}"/>
              </a:ext>
              <a:ext uri="{C183D7F6-B498-43B3-948B-1728B52AA6E4}">
                <adec:decorative xmlns="" xmlns:adec="http://schemas.microsoft.com/office/drawing/2017/decorative" val="1"/>
              </a:ext>
            </a:extLst>
          </p:cNvPr>
          <p:cNvSpPr txBox="1">
            <a:spLocks/>
          </p:cNvSpPr>
          <p:nvPr/>
        </p:nvSpPr>
        <p:spPr>
          <a:xfrm>
            <a:off x="11354303" y="3842399"/>
            <a:ext cx="846997" cy="2200275"/>
          </a:xfrm>
          <a:custGeom>
            <a:avLst/>
            <a:gdLst>
              <a:gd name="connsiteX0" fmla="*/ 99480 w 846997"/>
              <a:gd name="connsiteY0" fmla="*/ 0 h 2200275"/>
              <a:gd name="connsiteX1" fmla="*/ 846997 w 846997"/>
              <a:gd name="connsiteY1" fmla="*/ 0 h 2200275"/>
              <a:gd name="connsiteX2" fmla="*/ 846997 w 846997"/>
              <a:gd name="connsiteY2" fmla="*/ 2200275 h 2200275"/>
              <a:gd name="connsiteX3" fmla="*/ 99480 w 846997"/>
              <a:gd name="connsiteY3" fmla="*/ 2200275 h 2200275"/>
              <a:gd name="connsiteX4" fmla="*/ 0 w 846997"/>
              <a:gd name="connsiteY4" fmla="*/ 2099942 h 2200275"/>
              <a:gd name="connsiteX5" fmla="*/ 0 w 846997"/>
              <a:gd name="connsiteY5" fmla="*/ 100333 h 2200275"/>
              <a:gd name="connsiteX6" fmla="*/ 99480 w 846997"/>
              <a:gd name="connsiteY6" fmla="*/ 0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997" h="2200275">
                <a:moveTo>
                  <a:pt x="99480" y="0"/>
                </a:moveTo>
                <a:lnTo>
                  <a:pt x="846997" y="0"/>
                </a:lnTo>
                <a:lnTo>
                  <a:pt x="846997" y="2200275"/>
                </a:lnTo>
                <a:lnTo>
                  <a:pt x="99480" y="2200275"/>
                </a:lnTo>
                <a:cubicBezTo>
                  <a:pt x="44539" y="2200275"/>
                  <a:pt x="0" y="2155354"/>
                  <a:pt x="0" y="2099942"/>
                </a:cubicBezTo>
                <a:lnTo>
                  <a:pt x="0" y="100333"/>
                </a:lnTo>
                <a:cubicBezTo>
                  <a:pt x="0" y="44921"/>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35" name="Isosceles Triangle 34">
            <a:extLst>
              <a:ext uri="{FF2B5EF4-FFF2-40B4-BE49-F238E27FC236}">
                <a16:creationId xmlns:a16="http://schemas.microsoft.com/office/drawing/2014/main" id="{FE193317-B8BD-46CA-B0A6-8A7511B086D9}"/>
              </a:ext>
              <a:ext uri="{C183D7F6-B498-43B3-948B-1728B52AA6E4}">
                <adec:decorative xmlns="" xmlns:adec="http://schemas.microsoft.com/office/drawing/2017/decorative" val="1"/>
              </a:ext>
            </a:extLst>
          </p:cNvPr>
          <p:cNvSpPr/>
          <p:nvPr/>
        </p:nvSpPr>
        <p:spPr>
          <a:xfrm rot="10800000">
            <a:off x="11359065" y="5556894"/>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5">
            <a:extLst>
              <a:ext uri="{FF2B5EF4-FFF2-40B4-BE49-F238E27FC236}">
                <a16:creationId xmlns:a16="http://schemas.microsoft.com/office/drawing/2014/main" id="{85E0D4E1-E389-4671-B0E7-165A10A05425}"/>
              </a:ext>
              <a:ext uri="{C183D7F6-B498-43B3-948B-1728B52AA6E4}">
                <adec:decorative xmlns="" xmlns:adec="http://schemas.microsoft.com/office/drawing/2017/decorative" val="1"/>
              </a:ext>
            </a:extLst>
          </p:cNvPr>
          <p:cNvSpPr>
            <a:spLocks noChangeAspect="1"/>
          </p:cNvSpPr>
          <p:nvPr/>
        </p:nvSpPr>
        <p:spPr bwMode="auto">
          <a:xfrm>
            <a:off x="4257349" y="2355010"/>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8186FEAF-6E1E-4258-94C3-5C589D4B5ADE}"/>
              </a:ext>
              <a:ext uri="{C183D7F6-B498-43B3-948B-1728B52AA6E4}">
                <adec:decorative xmlns="" xmlns:adec="http://schemas.microsoft.com/office/drawing/2017/decorative" val="1"/>
              </a:ext>
            </a:extLst>
          </p:cNvPr>
          <p:cNvSpPr>
            <a:spLocks noChangeAspect="1"/>
          </p:cNvSpPr>
          <p:nvPr/>
        </p:nvSpPr>
        <p:spPr bwMode="auto">
          <a:xfrm>
            <a:off x="6490727" y="12363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lumMod val="9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8" name="Graphic 7" descr="User" title="Icon - Presenter Name">
            <a:extLst>
              <a:ext uri="{FF2B5EF4-FFF2-40B4-BE49-F238E27FC236}">
                <a16:creationId xmlns:a16="http://schemas.microsoft.com/office/drawing/2014/main" id="{111541C4-DB03-4E53-994D-499C7D73C4DF}"/>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p:blipFill>
        <p:spPr>
          <a:xfrm>
            <a:off x="7678512" y="3859066"/>
            <a:ext cx="218900" cy="218900"/>
          </a:xfrm>
          <a:prstGeom prst="rect">
            <a:avLst/>
          </a:prstGeom>
        </p:spPr>
      </p:pic>
      <p:pic>
        <p:nvPicPr>
          <p:cNvPr id="10" name="Graphic 9" descr="Smart Phone" title="Icon - Presenter Phone Number">
            <a:extLst>
              <a:ext uri="{FF2B5EF4-FFF2-40B4-BE49-F238E27FC236}">
                <a16:creationId xmlns:a16="http://schemas.microsoft.com/office/drawing/2014/main" id="{A29DE31C-E099-4579-BB03-675E0A40C5F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p:blipFill>
        <p:spPr>
          <a:xfrm>
            <a:off x="7678512" y="4223565"/>
            <a:ext cx="218900" cy="218900"/>
          </a:xfrm>
          <a:prstGeom prst="rect">
            <a:avLst/>
          </a:prstGeom>
        </p:spPr>
      </p:pic>
      <p:pic>
        <p:nvPicPr>
          <p:cNvPr id="9" name="Graphic 8" descr="Envelope" title="Icon Presenter Email">
            <a:extLst>
              <a:ext uri="{FF2B5EF4-FFF2-40B4-BE49-F238E27FC236}">
                <a16:creationId xmlns:a16="http://schemas.microsoft.com/office/drawing/2014/main" id="{773C1382-ACE1-460F-A1B6-AB761A7D2E6B}"/>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 xmlns:asvg="http://schemas.microsoft.com/office/drawing/2016/SVG/main" r:embed="rId8"/>
              </a:ext>
            </a:extLst>
          </a:blip>
          <a:stretch>
            <a:fillRect/>
          </a:stretch>
        </p:blipFill>
        <p:spPr>
          <a:xfrm>
            <a:off x="7678512" y="4615862"/>
            <a:ext cx="218900" cy="218900"/>
          </a:xfrm>
          <a:prstGeom prst="rect">
            <a:avLst/>
          </a:prstGeom>
        </p:spPr>
      </p:pic>
      <p:pic>
        <p:nvPicPr>
          <p:cNvPr id="11" name="Graphic 10" descr="Link">
            <a:extLst>
              <a:ext uri="{FF2B5EF4-FFF2-40B4-BE49-F238E27FC236}">
                <a16:creationId xmlns:a16="http://schemas.microsoft.com/office/drawing/2014/main" id="{0718E6E0-05A2-479C-AEA8-1A385EB73474}"/>
              </a:ext>
            </a:extLst>
          </p:cNvPr>
          <p:cNvPicPr>
            <a:picLocks noChangeAspect="1"/>
          </p:cNvPicPr>
          <p:nvPr/>
        </p:nvPicPr>
        <p:blipFill>
          <a:blip r:embed="rId9" cstate="screen">
            <a:extLst>
              <a:ext uri="{28A0092B-C50C-407E-A947-70E740481C1C}">
                <a14:useLocalDpi xmlns:a14="http://schemas.microsoft.com/office/drawing/2010/main"/>
              </a:ext>
              <a:ext uri="{96DAC541-7B7A-43D3-8B79-37D633B846F1}">
                <asvg:svgBlip xmlns="" xmlns:asvg="http://schemas.microsoft.com/office/drawing/2016/SVG/main" r:embed="rId10"/>
              </a:ext>
            </a:extLst>
          </a:blip>
          <a:stretch>
            <a:fillRect/>
          </a:stretch>
        </p:blipFill>
        <p:spPr>
          <a:xfrm>
            <a:off x="7661653" y="4942435"/>
            <a:ext cx="244786" cy="244786"/>
          </a:xfrm>
          <a:prstGeom prst="rect">
            <a:avLst/>
          </a:prstGeom>
        </p:spPr>
      </p:pic>
      <p:sp>
        <p:nvSpPr>
          <p:cNvPr id="2" name="Title 1"/>
          <p:cNvSpPr>
            <a:spLocks noGrp="1"/>
          </p:cNvSpPr>
          <p:nvPr>
            <p:ph type="ctrTitle"/>
          </p:nvPr>
        </p:nvSpPr>
        <p:spPr/>
        <p:txBody>
          <a:bodyPr/>
          <a:lstStyle/>
          <a:p>
            <a:r>
              <a:rPr lang="en-US" dirty="0" smtClean="0"/>
              <a:t>THANK  YOU.</a:t>
            </a:r>
            <a:endParaRPr lang="en-IN" dirty="0"/>
          </a:p>
        </p:txBody>
      </p:sp>
    </p:spTree>
    <p:extLst>
      <p:ext uri="{BB962C8B-B14F-4D97-AF65-F5344CB8AC3E}">
        <p14:creationId xmlns:p14="http://schemas.microsoft.com/office/powerpoint/2010/main" val="41536783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Placeholder 6" descr="Slide image">
            <a:extLst>
              <a:ext uri="{FF2B5EF4-FFF2-40B4-BE49-F238E27FC236}">
                <a16:creationId xmlns:a16="http://schemas.microsoft.com/office/drawing/2014/main" id="{FE5D908F-BAEF-2843-BC2F-691696E72E1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a:stretch>
            <a:fillRect/>
          </a:stretch>
        </p:blipFill>
        <p:spPr>
          <a:xfrm>
            <a:off x="-196928" y="203200"/>
            <a:ext cx="10655455" cy="6858000"/>
          </a:xfrm>
        </p:spPr>
      </p:pic>
      <p:sp>
        <p:nvSpPr>
          <p:cNvPr id="3" name="Title 2">
            <a:extLst>
              <a:ext uri="{FF2B5EF4-FFF2-40B4-BE49-F238E27FC236}">
                <a16:creationId xmlns:a16="http://schemas.microsoft.com/office/drawing/2014/main" id="{200B3D2B-613A-41BE-987D-E6A1324B456D}"/>
              </a:ext>
            </a:extLst>
          </p:cNvPr>
          <p:cNvSpPr>
            <a:spLocks noGrp="1"/>
          </p:cNvSpPr>
          <p:nvPr>
            <p:ph type="ctrTitle"/>
          </p:nvPr>
        </p:nvSpPr>
        <p:spPr>
          <a:xfrm>
            <a:off x="784937" y="2901244"/>
            <a:ext cx="6096690" cy="2664177"/>
          </a:xfrm>
          <a:gradFill>
            <a:gsLst>
              <a:gs pos="100000">
                <a:schemeClr val="tx1">
                  <a:lumMod val="95000"/>
                  <a:lumOff val="5000"/>
                </a:schemeClr>
              </a:gs>
              <a:gs pos="0">
                <a:schemeClr val="tx1">
                  <a:lumMod val="75000"/>
                  <a:lumOff val="25000"/>
                </a:schemeClr>
              </a:gs>
            </a:gsLst>
          </a:gradFill>
          <a:ln>
            <a:solidFill>
              <a:schemeClr val="bg1">
                <a:lumMod val="50000"/>
              </a:schemeClr>
            </a:solidFill>
          </a:ln>
        </p:spPr>
        <p:txBody>
          <a:bodyPr/>
          <a:lstStyle/>
          <a:p>
            <a:r>
              <a:rPr lang="en-US" sz="4400" dirty="0" smtClean="0"/>
              <a:t>PROJECT   TITLE</a:t>
            </a:r>
            <a:endParaRPr lang="en-US" sz="4400" dirty="0"/>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1130299" y="4233333"/>
            <a:ext cx="5405967" cy="869245"/>
          </a:xfrm>
        </p:spPr>
        <p:txBody>
          <a:bodyPr/>
          <a:lstStyle/>
          <a:p>
            <a:r>
              <a:rPr lang="en-US" dirty="0" smtClean="0"/>
              <a:t>Digital portfolio using front end web development</a:t>
            </a:r>
            <a:endParaRPr lang="en-US" dirty="0"/>
          </a:p>
        </p:txBody>
      </p:sp>
      <p:sp>
        <p:nvSpPr>
          <p:cNvPr id="25" name="TextBox 24">
            <a:extLst>
              <a:ext uri="{FF2B5EF4-FFF2-40B4-BE49-F238E27FC236}">
                <a16:creationId xmlns:a16="http://schemas.microsoft.com/office/drawing/2014/main" id="{7EF238CB-AB58-4787-8F9C-A1C16929A2FA}"/>
              </a:ext>
              <a:ext uri="{C183D7F6-B498-43B3-948B-1728B52AA6E4}">
                <adec:decorative xmlns="" xmlns:adec="http://schemas.microsoft.com/office/drawing/2017/decorative" val="1"/>
              </a:ext>
            </a:extLst>
          </p:cNvPr>
          <p:cNvSpPr txBox="1">
            <a:spLocks/>
          </p:cNvSpPr>
          <p:nvPr/>
        </p:nvSpPr>
        <p:spPr>
          <a:xfrm flipH="1">
            <a:off x="-2" y="3914775"/>
            <a:ext cx="842103" cy="2200275"/>
          </a:xfrm>
          <a:custGeom>
            <a:avLst/>
            <a:gdLst>
              <a:gd name="connsiteX0" fmla="*/ 1494549 w 1494549"/>
              <a:gd name="connsiteY0" fmla="*/ 0 h 2200275"/>
              <a:gd name="connsiteX1" fmla="*/ 100333 w 1494549"/>
              <a:gd name="connsiteY1" fmla="*/ 0 h 2200275"/>
              <a:gd name="connsiteX2" fmla="*/ 0 w 1494549"/>
              <a:gd name="connsiteY2" fmla="*/ 100333 h 2200275"/>
              <a:gd name="connsiteX3" fmla="*/ 0 w 1494549"/>
              <a:gd name="connsiteY3" fmla="*/ 2099942 h 2200275"/>
              <a:gd name="connsiteX4" fmla="*/ 100333 w 1494549"/>
              <a:gd name="connsiteY4" fmla="*/ 2200275 h 2200275"/>
              <a:gd name="connsiteX5" fmla="*/ 1494549 w 1494549"/>
              <a:gd name="connsiteY5" fmla="*/ 2200275 h 2200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94549" h="2200275">
                <a:moveTo>
                  <a:pt x="1494549" y="0"/>
                </a:moveTo>
                <a:lnTo>
                  <a:pt x="100333" y="0"/>
                </a:lnTo>
                <a:cubicBezTo>
                  <a:pt x="44921" y="0"/>
                  <a:pt x="0" y="44921"/>
                  <a:pt x="0" y="100333"/>
                </a:cubicBezTo>
                <a:lnTo>
                  <a:pt x="0" y="2099942"/>
                </a:lnTo>
                <a:cubicBezTo>
                  <a:pt x="0" y="2155354"/>
                  <a:pt x="44921" y="2200275"/>
                  <a:pt x="100333" y="2200275"/>
                </a:cubicBezTo>
                <a:lnTo>
                  <a:pt x="1494549" y="2200275"/>
                </a:ln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20" name="Isosceles Triangle 19">
            <a:extLst>
              <a:ext uri="{FF2B5EF4-FFF2-40B4-BE49-F238E27FC236}">
                <a16:creationId xmlns:a16="http://schemas.microsoft.com/office/drawing/2014/main" id="{545D50A1-D634-4325-B06C-5450FDF7B818}"/>
              </a:ext>
              <a:ext uri="{C183D7F6-B498-43B3-948B-1728B52AA6E4}">
                <adec:decorative xmlns="" xmlns:adec="http://schemas.microsoft.com/office/drawing/2017/decorative" val="1"/>
              </a:ext>
            </a:extLst>
          </p:cNvPr>
          <p:cNvSpPr/>
          <p:nvPr/>
        </p:nvSpPr>
        <p:spPr>
          <a:xfrm rot="10800000" flipH="1">
            <a:off x="1000837" y="5629270"/>
            <a:ext cx="476249"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2077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ivider slide image">
            <a:extLst>
              <a:ext uri="{FF2B5EF4-FFF2-40B4-BE49-F238E27FC236}">
                <a16:creationId xmlns:a16="http://schemas.microsoft.com/office/drawing/2014/main" id="{177FEC3E-B2FE-9045-8D49-89B1E3D20CB1}"/>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a:xfrm>
            <a:off x="-1712582" y="332439"/>
            <a:ext cx="8687356" cy="6502617"/>
          </a:xfrm>
        </p:spPr>
      </p:pic>
      <p:sp>
        <p:nvSpPr>
          <p:cNvPr id="2" name="Title 1"/>
          <p:cNvSpPr>
            <a:spLocks noGrp="1"/>
          </p:cNvSpPr>
          <p:nvPr>
            <p:ph type="ctrTitle"/>
          </p:nvPr>
        </p:nvSpPr>
        <p:spPr>
          <a:xfrm>
            <a:off x="3617678" y="869929"/>
            <a:ext cx="9279168" cy="7399180"/>
          </a:xfrm>
        </p:spPr>
        <p:txBody>
          <a:bodyPr/>
          <a:lstStyle/>
          <a:p>
            <a:r>
              <a:rPr lang="en-IN" dirty="0"/>
              <a:t>AGENDA </a:t>
            </a:r>
            <a:r>
              <a:rPr lang="en-IN" dirty="0" smtClean="0"/>
              <a:t/>
            </a:r>
            <a:br>
              <a:rPr lang="en-IN" dirty="0" smtClean="0"/>
            </a:br>
            <a:r>
              <a:rPr lang="en-IN" dirty="0" smtClean="0"/>
              <a:t/>
            </a:r>
            <a:br>
              <a:rPr lang="en-IN" dirty="0" smtClean="0"/>
            </a:br>
            <a:r>
              <a:rPr lang="en-IN" sz="3600" i="1" dirty="0" smtClean="0"/>
              <a:t>1.Problem  Statement</a:t>
            </a:r>
            <a:br>
              <a:rPr lang="en-IN" sz="3600" i="1" dirty="0" smtClean="0"/>
            </a:br>
            <a:r>
              <a:rPr lang="en-IN" sz="3600" i="1" dirty="0" smtClean="0"/>
              <a:t> 2.Project   Overview</a:t>
            </a:r>
            <a:br>
              <a:rPr lang="en-IN" sz="3600" i="1" dirty="0" smtClean="0"/>
            </a:br>
            <a:r>
              <a:rPr lang="en-IN" sz="3600" i="1" dirty="0" smtClean="0"/>
              <a:t> </a:t>
            </a:r>
            <a:r>
              <a:rPr lang="en-IN" sz="3600" i="1" dirty="0"/>
              <a:t>3.End </a:t>
            </a:r>
            <a:r>
              <a:rPr lang="en-IN" sz="3600" i="1" dirty="0" smtClean="0"/>
              <a:t>  Users </a:t>
            </a:r>
            <a:br>
              <a:rPr lang="en-IN" sz="3600" i="1" dirty="0" smtClean="0"/>
            </a:br>
            <a:r>
              <a:rPr lang="en-IN" sz="3600" i="1" dirty="0" smtClean="0"/>
              <a:t>4.Tools  and    </a:t>
            </a:r>
            <a:r>
              <a:rPr lang="en-IN" sz="3600" i="1" dirty="0"/>
              <a:t>Technologies </a:t>
            </a:r>
            <a:r>
              <a:rPr lang="en-IN" sz="3600" i="1" dirty="0" smtClean="0"/>
              <a:t/>
            </a:r>
            <a:br>
              <a:rPr lang="en-IN" sz="3600" i="1" dirty="0" smtClean="0"/>
            </a:br>
            <a:r>
              <a:rPr lang="en-IN" sz="3600" i="1" dirty="0" smtClean="0"/>
              <a:t>5.Portfolio  design   </a:t>
            </a:r>
            <a:r>
              <a:rPr lang="en-IN" sz="3600" i="1" dirty="0"/>
              <a:t>and </a:t>
            </a:r>
            <a:r>
              <a:rPr lang="en-IN" sz="3600" i="1" dirty="0" smtClean="0"/>
              <a:t>  Layout  </a:t>
            </a:r>
            <a:br>
              <a:rPr lang="en-IN" sz="3600" i="1" dirty="0" smtClean="0"/>
            </a:br>
            <a:r>
              <a:rPr lang="en-IN" sz="3600" i="1" dirty="0" smtClean="0"/>
              <a:t>6.Features  and   Functionality</a:t>
            </a:r>
            <a:br>
              <a:rPr lang="en-IN" sz="3600" i="1" dirty="0" smtClean="0"/>
            </a:br>
            <a:r>
              <a:rPr lang="en-IN" sz="3600" i="1" dirty="0" smtClean="0"/>
              <a:t> </a:t>
            </a:r>
            <a:r>
              <a:rPr lang="en-IN" sz="3600" i="1" dirty="0"/>
              <a:t>7.Results </a:t>
            </a:r>
            <a:r>
              <a:rPr lang="en-IN" sz="3600" i="1" dirty="0" smtClean="0"/>
              <a:t> and   Screenshots</a:t>
            </a:r>
            <a:br>
              <a:rPr lang="en-IN" sz="3600" i="1" dirty="0" smtClean="0"/>
            </a:br>
            <a:r>
              <a:rPr lang="en-IN" sz="3600" i="1" dirty="0" smtClean="0"/>
              <a:t> </a:t>
            </a:r>
            <a:r>
              <a:rPr lang="en-IN" sz="3600" i="1" dirty="0"/>
              <a:t>8.Conclusion </a:t>
            </a:r>
            <a:r>
              <a:rPr lang="en-IN" sz="3600" i="1" dirty="0" smtClean="0"/>
              <a:t/>
            </a:r>
            <a:br>
              <a:rPr lang="en-IN" sz="3600" i="1" dirty="0" smtClean="0"/>
            </a:br>
            <a:r>
              <a:rPr lang="en-IN" sz="3600" i="1" dirty="0" smtClean="0"/>
              <a:t>9.Github   Link</a:t>
            </a:r>
            <a:endParaRPr lang="en-IN" sz="3600" i="1" dirty="0">
              <a:solidFill>
                <a:schemeClr val="tx1"/>
              </a:solidFill>
            </a:endParaRPr>
          </a:p>
        </p:txBody>
      </p:sp>
      <p:sp>
        <p:nvSpPr>
          <p:cNvPr id="4" name="Subtitle 3">
            <a:extLst>
              <a:ext uri="{FF2B5EF4-FFF2-40B4-BE49-F238E27FC236}">
                <a16:creationId xmlns:a16="http://schemas.microsoft.com/office/drawing/2014/main" id="{4772945D-CA91-4CFE-8EB7-941C7618C994}"/>
              </a:ext>
            </a:extLst>
          </p:cNvPr>
          <p:cNvSpPr>
            <a:spLocks noGrp="1"/>
          </p:cNvSpPr>
          <p:nvPr>
            <p:ph type="subTitle" idx="1"/>
          </p:nvPr>
        </p:nvSpPr>
        <p:spPr>
          <a:xfrm>
            <a:off x="3946268" y="7642576"/>
            <a:ext cx="8621087" cy="349956"/>
          </a:xfrm>
        </p:spPr>
        <p:txBody>
          <a:bodyPr>
            <a:normAutofit fontScale="25000" lnSpcReduction="20000"/>
          </a:bodyPr>
          <a:lstStyle/>
          <a:p>
            <a:endParaRPr lang="en-US" dirty="0" smtClean="0"/>
          </a:p>
          <a:p>
            <a:r>
              <a:rPr lang="en-IN" dirty="0" smtClean="0"/>
              <a:t>1.Problem Statement </a:t>
            </a:r>
            <a:r>
              <a:rPr lang="en-IN" dirty="0"/>
              <a:t/>
            </a:r>
            <a:br>
              <a:rPr lang="en-IN" dirty="0"/>
            </a:br>
            <a:r>
              <a:rPr lang="en-IN" dirty="0"/>
              <a:t>2.Project Overview</a:t>
            </a:r>
            <a:br>
              <a:rPr lang="en-IN" dirty="0"/>
            </a:br>
            <a:r>
              <a:rPr lang="en-IN" dirty="0"/>
              <a:t> 3.End Users </a:t>
            </a:r>
            <a:br>
              <a:rPr lang="en-IN" dirty="0"/>
            </a:br>
            <a:r>
              <a:rPr lang="en-IN" dirty="0"/>
              <a:t>4.Tools and Technologies </a:t>
            </a:r>
            <a:br>
              <a:rPr lang="en-IN" dirty="0"/>
            </a:br>
            <a:r>
              <a:rPr lang="en-IN" dirty="0"/>
              <a:t>5.Portfolio design and </a:t>
            </a:r>
            <a:r>
              <a:rPr lang="en-IN" dirty="0" smtClean="0"/>
              <a:t>Layout</a:t>
            </a:r>
          </a:p>
          <a:p>
            <a:r>
              <a:rPr lang="en-IN" dirty="0" smtClean="0"/>
              <a:t> </a:t>
            </a:r>
            <a:r>
              <a:rPr lang="en-IN" dirty="0"/>
              <a:t>6.Features and Functionality </a:t>
            </a:r>
            <a:endParaRPr lang="en-IN" dirty="0" smtClean="0"/>
          </a:p>
          <a:p>
            <a:r>
              <a:rPr lang="en-IN" dirty="0" smtClean="0"/>
              <a:t>7.Results </a:t>
            </a:r>
            <a:r>
              <a:rPr lang="en-IN" dirty="0"/>
              <a:t>and </a:t>
            </a:r>
            <a:r>
              <a:rPr lang="en-IN" dirty="0" smtClean="0"/>
              <a:t>Screenshots</a:t>
            </a:r>
          </a:p>
          <a:p>
            <a:r>
              <a:rPr lang="en-IN" dirty="0" smtClean="0"/>
              <a:t> </a:t>
            </a:r>
            <a:r>
              <a:rPr lang="en-IN" dirty="0"/>
              <a:t>8.Conclusion </a:t>
            </a:r>
            <a:endParaRPr lang="en-IN" dirty="0" smtClean="0"/>
          </a:p>
          <a:p>
            <a:r>
              <a:rPr lang="en-IN" dirty="0" smtClean="0"/>
              <a:t>9.Github </a:t>
            </a:r>
            <a:r>
              <a:rPr lang="en-US" dirty="0" smtClean="0"/>
              <a:t>ectetur </a:t>
            </a:r>
            <a:r>
              <a:rPr lang="en-US" dirty="0"/>
              <a:t>adipiscing elit</a:t>
            </a:r>
          </a:p>
        </p:txBody>
      </p:sp>
      <p:sp>
        <p:nvSpPr>
          <p:cNvPr id="5" name="Slide Number Placeholder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a:lstStyle/>
          <a:p>
            <a:fld id="{19B51A1E-902D-48AF-9020-955120F399B6}" type="slidenum">
              <a:rPr lang="en-US" smtClean="0"/>
              <a:pPr/>
              <a:t>3</a:t>
            </a:fld>
            <a:endParaRPr lang="en-US" dirty="0"/>
          </a:p>
        </p:txBody>
      </p:sp>
      <p:sp>
        <p:nvSpPr>
          <p:cNvPr id="24" name="TextBox 23">
            <a:extLst>
              <a:ext uri="{FF2B5EF4-FFF2-40B4-BE49-F238E27FC236}">
                <a16:creationId xmlns:a16="http://schemas.microsoft.com/office/drawing/2014/main" id="{993B1474-02E3-4509-B5C5-84427653BA68}"/>
              </a:ext>
              <a:ext uri="{C183D7F6-B498-43B3-948B-1728B52AA6E4}">
                <adec:decorative xmlns="" xmlns:adec="http://schemas.microsoft.com/office/drawing/2017/decorative" val="1"/>
              </a:ext>
            </a:extLst>
          </p:cNvPr>
          <p:cNvSpPr txBox="1">
            <a:spLocks/>
          </p:cNvSpPr>
          <p:nvPr/>
        </p:nvSpPr>
        <p:spPr>
          <a:xfrm>
            <a:off x="10825120" y="2887387"/>
            <a:ext cx="804898" cy="3140150"/>
          </a:xfrm>
          <a:custGeom>
            <a:avLst/>
            <a:gdLst>
              <a:gd name="connsiteX0" fmla="*/ 99480 w 804898"/>
              <a:gd name="connsiteY0" fmla="*/ 0 h 3140150"/>
              <a:gd name="connsiteX1" fmla="*/ 804898 w 804898"/>
              <a:gd name="connsiteY1" fmla="*/ 0 h 3140150"/>
              <a:gd name="connsiteX2" fmla="*/ 804898 w 804898"/>
              <a:gd name="connsiteY2" fmla="*/ 357262 h 3140150"/>
              <a:gd name="connsiteX3" fmla="*/ 804898 w 804898"/>
              <a:gd name="connsiteY3" fmla="*/ 2782888 h 3140150"/>
              <a:gd name="connsiteX4" fmla="*/ 804898 w 804898"/>
              <a:gd name="connsiteY4" fmla="*/ 3140150 h 3140150"/>
              <a:gd name="connsiteX5" fmla="*/ 99480 w 804898"/>
              <a:gd name="connsiteY5" fmla="*/ 3140150 h 3140150"/>
              <a:gd name="connsiteX6" fmla="*/ 0 w 804898"/>
              <a:gd name="connsiteY6" fmla="*/ 3013250 h 3140150"/>
              <a:gd name="connsiteX7" fmla="*/ 0 w 804898"/>
              <a:gd name="connsiteY7" fmla="*/ 2655988 h 3140150"/>
              <a:gd name="connsiteX8" fmla="*/ 0 w 804898"/>
              <a:gd name="connsiteY8" fmla="*/ 484162 h 3140150"/>
              <a:gd name="connsiteX9" fmla="*/ 0 w 804898"/>
              <a:gd name="connsiteY9" fmla="*/ 126900 h 3140150"/>
              <a:gd name="connsiteX10" fmla="*/ 99480 w 804898"/>
              <a:gd name="connsiteY10" fmla="*/ 0 h 3140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4898" h="3140150">
                <a:moveTo>
                  <a:pt x="99480" y="0"/>
                </a:moveTo>
                <a:lnTo>
                  <a:pt x="804898" y="0"/>
                </a:lnTo>
                <a:lnTo>
                  <a:pt x="804898" y="357262"/>
                </a:lnTo>
                <a:lnTo>
                  <a:pt x="804898" y="2782888"/>
                </a:lnTo>
                <a:lnTo>
                  <a:pt x="804898" y="3140150"/>
                </a:lnTo>
                <a:lnTo>
                  <a:pt x="99480" y="3140150"/>
                </a:lnTo>
                <a:cubicBezTo>
                  <a:pt x="44539" y="3140150"/>
                  <a:pt x="0" y="3083334"/>
                  <a:pt x="0" y="3013250"/>
                </a:cubicBezTo>
                <a:lnTo>
                  <a:pt x="0" y="2655988"/>
                </a:lnTo>
                <a:lnTo>
                  <a:pt x="0" y="484162"/>
                </a:lnTo>
                <a:lnTo>
                  <a:pt x="0" y="126900"/>
                </a:lnTo>
                <a:cubicBezTo>
                  <a:pt x="0" y="56816"/>
                  <a:pt x="44539" y="0"/>
                  <a:pt x="99480" y="0"/>
                </a:cubicBezTo>
                <a:close/>
              </a:path>
            </a:pathLst>
          </a:custGeom>
          <a:gradFill>
            <a:gsLst>
              <a:gs pos="100000">
                <a:schemeClr val="tx1">
                  <a:lumMod val="75000"/>
                  <a:lumOff val="25000"/>
                </a:schemeClr>
              </a:gs>
              <a:gs pos="0">
                <a:schemeClr val="tx1"/>
              </a:gs>
            </a:gsLst>
            <a:lin ang="0" scaled="0"/>
          </a:gradFill>
          <a:ln w="3175">
            <a:solidFill>
              <a:schemeClr val="tx1">
                <a:lumMod val="85000"/>
                <a:lumOff val="15000"/>
              </a:schemeClr>
            </a:solidFill>
          </a:ln>
        </p:spPr>
        <p:txBody>
          <a:bodyPr vert="horz" wrap="square" lIns="180000" tIns="288000" rIns="180000" bIns="180000" rtlCol="0" anchor="t">
            <a:noAutofit/>
          </a:bodyPr>
          <a:lstStyle>
            <a:lvl1pPr algn="l" defTabSz="914400" rtl="0" eaLnBrk="1" latinLnBrk="0" hangingPunct="1">
              <a:lnSpc>
                <a:spcPts val="4000"/>
              </a:lnSpc>
              <a:spcBef>
                <a:spcPct val="0"/>
              </a:spcBef>
              <a:buNone/>
              <a:defRPr sz="5000" b="1" kern="1200" spc="-300">
                <a:solidFill>
                  <a:schemeClr val="bg1">
                    <a:lumMod val="95000"/>
                  </a:schemeClr>
                </a:solidFill>
                <a:latin typeface="+mj-lt"/>
                <a:ea typeface="+mj-ea"/>
                <a:cs typeface="+mj-cs"/>
              </a:defRPr>
            </a:lvl1pPr>
          </a:lstStyle>
          <a:p>
            <a:endParaRPr lang="en-US" dirty="0"/>
          </a:p>
        </p:txBody>
      </p:sp>
      <p:sp>
        <p:nvSpPr>
          <p:cNvPr id="18" name="Isosceles Triangle 17">
            <a:extLst>
              <a:ext uri="{FF2B5EF4-FFF2-40B4-BE49-F238E27FC236}">
                <a16:creationId xmlns:a16="http://schemas.microsoft.com/office/drawing/2014/main" id="{FAB4748B-F532-4C70-827A-5FEA8C084327}"/>
              </a:ext>
              <a:ext uri="{C183D7F6-B498-43B3-948B-1728B52AA6E4}">
                <adec:decorative xmlns="" xmlns:adec="http://schemas.microsoft.com/office/drawing/2017/decorative" val="1"/>
              </a:ext>
            </a:extLst>
          </p:cNvPr>
          <p:cNvSpPr/>
          <p:nvPr/>
        </p:nvSpPr>
        <p:spPr>
          <a:xfrm rot="10800000">
            <a:off x="11391864" y="5548307"/>
            <a:ext cx="450092" cy="424971"/>
          </a:xfrm>
          <a:prstGeom prst="triangle">
            <a:avLst>
              <a:gd name="adj" fmla="val 100000"/>
            </a:avLst>
          </a:prstGeom>
          <a:solidFill>
            <a:schemeClr val="accent1"/>
          </a:solidFill>
          <a:ln w="31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5">
            <a:extLst>
              <a:ext uri="{FF2B5EF4-FFF2-40B4-BE49-F238E27FC236}">
                <a16:creationId xmlns:a16="http://schemas.microsoft.com/office/drawing/2014/main" id="{7746F873-A4ED-4E4C-BB89-CA0FBB9E9582}"/>
              </a:ext>
              <a:ext uri="{C183D7F6-B498-43B3-948B-1728B52AA6E4}">
                <adec:decorative xmlns="" xmlns:adec="http://schemas.microsoft.com/office/drawing/2017/decorative" val="1"/>
              </a:ext>
            </a:extLst>
          </p:cNvPr>
          <p:cNvSpPr>
            <a:spLocks noChangeAspect="1"/>
          </p:cNvSpPr>
          <p:nvPr/>
        </p:nvSpPr>
        <p:spPr bwMode="auto">
          <a:xfrm>
            <a:off x="456656" y="5118766"/>
            <a:ext cx="751030" cy="65906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descr="Hollow accent block">
            <a:extLst>
              <a:ext uri="{FF2B5EF4-FFF2-40B4-BE49-F238E27FC236}">
                <a16:creationId xmlns:a16="http://schemas.microsoft.com/office/drawing/2014/main" id="{E0D7A780-33BC-4E68-9763-AB62376D5024}"/>
              </a:ext>
              <a:ext uri="{C183D7F6-B498-43B3-948B-1728B52AA6E4}">
                <adec:decorative xmlns="" xmlns:adec="http://schemas.microsoft.com/office/drawing/2017/decorative" val="1"/>
              </a:ext>
            </a:extLst>
          </p:cNvPr>
          <p:cNvSpPr>
            <a:spLocks noChangeAspect="1"/>
          </p:cNvSpPr>
          <p:nvPr/>
        </p:nvSpPr>
        <p:spPr bwMode="auto">
          <a:xfrm>
            <a:off x="1779027" y="1160174"/>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75000"/>
                <a:lumOff val="2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0916746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19B51A1E-902D-48AF-9020-955120F399B6}" type="slidenum">
              <a:rPr lang="en-US" noProof="0" smtClean="0"/>
              <a:pPr/>
              <a:t>4</a:t>
            </a:fld>
            <a:endParaRPr lang="en-US" noProof="0" dirty="0"/>
          </a:p>
        </p:txBody>
      </p:sp>
      <p:sp>
        <p:nvSpPr>
          <p:cNvPr id="3" name="Rectangle 2"/>
          <p:cNvSpPr/>
          <p:nvPr/>
        </p:nvSpPr>
        <p:spPr>
          <a:xfrm>
            <a:off x="440267" y="1720840"/>
            <a:ext cx="8703733" cy="4093428"/>
          </a:xfrm>
          <a:prstGeom prst="rect">
            <a:avLst/>
          </a:prstGeom>
        </p:spPr>
        <p:txBody>
          <a:bodyPr wrap="square">
            <a:spAutoFit/>
          </a:bodyPr>
          <a:lstStyle/>
          <a:p>
            <a:r>
              <a:rPr lang="en-IN" sz="4000" dirty="0"/>
              <a:t>PROBLEM </a:t>
            </a:r>
            <a:r>
              <a:rPr lang="en-IN" sz="4000" dirty="0" smtClean="0"/>
              <a:t>STATEMENT</a:t>
            </a:r>
          </a:p>
          <a:p>
            <a:endParaRPr lang="en-IN" sz="4000" dirty="0" smtClean="0"/>
          </a:p>
          <a:p>
            <a:r>
              <a:rPr lang="en-IN" dirty="0" smtClean="0"/>
              <a:t> </a:t>
            </a:r>
            <a:r>
              <a:rPr lang="en-IN" sz="2000" dirty="0"/>
              <a:t>In today’s world, traditional resumes and CVs are no longer enough</a:t>
            </a:r>
            <a:r>
              <a:rPr lang="en-IN" sz="2000" dirty="0" smtClean="0"/>
              <a:t>.</a:t>
            </a:r>
          </a:p>
          <a:p>
            <a:r>
              <a:rPr lang="en-IN" sz="2000" dirty="0" smtClean="0"/>
              <a:t>Recruiters </a:t>
            </a:r>
            <a:r>
              <a:rPr lang="en-IN" sz="2000" dirty="0"/>
              <a:t>and clients want to see real work and practical applications.Students often struggle to present academic projects in a professional format.Job seekers need a platform that goes beyond plain text documents.Many professionals lack a central place to highlight their skills and experience.A digital portfolio solves this gap by combining resumes, projects, and skills in one place.It also offers interactivity with visuals, animations, and structured content.Without a portfolio, opportunities may be lost due to weak first impressions.A modern portfolio can act as a digital identity card in academic and career growth.</a:t>
            </a:r>
          </a:p>
        </p:txBody>
      </p:sp>
    </p:spTree>
    <p:extLst>
      <p:ext uri="{BB962C8B-B14F-4D97-AF65-F5344CB8AC3E}">
        <p14:creationId xmlns:p14="http://schemas.microsoft.com/office/powerpoint/2010/main" val="34108213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Image placeholder">
            <a:extLst>
              <a:ext uri="{FF2B5EF4-FFF2-40B4-BE49-F238E27FC236}">
                <a16:creationId xmlns:a16="http://schemas.microsoft.com/office/drawing/2014/main" id="{52FD3342-E198-5348-9EE9-579E8FFF9DDC}"/>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l="39" r="39"/>
          <a:stretch>
            <a:fillRect/>
          </a:stretch>
        </p:blipFill>
        <p:spPr>
          <a:xfrm>
            <a:off x="7236177" y="1684742"/>
            <a:ext cx="4560711" cy="4333769"/>
          </a:xfrm>
        </p:spPr>
      </p:pic>
      <p:sp>
        <p:nvSpPr>
          <p:cNvPr id="7" name="Text Placeholder 6"/>
          <p:cNvSpPr>
            <a:spLocks noGrp="1"/>
          </p:cNvSpPr>
          <p:nvPr>
            <p:ph type="body" sz="quarter" idx="32"/>
          </p:nvPr>
        </p:nvSpPr>
        <p:spPr>
          <a:xfrm>
            <a:off x="431801" y="112889"/>
            <a:ext cx="5472000" cy="519289"/>
          </a:xfrm>
        </p:spPr>
        <p:txBody>
          <a:bodyPr>
            <a:normAutofit fontScale="92500" lnSpcReduction="10000"/>
          </a:bodyPr>
          <a:lstStyle/>
          <a:p>
            <a:r>
              <a:rPr lang="en-US" dirty="0"/>
              <a:t> </a:t>
            </a:r>
            <a:r>
              <a:rPr lang="en-US" dirty="0" smtClean="0"/>
              <a:t>        </a:t>
            </a:r>
            <a:r>
              <a:rPr lang="en-US" sz="3600" dirty="0" smtClean="0"/>
              <a:t>project overview</a:t>
            </a:r>
          </a:p>
        </p:txBody>
      </p:sp>
      <p:sp>
        <p:nvSpPr>
          <p:cNvPr id="4" name="Content Placeholder 3">
            <a:extLst>
              <a:ext uri="{FF2B5EF4-FFF2-40B4-BE49-F238E27FC236}">
                <a16:creationId xmlns:a16="http://schemas.microsoft.com/office/drawing/2014/main" id="{D355C61F-C8F1-4977-8E1F-F16C0D9EA88C}"/>
              </a:ext>
            </a:extLst>
          </p:cNvPr>
          <p:cNvSpPr>
            <a:spLocks noGrp="1"/>
          </p:cNvSpPr>
          <p:nvPr>
            <p:ph sz="half" idx="1"/>
          </p:nvPr>
        </p:nvSpPr>
        <p:spPr>
          <a:xfrm>
            <a:off x="180622" y="722489"/>
            <a:ext cx="9053689" cy="5433511"/>
          </a:xfrm>
        </p:spPr>
        <p:txBody>
          <a:bodyPr>
            <a:normAutofit fontScale="92500" lnSpcReduction="20000"/>
          </a:bodyPr>
          <a:lstStyle/>
          <a:p>
            <a:pPr marL="342900" indent="-342900">
              <a:buAutoNum type="arabicPeriod"/>
            </a:pPr>
            <a:r>
              <a:rPr lang="en-IN" dirty="0" smtClean="0"/>
              <a:t>This </a:t>
            </a:r>
            <a:r>
              <a:rPr lang="en-IN" dirty="0"/>
              <a:t>project is about creating a student digital portfolio website</a:t>
            </a:r>
            <a:r>
              <a:rPr lang="en-IN" dirty="0" smtClean="0"/>
              <a:t>.</a:t>
            </a:r>
          </a:p>
          <a:p>
            <a:pPr marL="0" indent="0">
              <a:buNone/>
            </a:pPr>
            <a:r>
              <a:rPr lang="en-IN" dirty="0" smtClean="0"/>
              <a:t>2</a:t>
            </a:r>
            <a:r>
              <a:rPr lang="en-IN" dirty="0"/>
              <a:t>. The portfolio is a professional, structured, and interactive </a:t>
            </a:r>
            <a:r>
              <a:rPr lang="en-IN" dirty="0" smtClean="0"/>
              <a:t>website</a:t>
            </a:r>
          </a:p>
          <a:p>
            <a:pPr marL="0" indent="0">
              <a:buNone/>
            </a:pPr>
            <a:r>
              <a:rPr lang="en-IN" dirty="0" smtClean="0"/>
              <a:t> </a:t>
            </a:r>
            <a:r>
              <a:rPr lang="en-IN" dirty="0"/>
              <a:t>3. It begins with a Home section, giving an introduction and </a:t>
            </a:r>
            <a:r>
              <a:rPr lang="en-IN" dirty="0" smtClean="0"/>
              <a:t>call-to-action</a:t>
            </a:r>
          </a:p>
          <a:p>
            <a:pPr marL="0" indent="0">
              <a:buNone/>
            </a:pPr>
            <a:r>
              <a:rPr lang="en-IN" dirty="0" smtClean="0"/>
              <a:t> </a:t>
            </a:r>
            <a:r>
              <a:rPr lang="en-IN" dirty="0"/>
              <a:t>4. The About section highlights career goals, personal details, and </a:t>
            </a:r>
            <a:r>
              <a:rPr lang="en-IN" dirty="0" smtClean="0"/>
              <a:t>passions</a:t>
            </a:r>
          </a:p>
          <a:p>
            <a:pPr marL="0" indent="0">
              <a:buNone/>
            </a:pPr>
            <a:r>
              <a:rPr lang="en-IN" dirty="0" smtClean="0"/>
              <a:t> </a:t>
            </a:r>
            <a:r>
              <a:rPr lang="en-IN" dirty="0"/>
              <a:t>5. The Skills section lists technical abilities like HTML, CSS, JavaScript, and </a:t>
            </a:r>
            <a:endParaRPr lang="en-IN" dirty="0" smtClean="0"/>
          </a:p>
          <a:p>
            <a:pPr marL="0" indent="0">
              <a:buNone/>
            </a:pPr>
            <a:r>
              <a:rPr lang="en-IN" dirty="0" smtClean="0"/>
              <a:t>Python.</a:t>
            </a:r>
          </a:p>
          <a:p>
            <a:pPr marL="0" indent="0">
              <a:buNone/>
            </a:pPr>
            <a:r>
              <a:rPr lang="en-IN" dirty="0" smtClean="0"/>
              <a:t> </a:t>
            </a:r>
            <a:r>
              <a:rPr lang="en-IN" dirty="0"/>
              <a:t>6. The Projects section showcases practical works such as AI </a:t>
            </a:r>
            <a:endParaRPr lang="en-IN" dirty="0" smtClean="0"/>
          </a:p>
          <a:p>
            <a:pPr marL="0" indent="0">
              <a:buNone/>
            </a:pPr>
            <a:r>
              <a:rPr lang="en-IN" dirty="0" smtClean="0"/>
              <a:t>chatbots</a:t>
            </a:r>
            <a:r>
              <a:rPr lang="en-IN" dirty="0"/>
              <a:t>, web apps, and designs</a:t>
            </a:r>
            <a:r>
              <a:rPr lang="en-IN" dirty="0" smtClean="0"/>
              <a:t>.</a:t>
            </a:r>
          </a:p>
          <a:p>
            <a:pPr marL="0" indent="0">
              <a:buNone/>
            </a:pPr>
            <a:r>
              <a:rPr lang="en-IN" dirty="0" smtClean="0"/>
              <a:t> </a:t>
            </a:r>
            <a:r>
              <a:rPr lang="en-IN" dirty="0"/>
              <a:t>7. Each project is displayed in attractive cards with </a:t>
            </a:r>
            <a:r>
              <a:rPr lang="en-IN" dirty="0" smtClean="0"/>
              <a:t>hover</a:t>
            </a:r>
          </a:p>
          <a:p>
            <a:pPr marL="0" indent="0">
              <a:buNone/>
            </a:pPr>
            <a:r>
              <a:rPr lang="en-IN" dirty="0" smtClean="0"/>
              <a:t> </a:t>
            </a:r>
            <a:r>
              <a:rPr lang="en-IN" dirty="0"/>
              <a:t>effects for visual </a:t>
            </a:r>
            <a:r>
              <a:rPr lang="en-IN" dirty="0" smtClean="0"/>
              <a:t>appeal</a:t>
            </a:r>
          </a:p>
          <a:p>
            <a:pPr marL="0" indent="0">
              <a:buNone/>
            </a:pPr>
            <a:r>
              <a:rPr lang="en-IN" dirty="0" smtClean="0"/>
              <a:t> </a:t>
            </a:r>
            <a:r>
              <a:rPr lang="en-IN" dirty="0"/>
              <a:t>8. . The Contact section provides a form, email links</a:t>
            </a:r>
            <a:r>
              <a:rPr lang="en-IN" dirty="0" smtClean="0"/>
              <a:t>,</a:t>
            </a:r>
          </a:p>
          <a:p>
            <a:pPr marL="0" indent="0">
              <a:buNone/>
            </a:pPr>
            <a:r>
              <a:rPr lang="en-IN" dirty="0" smtClean="0"/>
              <a:t> </a:t>
            </a:r>
            <a:r>
              <a:rPr lang="en-IN" dirty="0"/>
              <a:t>and social </a:t>
            </a:r>
            <a:r>
              <a:rPr lang="en-IN" dirty="0" smtClean="0"/>
              <a:t>profiles.The </a:t>
            </a:r>
            <a:r>
              <a:rPr lang="en-IN" dirty="0"/>
              <a:t>website is fully responsive</a:t>
            </a:r>
            <a:r>
              <a:rPr lang="en-IN" dirty="0" smtClean="0"/>
              <a:t>,</a:t>
            </a:r>
          </a:p>
          <a:p>
            <a:pPr marL="0" indent="0">
              <a:buNone/>
            </a:pPr>
            <a:r>
              <a:rPr lang="en-IN" dirty="0" smtClean="0"/>
              <a:t> </a:t>
            </a:r>
            <a:r>
              <a:rPr lang="en-IN" dirty="0"/>
              <a:t>working smoothly on mobile and desktop.It acts as a </a:t>
            </a:r>
            <a:r>
              <a:rPr lang="en-IN" dirty="0" smtClean="0"/>
              <a:t>professional</a:t>
            </a:r>
          </a:p>
          <a:p>
            <a:pPr marL="0" indent="0">
              <a:buNone/>
            </a:pPr>
            <a:r>
              <a:rPr lang="en-IN" dirty="0" smtClean="0"/>
              <a:t> </a:t>
            </a:r>
            <a:r>
              <a:rPr lang="en-IN" dirty="0"/>
              <a:t>digital identity, leaving a strong impression on recruiters and </a:t>
            </a:r>
            <a:r>
              <a:rPr lang="en-IN" dirty="0" smtClean="0"/>
              <a:t>collaborators.</a:t>
            </a:r>
            <a:endParaRPr lang="en-US" dirty="0"/>
          </a:p>
        </p:txBody>
      </p:sp>
      <p:sp>
        <p:nvSpPr>
          <p:cNvPr id="6" name="Slide Number Placeholder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a:lstStyle/>
          <a:p>
            <a:fld id="{19B51A1E-902D-48AF-9020-955120F399B6}" type="slidenum">
              <a:rPr lang="en-US" smtClean="0"/>
              <a:pPr/>
              <a:t>5</a:t>
            </a:fld>
            <a:endParaRPr lang="en-US" dirty="0"/>
          </a:p>
        </p:txBody>
      </p:sp>
      <p:sp>
        <p:nvSpPr>
          <p:cNvPr id="15" name="Freeform 5">
            <a:extLst>
              <a:ext uri="{FF2B5EF4-FFF2-40B4-BE49-F238E27FC236}">
                <a16:creationId xmlns:a16="http://schemas.microsoft.com/office/drawing/2014/main" id="{764DA446-807B-4C83-BB5A-59E3FABC93F3}"/>
              </a:ext>
              <a:ext uri="{C183D7F6-B498-43B3-948B-1728B52AA6E4}">
                <adec:decorative xmlns="" xmlns:adec="http://schemas.microsoft.com/office/drawing/2017/decorative" val="1"/>
              </a:ext>
            </a:extLst>
          </p:cNvPr>
          <p:cNvSpPr>
            <a:spLocks noChangeAspect="1"/>
          </p:cNvSpPr>
          <p:nvPr/>
        </p:nvSpPr>
        <p:spPr bwMode="auto">
          <a:xfrm flipH="1">
            <a:off x="8329378" y="632178"/>
            <a:ext cx="2293466" cy="1690631"/>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tx1">
                <a:lumMod val="65000"/>
                <a:lumOff val="35000"/>
              </a:schemeClr>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5">
            <a:extLst>
              <a:ext uri="{FF2B5EF4-FFF2-40B4-BE49-F238E27FC236}">
                <a16:creationId xmlns:a16="http://schemas.microsoft.com/office/drawing/2014/main" id="{F28CDBF8-0191-43F9-98FE-B98B08813979}"/>
              </a:ext>
              <a:ext uri="{C183D7F6-B498-43B3-948B-1728B52AA6E4}">
                <adec:decorative xmlns="" xmlns:adec="http://schemas.microsoft.com/office/drawing/2017/decorative" val="1"/>
              </a:ext>
            </a:extLst>
          </p:cNvPr>
          <p:cNvSpPr>
            <a:spLocks noChangeAspect="1"/>
          </p:cNvSpPr>
          <p:nvPr/>
        </p:nvSpPr>
        <p:spPr bwMode="auto">
          <a:xfrm>
            <a:off x="7459030" y="2460298"/>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lumMod val="95000"/>
            </a:schemeClr>
          </a:solidFill>
          <a:ln w="635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3297466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36"/>
          </p:nvPr>
        </p:nvSpPr>
        <p:spPr>
          <a:xfrm>
            <a:off x="18581" y="7450667"/>
            <a:ext cx="9655998" cy="886222"/>
          </a:xfrm>
        </p:spPr>
      </p:sp>
      <p:sp>
        <p:nvSpPr>
          <p:cNvPr id="3" name="Title 2"/>
          <p:cNvSpPr>
            <a:spLocks noGrp="1"/>
          </p:cNvSpPr>
          <p:nvPr>
            <p:ph type="title"/>
          </p:nvPr>
        </p:nvSpPr>
        <p:spPr>
          <a:xfrm flipV="1">
            <a:off x="432000" y="-1095021"/>
            <a:ext cx="5472000" cy="124177"/>
          </a:xfrm>
        </p:spPr>
        <p:txBody>
          <a:bodyPr>
            <a:normAutofit fontScale="90000"/>
          </a:bodyPr>
          <a:lstStyle/>
          <a:p>
            <a:endParaRPr lang="en-IN" dirty="0"/>
          </a:p>
        </p:txBody>
      </p:sp>
      <p:sp>
        <p:nvSpPr>
          <p:cNvPr id="4" name="Text Placeholder 3"/>
          <p:cNvSpPr>
            <a:spLocks noGrp="1"/>
          </p:cNvSpPr>
          <p:nvPr>
            <p:ph type="body" sz="quarter" idx="32"/>
          </p:nvPr>
        </p:nvSpPr>
        <p:spPr>
          <a:xfrm flipV="1">
            <a:off x="431801" y="-1501422"/>
            <a:ext cx="5472000" cy="79022"/>
          </a:xfrm>
        </p:spPr>
        <p:txBody>
          <a:bodyPr>
            <a:normAutofit fontScale="25000" lnSpcReduction="20000"/>
          </a:bodyPr>
          <a:lstStyle/>
          <a:p>
            <a:endParaRPr lang="en-IN" dirty="0"/>
          </a:p>
        </p:txBody>
      </p:sp>
      <p:sp>
        <p:nvSpPr>
          <p:cNvPr id="6" name="Slide Number Placeholder 5"/>
          <p:cNvSpPr>
            <a:spLocks noGrp="1"/>
          </p:cNvSpPr>
          <p:nvPr>
            <p:ph type="sldNum" sz="quarter" idx="33"/>
          </p:nvPr>
        </p:nvSpPr>
        <p:spPr/>
        <p:txBody>
          <a:bodyPr/>
          <a:lstStyle/>
          <a:p>
            <a:fld id="{19B51A1E-902D-48AF-9020-955120F399B6}" type="slidenum">
              <a:rPr lang="en-US" noProof="0" smtClean="0"/>
              <a:pPr/>
              <a:t>6</a:t>
            </a:fld>
            <a:endParaRPr lang="en-US" noProof="0" dirty="0"/>
          </a:p>
        </p:txBody>
      </p:sp>
      <p:sp>
        <p:nvSpPr>
          <p:cNvPr id="7" name="Rectangle 6"/>
          <p:cNvSpPr/>
          <p:nvPr/>
        </p:nvSpPr>
        <p:spPr>
          <a:xfrm>
            <a:off x="431801" y="1388534"/>
            <a:ext cx="10834510" cy="4462760"/>
          </a:xfrm>
          <a:prstGeom prst="rect">
            <a:avLst/>
          </a:prstGeom>
          <a:noFill/>
          <a:ln>
            <a:solidFill>
              <a:schemeClr val="bg1">
                <a:lumMod val="95000"/>
              </a:schemeClr>
            </a:solidFill>
          </a:ln>
        </p:spPr>
        <p:txBody>
          <a:bodyPr wrap="square">
            <a:spAutoFit/>
          </a:bodyPr>
          <a:lstStyle/>
          <a:p>
            <a:r>
              <a:rPr lang="en-IN" sz="2800" dirty="0">
                <a:ln w="0"/>
                <a:effectLst>
                  <a:outerShdw blurRad="38100" dist="19050" dir="2700000" algn="tl" rotWithShape="0">
                    <a:schemeClr val="dk1">
                      <a:alpha val="40000"/>
                    </a:schemeClr>
                  </a:outerShdw>
                </a:effectLst>
              </a:rPr>
              <a:t>WHOARE THE </a:t>
            </a:r>
            <a:r>
              <a:rPr lang="en-IN" sz="2800" dirty="0" smtClean="0">
                <a:ln w="0"/>
                <a:effectLst>
                  <a:outerShdw blurRad="38100" dist="19050" dir="2700000" algn="tl" rotWithShape="0">
                    <a:schemeClr val="dk1">
                      <a:alpha val="40000"/>
                    </a:schemeClr>
                  </a:outerShdw>
                </a:effectLst>
              </a:rPr>
              <a:t>END USERS</a:t>
            </a:r>
            <a:r>
              <a:rPr lang="en-IN" dirty="0" smtClean="0">
                <a:ln w="0"/>
                <a:effectLst>
                  <a:outerShdw blurRad="38100" dist="19050" dir="2700000" algn="tl" rotWithShape="0">
                    <a:schemeClr val="dk1">
                      <a:alpha val="40000"/>
                    </a:schemeClr>
                  </a:outerShdw>
                </a:effectLst>
              </a:rPr>
              <a:t>? </a:t>
            </a:r>
          </a:p>
          <a:p>
            <a:endParaRPr lang="en-IN" dirty="0" smtClean="0">
              <a:ln w="0"/>
              <a:effectLst>
                <a:outerShdw blurRad="38100" dist="19050" dir="2700000" algn="tl" rotWithShape="0">
                  <a:schemeClr val="dk1">
                    <a:alpha val="40000"/>
                  </a:schemeClr>
                </a:outerShdw>
              </a:effectLst>
            </a:endParaRPr>
          </a:p>
          <a:p>
            <a:endParaRPr lang="en-IN" dirty="0">
              <a:ln w="0"/>
              <a:effectLst>
                <a:outerShdw blurRad="38100" dist="19050" dir="2700000" algn="tl" rotWithShape="0">
                  <a:schemeClr val="dk1">
                    <a:alpha val="40000"/>
                  </a:schemeClr>
                </a:outerShdw>
              </a:effectLst>
            </a:endParaRPr>
          </a:p>
          <a:p>
            <a:r>
              <a:rPr lang="en-IN" dirty="0" smtClean="0">
                <a:ln w="0"/>
                <a:effectLst>
                  <a:outerShdw blurRad="38100" dist="19050" dir="2700000" algn="tl" rotWithShape="0">
                    <a:schemeClr val="dk1">
                      <a:alpha val="40000"/>
                    </a:schemeClr>
                  </a:outerShdw>
                </a:effectLst>
              </a:rPr>
              <a:t> </a:t>
            </a:r>
            <a:r>
              <a:rPr lang="en-IN" sz="2000" dirty="0">
                <a:ln w="0"/>
                <a:effectLst>
                  <a:outerShdw blurRad="38100" dist="19050" dir="2700000" algn="tl" rotWithShape="0">
                    <a:schemeClr val="dk1">
                      <a:alpha val="40000"/>
                    </a:schemeClr>
                  </a:outerShdw>
                </a:effectLst>
              </a:rPr>
              <a:t>The portfolio is designed for a wide range of </a:t>
            </a:r>
            <a:r>
              <a:rPr lang="en-IN" sz="2000" dirty="0" smtClean="0">
                <a:ln w="0"/>
                <a:effectLst>
                  <a:outerShdw blurRad="38100" dist="19050" dir="2700000" algn="tl" rotWithShape="0">
                    <a:schemeClr val="dk1">
                      <a:alpha val="40000"/>
                    </a:schemeClr>
                  </a:outerShdw>
                </a:effectLst>
              </a:rPr>
              <a:t>users.</a:t>
            </a:r>
          </a:p>
          <a:p>
            <a:r>
              <a:rPr lang="en-IN" sz="2000" dirty="0" smtClean="0">
                <a:ln w="0"/>
                <a:effectLst>
                  <a:outerShdw blurRad="38100" dist="19050" dir="2700000" algn="tl" rotWithShape="0">
                    <a:schemeClr val="dk1">
                      <a:alpha val="40000"/>
                    </a:schemeClr>
                  </a:outerShdw>
                </a:effectLst>
              </a:rPr>
              <a:t> </a:t>
            </a:r>
            <a:r>
              <a:rPr lang="en-IN" sz="2000" dirty="0">
                <a:ln w="0"/>
                <a:effectLst>
                  <a:outerShdw blurRad="38100" dist="19050" dir="2700000" algn="tl" rotWithShape="0">
                    <a:schemeClr val="dk1">
                      <a:alpha val="40000"/>
                    </a:schemeClr>
                  </a:outerShdw>
                </a:effectLst>
              </a:rPr>
              <a:t>• Students can use it to showcase academic projects, resumes, and </a:t>
            </a:r>
            <a:r>
              <a:rPr lang="en-IN" sz="2000" dirty="0" smtClean="0">
                <a:ln w="0"/>
                <a:effectLst>
                  <a:outerShdw blurRad="38100" dist="19050" dir="2700000" algn="tl" rotWithShape="0">
                    <a:schemeClr val="dk1">
                      <a:alpha val="40000"/>
                    </a:schemeClr>
                  </a:outerShdw>
                </a:effectLst>
              </a:rPr>
              <a:t>skills. </a:t>
            </a:r>
          </a:p>
          <a:p>
            <a:r>
              <a:rPr lang="en-IN" sz="2000" dirty="0" smtClean="0">
                <a:ln w="0"/>
                <a:effectLst>
                  <a:outerShdw blurRad="38100" dist="19050" dir="2700000" algn="tl" rotWithShape="0">
                    <a:schemeClr val="dk1">
                      <a:alpha val="40000"/>
                    </a:schemeClr>
                  </a:outerShdw>
                </a:effectLst>
              </a:rPr>
              <a:t>• </a:t>
            </a:r>
            <a:r>
              <a:rPr lang="en-IN" sz="2000" dirty="0">
                <a:ln w="0"/>
                <a:effectLst>
                  <a:outerShdw blurRad="38100" dist="19050" dir="2700000" algn="tl" rotWithShape="0">
                    <a:schemeClr val="dk1">
                      <a:alpha val="40000"/>
                    </a:schemeClr>
                  </a:outerShdw>
                </a:effectLst>
              </a:rPr>
              <a:t>Job seekers can share their portfolio links directly with recruiters </a:t>
            </a:r>
            <a:endParaRPr lang="en-IN" sz="2000" dirty="0" smtClean="0">
              <a:ln w="0"/>
              <a:effectLst>
                <a:outerShdw blurRad="38100" dist="19050" dir="2700000" algn="tl" rotWithShape="0">
                  <a:schemeClr val="dk1">
                    <a:alpha val="40000"/>
                  </a:schemeClr>
                </a:outerShdw>
              </a:effectLst>
            </a:endParaRPr>
          </a:p>
          <a:p>
            <a:r>
              <a:rPr lang="en-IN" sz="2000" dirty="0" smtClean="0">
                <a:ln w="0"/>
                <a:effectLst>
                  <a:outerShdw blurRad="38100" dist="19050" dir="2700000" algn="tl" rotWithShape="0">
                    <a:schemeClr val="dk1">
                      <a:alpha val="40000"/>
                    </a:schemeClr>
                  </a:outerShdw>
                </a:effectLst>
              </a:rPr>
              <a:t>• </a:t>
            </a:r>
            <a:r>
              <a:rPr lang="en-IN" sz="2000" dirty="0">
                <a:ln w="0"/>
                <a:effectLst>
                  <a:outerShdw blurRad="38100" dist="19050" dir="2700000" algn="tl" rotWithShape="0">
                    <a:schemeClr val="dk1">
                      <a:alpha val="40000"/>
                    </a:schemeClr>
                  </a:outerShdw>
                </a:effectLst>
              </a:rPr>
              <a:t>Instead of long attachments, recruiters can see work live on a </a:t>
            </a:r>
            <a:r>
              <a:rPr lang="en-IN" sz="2000" dirty="0" smtClean="0">
                <a:ln w="0"/>
                <a:effectLst>
                  <a:outerShdw blurRad="38100" dist="19050" dir="2700000" algn="tl" rotWithShape="0">
                    <a:schemeClr val="dk1">
                      <a:alpha val="40000"/>
                    </a:schemeClr>
                  </a:outerShdw>
                </a:effectLst>
              </a:rPr>
              <a:t>website</a:t>
            </a:r>
          </a:p>
          <a:p>
            <a:r>
              <a:rPr lang="en-IN" sz="2000" dirty="0" smtClean="0">
                <a:ln w="0"/>
                <a:effectLst>
                  <a:outerShdw blurRad="38100" dist="19050" dir="2700000" algn="tl" rotWithShape="0">
                    <a:schemeClr val="dk1">
                      <a:alpha val="40000"/>
                    </a:schemeClr>
                  </a:outerShdw>
                </a:effectLst>
              </a:rPr>
              <a:t> </a:t>
            </a:r>
            <a:r>
              <a:rPr lang="en-IN" sz="2000" dirty="0">
                <a:ln w="0"/>
                <a:effectLst>
                  <a:outerShdw blurRad="38100" dist="19050" dir="2700000" algn="tl" rotWithShape="0">
                    <a:schemeClr val="dk1">
                      <a:alpha val="40000"/>
                    </a:schemeClr>
                  </a:outerShdw>
                </a:effectLst>
              </a:rPr>
              <a:t>• Freelancers can show completed projects to attract clients. </a:t>
            </a:r>
            <a:endParaRPr lang="en-IN" sz="2000" dirty="0" smtClean="0">
              <a:ln w="0"/>
              <a:effectLst>
                <a:outerShdw blurRad="38100" dist="19050" dir="2700000" algn="tl" rotWithShape="0">
                  <a:schemeClr val="dk1">
                    <a:alpha val="40000"/>
                  </a:schemeClr>
                </a:outerShdw>
              </a:effectLst>
            </a:endParaRPr>
          </a:p>
          <a:p>
            <a:r>
              <a:rPr lang="en-IN" sz="2000" dirty="0" smtClean="0">
                <a:ln w="0"/>
                <a:effectLst>
                  <a:outerShdw blurRad="38100" dist="19050" dir="2700000" algn="tl" rotWithShape="0">
                    <a:schemeClr val="dk1">
                      <a:alpha val="40000"/>
                    </a:schemeClr>
                  </a:outerShdw>
                </a:effectLst>
              </a:rPr>
              <a:t>• </a:t>
            </a:r>
            <a:r>
              <a:rPr lang="en-IN" sz="2000" dirty="0">
                <a:ln w="0"/>
                <a:effectLst>
                  <a:outerShdw blurRad="38100" dist="19050" dir="2700000" algn="tl" rotWithShape="0">
                    <a:schemeClr val="dk1">
                      <a:alpha val="40000"/>
                    </a:schemeClr>
                  </a:outerShdw>
                </a:effectLst>
              </a:rPr>
              <a:t>It acts as a project gallery, demonstrating creativity and professionalism.Professionals can highlight experience, skills, and achievements </a:t>
            </a:r>
            <a:endParaRPr lang="en-IN" sz="2000" dirty="0" smtClean="0">
              <a:ln w="0"/>
              <a:effectLst>
                <a:outerShdw blurRad="38100" dist="19050" dir="2700000" algn="tl" rotWithShape="0">
                  <a:schemeClr val="dk1">
                    <a:alpha val="40000"/>
                  </a:schemeClr>
                </a:outerShdw>
              </a:effectLst>
            </a:endParaRPr>
          </a:p>
          <a:p>
            <a:r>
              <a:rPr lang="en-IN" sz="2000" dirty="0" smtClean="0">
                <a:ln w="0"/>
                <a:effectLst>
                  <a:outerShdw blurRad="38100" dist="19050" dir="2700000" algn="tl" rotWithShape="0">
                    <a:schemeClr val="dk1">
                      <a:alpha val="40000"/>
                    </a:schemeClr>
                  </a:outerShdw>
                </a:effectLst>
              </a:rPr>
              <a:t>• </a:t>
            </a:r>
            <a:r>
              <a:rPr lang="en-IN" sz="2000" dirty="0">
                <a:ln w="0"/>
                <a:effectLst>
                  <a:outerShdw blurRad="38100" dist="19050" dir="2700000" algn="tl" rotWithShape="0">
                    <a:schemeClr val="dk1">
                      <a:alpha val="40000"/>
                    </a:schemeClr>
                  </a:outerShdw>
                </a:effectLst>
              </a:rPr>
              <a:t>It helps in building a personal brand for long-term growth </a:t>
            </a:r>
            <a:endParaRPr lang="en-IN" sz="2000" dirty="0" smtClean="0">
              <a:ln w="0"/>
              <a:effectLst>
                <a:outerShdw blurRad="38100" dist="19050" dir="2700000" algn="tl" rotWithShape="0">
                  <a:schemeClr val="dk1">
                    <a:alpha val="40000"/>
                  </a:schemeClr>
                </a:outerShdw>
              </a:effectLst>
            </a:endParaRPr>
          </a:p>
          <a:p>
            <a:r>
              <a:rPr lang="en-IN" sz="2000" dirty="0" smtClean="0">
                <a:ln w="0"/>
                <a:effectLst>
                  <a:outerShdw blurRad="38100" dist="19050" dir="2700000" algn="tl" rotWithShape="0">
                    <a:schemeClr val="dk1">
                      <a:alpha val="40000"/>
                    </a:schemeClr>
                  </a:outerShdw>
                </a:effectLst>
              </a:rPr>
              <a:t>• </a:t>
            </a:r>
            <a:r>
              <a:rPr lang="en-IN" sz="2000" dirty="0">
                <a:ln w="0"/>
                <a:effectLst>
                  <a:outerShdw blurRad="38100" dist="19050" dir="2700000" algn="tl" rotWithShape="0">
                    <a:schemeClr val="dk1">
                      <a:alpha val="40000"/>
                    </a:schemeClr>
                  </a:outerShdw>
                </a:effectLst>
              </a:rPr>
              <a:t>End users gain a platform that makes them stand out in competition. </a:t>
            </a:r>
            <a:endParaRPr lang="en-IN" sz="2000" dirty="0" smtClean="0">
              <a:ln w="0"/>
              <a:effectLst>
                <a:outerShdw blurRad="38100" dist="19050" dir="2700000" algn="tl" rotWithShape="0">
                  <a:schemeClr val="dk1">
                    <a:alpha val="40000"/>
                  </a:schemeClr>
                </a:outerShdw>
              </a:effectLst>
            </a:endParaRPr>
          </a:p>
          <a:p>
            <a:r>
              <a:rPr lang="en-IN" sz="2000" dirty="0" smtClean="0">
                <a:ln w="0"/>
                <a:effectLst>
                  <a:outerShdw blurRad="38100" dist="19050" dir="2700000" algn="tl" rotWithShape="0">
                    <a:schemeClr val="dk1">
                      <a:alpha val="40000"/>
                    </a:schemeClr>
                  </a:outerShdw>
                </a:effectLst>
              </a:rPr>
              <a:t>• </a:t>
            </a:r>
            <a:r>
              <a:rPr lang="en-IN" sz="2000" dirty="0">
                <a:ln w="0"/>
                <a:effectLst>
                  <a:outerShdw blurRad="38100" dist="19050" dir="2700000" algn="tl" rotWithShape="0">
                    <a:schemeClr val="dk1">
                      <a:alpha val="40000"/>
                    </a:schemeClr>
                  </a:outerShdw>
                </a:effectLst>
              </a:rPr>
              <a:t>The portfolio is useful for career, academic, and freelancing </a:t>
            </a:r>
            <a:r>
              <a:rPr lang="en-IN" sz="2000" dirty="0" smtClean="0">
                <a:ln w="0"/>
                <a:effectLst>
                  <a:outerShdw blurRad="38100" dist="19050" dir="2700000" algn="tl" rotWithShape="0">
                    <a:schemeClr val="dk1">
                      <a:alpha val="40000"/>
                    </a:schemeClr>
                  </a:outerShdw>
                </a:effectLst>
              </a:rPr>
              <a:t>opportunities</a:t>
            </a:r>
          </a:p>
          <a:p>
            <a:r>
              <a:rPr lang="en-IN" sz="2000" dirty="0" smtClean="0">
                <a:ln w="0"/>
                <a:effectLst>
                  <a:outerShdw blurRad="38100" dist="19050" dir="2700000" algn="tl" rotWithShape="0">
                    <a:schemeClr val="dk1">
                      <a:alpha val="40000"/>
                    </a:schemeClr>
                  </a:outerShdw>
                </a:effectLst>
              </a:rPr>
              <a:t> </a:t>
            </a:r>
            <a:r>
              <a:rPr lang="en-IN" sz="2000" dirty="0">
                <a:ln w="0"/>
                <a:effectLst>
                  <a:outerShdw blurRad="38100" dist="19050" dir="2700000" algn="tl" rotWithShape="0">
                    <a:schemeClr val="dk1">
                      <a:alpha val="40000"/>
                    </a:schemeClr>
                  </a:outerShdw>
                </a:effectLst>
              </a:rPr>
              <a:t>• It ensures visibility and accessibility anytime, </a:t>
            </a:r>
            <a:r>
              <a:rPr lang="en-IN" sz="2000" dirty="0" smtClean="0">
                <a:ln w="0"/>
                <a:effectLst>
                  <a:outerShdw blurRad="38100" dist="19050" dir="2700000" algn="tl" rotWithShape="0">
                    <a:schemeClr val="dk1">
                      <a:alpha val="40000"/>
                    </a:schemeClr>
                  </a:outerShdw>
                </a:effectLst>
              </a:rPr>
              <a:t>anywhere.</a:t>
            </a:r>
            <a:endParaRPr lang="en-IN" sz="20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66472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Image plaeceholder left">
            <a:extLst>
              <a:ext uri="{FF2B5EF4-FFF2-40B4-BE49-F238E27FC236}">
                <a16:creationId xmlns:a16="http://schemas.microsoft.com/office/drawing/2014/main" id="{FEA01CFE-4F0B-CC44-BFE2-2E561B199D1D}"/>
              </a:ext>
            </a:extLst>
          </p:cNvPr>
          <p:cNvPicPr>
            <a:picLocks noGrp="1" noChangeAspect="1"/>
          </p:cNvPicPr>
          <p:nvPr>
            <p:ph type="pic" sz="quarter" idx="14"/>
          </p:nvPr>
        </p:nvPicPr>
        <p:blipFill>
          <a:blip r:embed="rId2" cstate="screen">
            <a:extLst>
              <a:ext uri="{28A0092B-C50C-407E-A947-70E740481C1C}">
                <a14:useLocalDpi xmlns:a14="http://schemas.microsoft.com/office/drawing/2010/main"/>
              </a:ext>
            </a:extLst>
          </a:blip>
          <a:srcRect l="16" r="16"/>
          <a:stretch>
            <a:fillRect/>
          </a:stretch>
        </p:blipFill>
        <p:spPr>
          <a:xfrm>
            <a:off x="7986215" y="2490119"/>
            <a:ext cx="2405261" cy="2125239"/>
          </a:xfrm>
        </p:spPr>
      </p:pic>
      <p:sp>
        <p:nvSpPr>
          <p:cNvPr id="2" name="Title 1">
            <a:extLst>
              <a:ext uri="{FF2B5EF4-FFF2-40B4-BE49-F238E27FC236}">
                <a16:creationId xmlns:a16="http://schemas.microsoft.com/office/drawing/2014/main" id="{AEA5083B-CC27-4F1C-AD03-E3DBEC1C9E78}"/>
              </a:ext>
            </a:extLst>
          </p:cNvPr>
          <p:cNvSpPr>
            <a:spLocks noGrp="1"/>
          </p:cNvSpPr>
          <p:nvPr>
            <p:ph type="title"/>
          </p:nvPr>
        </p:nvSpPr>
        <p:spPr>
          <a:xfrm>
            <a:off x="183645" y="-3691466"/>
            <a:ext cx="6379971" cy="2302934"/>
          </a:xfrm>
        </p:spPr>
        <p:txBody>
          <a:bodyPr/>
          <a:lstStyle/>
          <a:p>
            <a:endParaRPr lang="en-US" dirty="0"/>
          </a:p>
        </p:txBody>
      </p:sp>
      <p:sp>
        <p:nvSpPr>
          <p:cNvPr id="3" name="Text Placeholder 2">
            <a:extLst>
              <a:ext uri="{FF2B5EF4-FFF2-40B4-BE49-F238E27FC236}">
                <a16:creationId xmlns:a16="http://schemas.microsoft.com/office/drawing/2014/main" id="{97C06D93-65F2-4552-88CF-83318CBE2CFC}"/>
              </a:ext>
            </a:extLst>
          </p:cNvPr>
          <p:cNvSpPr>
            <a:spLocks noGrp="1"/>
          </p:cNvSpPr>
          <p:nvPr>
            <p:ph type="body" sz="quarter" idx="32"/>
          </p:nvPr>
        </p:nvSpPr>
        <p:spPr>
          <a:xfrm flipV="1">
            <a:off x="885985" y="-1253067"/>
            <a:ext cx="5472000" cy="135467"/>
          </a:xfrm>
        </p:spPr>
        <p:txBody>
          <a:bodyPr>
            <a:normAutofit fontScale="25000" lnSpcReduction="20000"/>
          </a:bodyPr>
          <a:lstStyle/>
          <a:p>
            <a:r>
              <a:rPr lang="en-US" dirty="0" smtClean="0"/>
              <a:t>t</a:t>
            </a:r>
            <a:r>
              <a:rPr lang="en-US" dirty="0"/>
              <a:t>.</a:t>
            </a:r>
          </a:p>
        </p:txBody>
      </p:sp>
      <p:sp>
        <p:nvSpPr>
          <p:cNvPr id="29" name="Content Placeholder 28">
            <a:extLst>
              <a:ext uri="{FF2B5EF4-FFF2-40B4-BE49-F238E27FC236}">
                <a16:creationId xmlns:a16="http://schemas.microsoft.com/office/drawing/2014/main" id="{07FF37F8-D747-444C-8664-2DF836965C77}"/>
              </a:ext>
            </a:extLst>
          </p:cNvPr>
          <p:cNvSpPr>
            <a:spLocks noGrp="1"/>
          </p:cNvSpPr>
          <p:nvPr>
            <p:ph sz="half" idx="1"/>
          </p:nvPr>
        </p:nvSpPr>
        <p:spPr>
          <a:xfrm>
            <a:off x="568411" y="9916"/>
            <a:ext cx="8239804" cy="6858001"/>
          </a:xfrm>
        </p:spPr>
        <p:txBody>
          <a:bodyPr>
            <a:normAutofit/>
          </a:bodyPr>
          <a:lstStyle/>
          <a:p>
            <a:pPr marL="0" indent="0">
              <a:buNone/>
            </a:pPr>
            <a:r>
              <a:rPr lang="en-IN" sz="2800" dirty="0"/>
              <a:t>TOOLS AND TECHNIQUES </a:t>
            </a:r>
            <a:endParaRPr lang="en-IN" sz="2800" dirty="0" smtClean="0"/>
          </a:p>
          <a:p>
            <a:pPr marL="0" indent="0">
              <a:buNone/>
            </a:pPr>
            <a:r>
              <a:rPr lang="en-IN" sz="2400" b="1" i="1" dirty="0" smtClean="0"/>
              <a:t>• </a:t>
            </a:r>
            <a:r>
              <a:rPr lang="en-IN" b="1" i="1" dirty="0"/>
              <a:t>The portfolio is built using core web development tools</a:t>
            </a:r>
            <a:r>
              <a:rPr lang="en-IN" b="1" i="1" dirty="0" smtClean="0"/>
              <a:t>.</a:t>
            </a:r>
          </a:p>
          <a:p>
            <a:pPr marL="0" indent="0">
              <a:buNone/>
            </a:pPr>
            <a:r>
              <a:rPr lang="en-IN" b="1" i="1" dirty="0" smtClean="0"/>
              <a:t> </a:t>
            </a:r>
            <a:r>
              <a:rPr lang="en-IN" b="1" i="1" dirty="0"/>
              <a:t>• HTML provides the structure of pages and sections. </a:t>
            </a:r>
            <a:r>
              <a:rPr lang="en-IN" b="1" i="1" dirty="0" smtClean="0"/>
              <a:t> </a:t>
            </a:r>
          </a:p>
          <a:p>
            <a:pPr marL="0" indent="0">
              <a:buNone/>
            </a:pPr>
            <a:r>
              <a:rPr lang="en-IN" b="1" i="1" dirty="0" smtClean="0"/>
              <a:t>• </a:t>
            </a:r>
            <a:r>
              <a:rPr lang="en-IN" b="1" i="1" dirty="0"/>
              <a:t>CSS adds styling, colors, layouts, and responsiveness for all devices. </a:t>
            </a:r>
            <a:endParaRPr lang="en-IN" b="1" i="1" dirty="0" smtClean="0"/>
          </a:p>
          <a:p>
            <a:pPr marL="0" indent="0">
              <a:buNone/>
            </a:pPr>
            <a:r>
              <a:rPr lang="en-IN" b="1" i="1" dirty="0" smtClean="0"/>
              <a:t>• </a:t>
            </a:r>
            <a:r>
              <a:rPr lang="en-IN" b="1" i="1" dirty="0"/>
              <a:t>JavaScript ensures interactivity such as navigation, animations, and form validation</a:t>
            </a:r>
            <a:r>
              <a:rPr lang="en-IN" b="1" i="1" dirty="0" smtClean="0"/>
              <a:t>.</a:t>
            </a:r>
          </a:p>
          <a:p>
            <a:pPr marL="0" indent="0">
              <a:buNone/>
            </a:pPr>
            <a:r>
              <a:rPr lang="en-IN" b="1" i="1" dirty="0" smtClean="0"/>
              <a:t> </a:t>
            </a:r>
            <a:r>
              <a:rPr lang="en-IN" b="1" i="1" dirty="0"/>
              <a:t>• The project uses modern coding practices for better performance</a:t>
            </a:r>
            <a:r>
              <a:rPr lang="en-IN" b="1" i="1" dirty="0" smtClean="0"/>
              <a:t>.</a:t>
            </a:r>
          </a:p>
          <a:p>
            <a:pPr marL="0" indent="0">
              <a:buNone/>
            </a:pPr>
            <a:r>
              <a:rPr lang="en-IN" b="1" i="1" dirty="0" smtClean="0"/>
              <a:t>• </a:t>
            </a:r>
            <a:r>
              <a:rPr lang="en-IN" b="1" i="1" dirty="0"/>
              <a:t>Code editors like VS Code and CodePen were used for development</a:t>
            </a:r>
            <a:r>
              <a:rPr lang="en-IN" b="1" i="1" dirty="0" smtClean="0"/>
              <a:t>.</a:t>
            </a:r>
          </a:p>
          <a:p>
            <a:pPr marL="0" indent="0">
              <a:buNone/>
            </a:pPr>
            <a:r>
              <a:rPr lang="en-IN" b="1" i="1" dirty="0" smtClean="0"/>
              <a:t>• </a:t>
            </a:r>
            <a:r>
              <a:rPr lang="en-IN" b="1" i="1" dirty="0"/>
              <a:t>The portfolio is hosted on GitHub Pages / Netlify, making it globally </a:t>
            </a:r>
            <a:r>
              <a:rPr lang="en-IN" b="1" i="1" dirty="0" smtClean="0"/>
              <a:t>accessible.</a:t>
            </a:r>
          </a:p>
          <a:p>
            <a:pPr marL="0" indent="0">
              <a:buNone/>
            </a:pPr>
            <a:r>
              <a:rPr lang="en-IN" b="1" i="1" dirty="0" smtClean="0"/>
              <a:t>• </a:t>
            </a:r>
            <a:r>
              <a:rPr lang="en-IN" b="1" i="1" dirty="0"/>
              <a:t>Responsive techniques ensure it works on mobiles, tablets, and desktops. </a:t>
            </a:r>
            <a:endParaRPr lang="en-IN" b="1" i="1" dirty="0" smtClean="0"/>
          </a:p>
          <a:p>
            <a:pPr marL="0" indent="0">
              <a:buNone/>
            </a:pPr>
            <a:r>
              <a:rPr lang="en-IN" b="1" i="1" dirty="0" smtClean="0"/>
              <a:t>• </a:t>
            </a:r>
            <a:r>
              <a:rPr lang="en-IN" b="1" i="1" dirty="0"/>
              <a:t>Hover effects, smooth scrolling, and animations improve user experience. </a:t>
            </a:r>
            <a:endParaRPr lang="en-IN" b="1" i="1" dirty="0" smtClean="0"/>
          </a:p>
          <a:p>
            <a:pPr marL="0" indent="0">
              <a:buNone/>
            </a:pPr>
            <a:r>
              <a:rPr lang="en-IN" b="1" i="1" dirty="0" smtClean="0"/>
              <a:t>• </a:t>
            </a:r>
            <a:r>
              <a:rPr lang="en-IN" b="1" i="1" dirty="0"/>
              <a:t>Together, these tools create a functional, attractive, and professional portfolio </a:t>
            </a:r>
            <a:endParaRPr lang="en-US" b="1" i="1" dirty="0"/>
          </a:p>
        </p:txBody>
      </p:sp>
      <p:sp>
        <p:nvSpPr>
          <p:cNvPr id="6" name="Slide Number Placeholder 5">
            <a:extLst>
              <a:ext uri="{FF2B5EF4-FFF2-40B4-BE49-F238E27FC236}">
                <a16:creationId xmlns:a16="http://schemas.microsoft.com/office/drawing/2014/main" id="{46D051DA-5DAD-43A7-A238-51C63BA59FEC}"/>
              </a:ext>
            </a:extLst>
          </p:cNvPr>
          <p:cNvSpPr>
            <a:spLocks noGrp="1"/>
          </p:cNvSpPr>
          <p:nvPr>
            <p:ph type="sldNum" sz="quarter" idx="33"/>
          </p:nvPr>
        </p:nvSpPr>
        <p:spPr/>
        <p:txBody>
          <a:bodyPr/>
          <a:lstStyle/>
          <a:p>
            <a:fld id="{19B51A1E-902D-48AF-9020-955120F399B6}" type="slidenum">
              <a:rPr lang="en-US" smtClean="0"/>
              <a:pPr/>
              <a:t>7</a:t>
            </a:fld>
            <a:endParaRPr lang="en-US" dirty="0"/>
          </a:p>
        </p:txBody>
      </p:sp>
      <p:pic>
        <p:nvPicPr>
          <p:cNvPr id="17" name="Picture Placeholder 16" descr="Image placeholder top">
            <a:extLst>
              <a:ext uri="{FF2B5EF4-FFF2-40B4-BE49-F238E27FC236}">
                <a16:creationId xmlns:a16="http://schemas.microsoft.com/office/drawing/2014/main" id="{893F9275-F9D8-C846-B8BE-3571B6BA9792}"/>
              </a:ext>
            </a:extLst>
          </p:cNvPr>
          <p:cNvPicPr>
            <a:picLocks noGrp="1" noChangeAspect="1"/>
          </p:cNvPicPr>
          <p:nvPr>
            <p:ph type="pic" sz="quarter" idx="34"/>
          </p:nvPr>
        </p:nvPicPr>
        <p:blipFill>
          <a:blip r:embed="rId3" cstate="screen">
            <a:extLst>
              <a:ext uri="{28A0092B-C50C-407E-A947-70E740481C1C}">
                <a14:useLocalDpi xmlns:a14="http://schemas.microsoft.com/office/drawing/2010/main"/>
              </a:ext>
            </a:extLst>
          </a:blip>
          <a:srcRect l="16" r="16"/>
          <a:stretch>
            <a:fillRect/>
          </a:stretch>
        </p:blipFill>
        <p:spPr>
          <a:xfrm>
            <a:off x="9188845" y="1484224"/>
            <a:ext cx="2961891" cy="2125239"/>
          </a:xfrm>
        </p:spPr>
      </p:pic>
      <p:pic>
        <p:nvPicPr>
          <p:cNvPr id="19" name="Picture Placeholder 18" descr="Image placeholder bottom">
            <a:extLst>
              <a:ext uri="{FF2B5EF4-FFF2-40B4-BE49-F238E27FC236}">
                <a16:creationId xmlns:a16="http://schemas.microsoft.com/office/drawing/2014/main" id="{0E34C8FB-E520-F145-92A4-42863771C42F}"/>
              </a:ext>
            </a:extLst>
          </p:cNvPr>
          <p:cNvPicPr>
            <a:picLocks noGrp="1" noChangeAspect="1"/>
          </p:cNvPicPr>
          <p:nvPr>
            <p:ph type="pic" sz="quarter" idx="35"/>
          </p:nvPr>
        </p:nvPicPr>
        <p:blipFill>
          <a:blip r:embed="rId4" cstate="screen">
            <a:extLst>
              <a:ext uri="{28A0092B-C50C-407E-A947-70E740481C1C}">
                <a14:useLocalDpi xmlns:a14="http://schemas.microsoft.com/office/drawing/2010/main"/>
              </a:ext>
            </a:extLst>
          </a:blip>
          <a:srcRect l="16" r="16"/>
          <a:stretch>
            <a:fillRect/>
          </a:stretch>
        </p:blipFill>
        <p:spPr>
          <a:xfrm>
            <a:off x="9546197" y="3730220"/>
            <a:ext cx="2405261" cy="2125239"/>
          </a:xfrm>
        </p:spPr>
      </p:pic>
    </p:spTree>
    <p:extLst>
      <p:ext uri="{BB962C8B-B14F-4D97-AF65-F5344CB8AC3E}">
        <p14:creationId xmlns:p14="http://schemas.microsoft.com/office/powerpoint/2010/main" val="28938545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94358"/>
            <a:ext cx="3392311" cy="6133819"/>
          </a:xfrm>
        </p:spPr>
        <p:txBody>
          <a:bodyPr/>
          <a:lstStyle/>
          <a:p>
            <a:endParaRPr lang="en-IN" dirty="0"/>
          </a:p>
        </p:txBody>
      </p:sp>
      <p:sp>
        <p:nvSpPr>
          <p:cNvPr id="3" name="Content Placeholder 2"/>
          <p:cNvSpPr>
            <a:spLocks noGrp="1"/>
          </p:cNvSpPr>
          <p:nvPr>
            <p:ph idx="1"/>
          </p:nvPr>
        </p:nvSpPr>
        <p:spPr>
          <a:xfrm>
            <a:off x="4109156" y="124178"/>
            <a:ext cx="8082844" cy="6604000"/>
          </a:xfrm>
        </p:spPr>
        <p:txBody>
          <a:bodyPr/>
          <a:lstStyle/>
          <a:p>
            <a:pPr marL="0" indent="0">
              <a:buNone/>
            </a:pPr>
            <a:endParaRPr lang="en-IN" dirty="0"/>
          </a:p>
          <a:p>
            <a:pPr marL="0" indent="0">
              <a:buNone/>
            </a:pPr>
            <a:endParaRPr lang="en-IN" dirty="0" smtClean="0"/>
          </a:p>
          <a:p>
            <a:pPr marL="0" indent="0">
              <a:buNone/>
            </a:pPr>
            <a:endParaRPr lang="en-IN" dirty="0" smtClean="0"/>
          </a:p>
          <a:p>
            <a:pPr marL="0" indent="0">
              <a:buNone/>
            </a:pPr>
            <a:r>
              <a:rPr lang="en-IN" dirty="0" smtClean="0"/>
              <a:t>• </a:t>
            </a:r>
            <a:r>
              <a:rPr lang="en-IN" dirty="0"/>
              <a:t>The design follows a clean and modern layout. </a:t>
            </a:r>
            <a:endParaRPr lang="en-IN" dirty="0" smtClean="0"/>
          </a:p>
          <a:p>
            <a:pPr marL="0" indent="0">
              <a:buNone/>
            </a:pPr>
            <a:r>
              <a:rPr lang="en-IN" dirty="0" smtClean="0"/>
              <a:t>• </a:t>
            </a:r>
            <a:r>
              <a:rPr lang="en-IN" dirty="0"/>
              <a:t>The Home section welcomes visitors with a professional intro</a:t>
            </a:r>
            <a:r>
              <a:rPr lang="en-IN" dirty="0" smtClean="0"/>
              <a:t>.</a:t>
            </a:r>
          </a:p>
          <a:p>
            <a:pPr marL="0" indent="0">
              <a:buNone/>
            </a:pPr>
            <a:r>
              <a:rPr lang="en-IN" dirty="0" smtClean="0"/>
              <a:t> </a:t>
            </a:r>
            <a:r>
              <a:rPr lang="en-IN" dirty="0"/>
              <a:t>• The About section shares career goals, skills, and aspirations. </a:t>
            </a:r>
            <a:r>
              <a:rPr lang="en-IN" dirty="0" smtClean="0"/>
              <a:t>•</a:t>
            </a:r>
          </a:p>
          <a:p>
            <a:pPr marL="0" indent="0">
              <a:buNone/>
            </a:pPr>
            <a:r>
              <a:rPr lang="en-IN" dirty="0" smtClean="0"/>
              <a:t> </a:t>
            </a:r>
            <a:r>
              <a:rPr lang="en-IN" dirty="0"/>
              <a:t>The Skills section lists technical knowledge and tools used. </a:t>
            </a:r>
            <a:endParaRPr lang="en-IN" dirty="0" smtClean="0"/>
          </a:p>
          <a:p>
            <a:pPr marL="0" indent="0">
              <a:buNone/>
            </a:pPr>
            <a:r>
              <a:rPr lang="en-IN" dirty="0" smtClean="0"/>
              <a:t>• </a:t>
            </a:r>
            <a:r>
              <a:rPr lang="en-IN" dirty="0"/>
              <a:t>The Projects section shows sample works with images and details</a:t>
            </a:r>
            <a:r>
              <a:rPr lang="en-IN" dirty="0" smtClean="0"/>
              <a:t>.</a:t>
            </a:r>
          </a:p>
          <a:p>
            <a:pPr marL="0" indent="0">
              <a:buNone/>
            </a:pPr>
            <a:r>
              <a:rPr lang="en-IN" dirty="0" smtClean="0"/>
              <a:t> </a:t>
            </a:r>
            <a:r>
              <a:rPr lang="en-IN" dirty="0"/>
              <a:t>• Each project card includes titles, descriptions, and live demo links</a:t>
            </a:r>
            <a:r>
              <a:rPr lang="en-IN" dirty="0" smtClean="0"/>
              <a:t>.</a:t>
            </a:r>
          </a:p>
          <a:p>
            <a:pPr marL="0" indent="0">
              <a:buNone/>
            </a:pPr>
            <a:r>
              <a:rPr lang="en-IN" dirty="0" smtClean="0"/>
              <a:t> </a:t>
            </a:r>
            <a:r>
              <a:rPr lang="en-IN" dirty="0"/>
              <a:t>• The Contact section provides a form and clickable links for communication. </a:t>
            </a:r>
            <a:endParaRPr lang="en-IN" dirty="0" smtClean="0"/>
          </a:p>
          <a:p>
            <a:pPr marL="0" indent="0">
              <a:buNone/>
            </a:pPr>
            <a:r>
              <a:rPr lang="en-IN" dirty="0" smtClean="0"/>
              <a:t>• </a:t>
            </a:r>
            <a:r>
              <a:rPr lang="en-IN" dirty="0"/>
              <a:t>The design is fully responsive, ensuring accessibility on any screen</a:t>
            </a:r>
            <a:r>
              <a:rPr lang="en-IN" dirty="0" smtClean="0"/>
              <a:t>.</a:t>
            </a:r>
          </a:p>
          <a:p>
            <a:pPr marL="0" indent="0">
              <a:buNone/>
            </a:pPr>
            <a:r>
              <a:rPr lang="en-IN" dirty="0" smtClean="0"/>
              <a:t> </a:t>
            </a:r>
            <a:r>
              <a:rPr lang="en-IN" dirty="0"/>
              <a:t>• Smooth navigation allows visitors to reach sections easily. </a:t>
            </a:r>
            <a:endParaRPr lang="en-IN" dirty="0" smtClean="0"/>
          </a:p>
          <a:p>
            <a:pPr marL="0" indent="0">
              <a:buNone/>
            </a:pPr>
            <a:r>
              <a:rPr lang="en-IN" dirty="0" smtClean="0"/>
              <a:t>• </a:t>
            </a:r>
            <a:r>
              <a:rPr lang="en-IN" dirty="0"/>
              <a:t>The layout creates a balanced mix of professionalism and </a:t>
            </a:r>
            <a:r>
              <a:rPr lang="en-IN" dirty="0" smtClean="0"/>
              <a:t>creativity</a:t>
            </a:r>
          </a:p>
          <a:p>
            <a:endParaRPr lang="en-IN" dirty="0"/>
          </a:p>
        </p:txBody>
      </p:sp>
      <p:sp>
        <p:nvSpPr>
          <p:cNvPr id="4" name="Text Placeholder 3"/>
          <p:cNvSpPr>
            <a:spLocks noGrp="1"/>
          </p:cNvSpPr>
          <p:nvPr>
            <p:ph type="body" sz="half" idx="2"/>
          </p:nvPr>
        </p:nvSpPr>
        <p:spPr>
          <a:xfrm>
            <a:off x="457200" y="936978"/>
            <a:ext cx="3200400" cy="5368226"/>
          </a:xfrm>
        </p:spPr>
        <p:txBody>
          <a:bodyPr>
            <a:normAutofit/>
          </a:bodyPr>
          <a:lstStyle/>
          <a:p>
            <a:r>
              <a:rPr lang="en-IN" sz="5400" dirty="0"/>
              <a:t>POTFOLIO DESIGN AND LAYOUT</a:t>
            </a:r>
          </a:p>
        </p:txBody>
      </p:sp>
      <p:sp>
        <p:nvSpPr>
          <p:cNvPr id="5" name="Slide Number Placeholder 4"/>
          <p:cNvSpPr>
            <a:spLocks noGrp="1"/>
          </p:cNvSpPr>
          <p:nvPr>
            <p:ph type="sldNum" sz="quarter" idx="12"/>
          </p:nvPr>
        </p:nvSpPr>
        <p:spPr/>
        <p:txBody>
          <a:bodyPr/>
          <a:lstStyle/>
          <a:p>
            <a:fld id="{19B51A1E-902D-48AF-9020-955120F399B6}" type="slidenum">
              <a:rPr lang="en-US" noProof="0" smtClean="0"/>
              <a:pPr/>
              <a:t>8</a:t>
            </a:fld>
            <a:endParaRPr lang="en-US" noProof="0" dirty="0"/>
          </a:p>
        </p:txBody>
      </p:sp>
      <p:sp>
        <p:nvSpPr>
          <p:cNvPr id="6" name="Oval Callout 5"/>
          <p:cNvSpPr/>
          <p:nvPr/>
        </p:nvSpPr>
        <p:spPr>
          <a:xfrm>
            <a:off x="1749778" y="5825067"/>
            <a:ext cx="1907822" cy="822757"/>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955170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311" y="286603"/>
            <a:ext cx="11796889" cy="1609929"/>
          </a:xfrm>
        </p:spPr>
        <p:txBody>
          <a:bodyPr/>
          <a:lstStyle/>
          <a:p>
            <a:r>
              <a:rPr lang="en-IN" dirty="0" smtClean="0"/>
              <a:t>      </a:t>
            </a:r>
            <a:r>
              <a:rPr lang="en-IN" sz="4400" dirty="0" smtClean="0"/>
              <a:t>FEATURES  AND  </a:t>
            </a:r>
            <a:r>
              <a:rPr lang="en-IN" sz="4400" dirty="0"/>
              <a:t>FUNCTIONALITY</a:t>
            </a:r>
          </a:p>
        </p:txBody>
      </p:sp>
      <p:sp>
        <p:nvSpPr>
          <p:cNvPr id="3" name="Slide Number Placeholder 2"/>
          <p:cNvSpPr>
            <a:spLocks noGrp="1"/>
          </p:cNvSpPr>
          <p:nvPr>
            <p:ph type="sldNum" sz="quarter" idx="12"/>
          </p:nvPr>
        </p:nvSpPr>
        <p:spPr/>
        <p:txBody>
          <a:bodyPr/>
          <a:lstStyle/>
          <a:p>
            <a:fld id="{19B51A1E-902D-48AF-9020-955120F399B6}" type="slidenum">
              <a:rPr lang="en-US" noProof="0" smtClean="0"/>
              <a:pPr/>
              <a:t>9</a:t>
            </a:fld>
            <a:endParaRPr lang="en-US" noProof="0" dirty="0"/>
          </a:p>
        </p:txBody>
      </p:sp>
      <p:sp>
        <p:nvSpPr>
          <p:cNvPr id="4" name="Rectangle 3"/>
          <p:cNvSpPr/>
          <p:nvPr/>
        </p:nvSpPr>
        <p:spPr>
          <a:xfrm>
            <a:off x="767644" y="1859340"/>
            <a:ext cx="8376356" cy="2862322"/>
          </a:xfrm>
          <a:prstGeom prst="rect">
            <a:avLst/>
          </a:prstGeom>
        </p:spPr>
        <p:txBody>
          <a:bodyPr wrap="square">
            <a:spAutoFit/>
          </a:bodyPr>
          <a:lstStyle/>
          <a:p>
            <a:pPr marL="342900" indent="-342900">
              <a:buAutoNum type="arabicPeriod"/>
            </a:pPr>
            <a:r>
              <a:rPr lang="en-IN" sz="2000" dirty="0" smtClean="0"/>
              <a:t>The </a:t>
            </a:r>
            <a:r>
              <a:rPr lang="en-IN" sz="2000" dirty="0"/>
              <a:t>portfolio provides easy navigation with a clean interface</a:t>
            </a:r>
            <a:r>
              <a:rPr lang="en-IN" sz="2000" dirty="0" smtClean="0"/>
              <a:t>.</a:t>
            </a:r>
          </a:p>
          <a:p>
            <a:pPr marL="342900" indent="-342900">
              <a:buAutoNum type="arabicPeriod"/>
            </a:pPr>
            <a:r>
              <a:rPr lang="en-IN" sz="2000" dirty="0" smtClean="0"/>
              <a:t> </a:t>
            </a:r>
            <a:r>
              <a:rPr lang="en-IN" sz="2000" dirty="0"/>
              <a:t>Projects are displayed with visual appeal and </a:t>
            </a:r>
            <a:r>
              <a:rPr lang="en-IN" sz="2000" dirty="0" smtClean="0"/>
              <a:t>animations </a:t>
            </a:r>
          </a:p>
          <a:p>
            <a:r>
              <a:rPr lang="en-IN" sz="2000" dirty="0" smtClean="0"/>
              <a:t>3     </a:t>
            </a:r>
            <a:r>
              <a:rPr lang="en-IN" sz="2000" dirty="0"/>
              <a:t>It creates a memorable first impression for recruiters and </a:t>
            </a:r>
            <a:r>
              <a:rPr lang="en-IN" sz="2000" dirty="0" smtClean="0"/>
              <a:t>clients                                  4.   </a:t>
            </a:r>
            <a:r>
              <a:rPr lang="en-IN" sz="2000" dirty="0"/>
              <a:t>Visitors can explore skills, projects, and achievements in one place</a:t>
            </a:r>
            <a:r>
              <a:rPr lang="en-IN" sz="2000" dirty="0" smtClean="0"/>
              <a:t>.</a:t>
            </a:r>
          </a:p>
          <a:p>
            <a:r>
              <a:rPr lang="en-IN" sz="2000" dirty="0" smtClean="0"/>
              <a:t> </a:t>
            </a:r>
            <a:r>
              <a:rPr lang="en-IN" sz="2000" dirty="0"/>
              <a:t>5</a:t>
            </a:r>
            <a:r>
              <a:rPr lang="en-IN" sz="2000" dirty="0" smtClean="0"/>
              <a:t>.  </a:t>
            </a:r>
            <a:r>
              <a:rPr lang="en-IN" sz="2000" dirty="0"/>
              <a:t>The website works on all devices, from laptops to smartphones</a:t>
            </a:r>
            <a:r>
              <a:rPr lang="en-IN" sz="2000" dirty="0" smtClean="0"/>
              <a:t>.</a:t>
            </a:r>
          </a:p>
          <a:p>
            <a:r>
              <a:rPr lang="en-IN" sz="2000" dirty="0" smtClean="0"/>
              <a:t> </a:t>
            </a:r>
            <a:r>
              <a:rPr lang="en-IN" sz="2000" dirty="0"/>
              <a:t>6. </a:t>
            </a:r>
            <a:r>
              <a:rPr lang="en-IN" sz="2000" dirty="0" smtClean="0"/>
              <a:t> The </a:t>
            </a:r>
            <a:r>
              <a:rPr lang="en-IN" sz="2000" dirty="0"/>
              <a:t>contact form allows direct communication with potential employers. </a:t>
            </a:r>
            <a:endParaRPr lang="en-IN" sz="2000" dirty="0" smtClean="0"/>
          </a:p>
          <a:p>
            <a:r>
              <a:rPr lang="en-IN" sz="2000" dirty="0" smtClean="0"/>
              <a:t>7</a:t>
            </a:r>
            <a:r>
              <a:rPr lang="en-IN" sz="2000" dirty="0"/>
              <a:t>. </a:t>
            </a:r>
            <a:r>
              <a:rPr lang="en-IN" sz="2000" dirty="0" smtClean="0"/>
              <a:t>  It </a:t>
            </a:r>
            <a:r>
              <a:rPr lang="en-IN" sz="2000" dirty="0"/>
              <a:t>boosts professional credibility and builds trust with recruiters</a:t>
            </a:r>
            <a:r>
              <a:rPr lang="en-IN" sz="2000" dirty="0" smtClean="0"/>
              <a:t>.</a:t>
            </a:r>
          </a:p>
          <a:p>
            <a:r>
              <a:rPr lang="en-IN" sz="2000" dirty="0" smtClean="0"/>
              <a:t> </a:t>
            </a:r>
            <a:r>
              <a:rPr lang="en-IN" sz="2000" dirty="0"/>
              <a:t>8</a:t>
            </a:r>
            <a:r>
              <a:rPr lang="en-IN" sz="2000" dirty="0" smtClean="0"/>
              <a:t>.  </a:t>
            </a:r>
            <a:r>
              <a:rPr lang="en-IN" sz="2000" dirty="0"/>
              <a:t>Users can share their portfolio link on LinkedIn, email, and resumes. </a:t>
            </a:r>
            <a:endParaRPr lang="en-IN" sz="2000" dirty="0" smtClean="0"/>
          </a:p>
          <a:p>
            <a:r>
              <a:rPr lang="en-IN" sz="2000" dirty="0" smtClean="0"/>
              <a:t>9.  </a:t>
            </a:r>
            <a:r>
              <a:rPr lang="en-IN" sz="2000" dirty="0"/>
              <a:t>The portfolio gives users a competitive advantage in applications. </a:t>
            </a:r>
          </a:p>
        </p:txBody>
      </p:sp>
    </p:spTree>
    <p:extLst>
      <p:ext uri="{BB962C8B-B14F-4D97-AF65-F5344CB8AC3E}">
        <p14:creationId xmlns:p14="http://schemas.microsoft.com/office/powerpoint/2010/main" val="2259573950"/>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29AE7CBC-C35C-4FA9-B339-59E31F30C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930687-51F2-44C8-9CE6-D1B3D6E17522}">
  <ds:schemaRefs>
    <ds:schemaRef ds:uri="http://schemas.microsoft.com/sharepoint/v3/contenttype/forms"/>
  </ds:schemaRefs>
</ds:datastoreItem>
</file>

<file path=customXml/itemProps3.xml><?xml version="1.0" encoding="utf-8"?>
<ds:datastoreItem xmlns:ds="http://schemas.openxmlformats.org/officeDocument/2006/customXml" ds:itemID="{A861FE8A-8F15-409F-AF62-619C69C0D537}">
  <ds:schemaRefs>
    <ds:schemaRef ds:uri="http://purl.org/dc/elements/1.1/"/>
    <ds:schemaRef ds:uri="http://www.w3.org/XML/1998/namespace"/>
    <ds:schemaRef ds:uri="http://purl.org/dc/terms/"/>
    <ds:schemaRef ds:uri="http://schemas.microsoft.com/office/2006/documentManagement/types"/>
    <ds:schemaRef ds:uri="http://purl.org/dc/dcmitype/"/>
    <ds:schemaRef ds:uri="http://schemas.microsoft.com/office/2006/metadata/properties"/>
    <ds:schemaRef ds:uri="71af3243-3dd4-4a8d-8c0d-dd76da1f02a5"/>
    <ds:schemaRef ds:uri="http://schemas.microsoft.com/office/infopath/2007/PartnerControls"/>
    <ds:schemaRef ds:uri="http://schemas.openxmlformats.org/package/2006/metadata/core-properties"/>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1038</Words>
  <Application>Microsoft Office PowerPoint</Application>
  <PresentationFormat>Widescreen</PresentationFormat>
  <Paragraphs>104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Calibri</vt:lpstr>
      <vt:lpstr>Calibri Light</vt:lpstr>
      <vt:lpstr>Times New Roman</vt:lpstr>
      <vt:lpstr>Retrospect</vt:lpstr>
      <vt:lpstr>Digital Portfolio</vt:lpstr>
      <vt:lpstr>PROJECT   TITLE</vt:lpstr>
      <vt:lpstr>AGENDA   1.Problem  Statement  2.Project   Overview  3.End   Users  4.Tools  and    Technologies  5.Portfolio  design   and   Layout   6.Features  and   Functionality  7.Results  and   Screenshots  8.Conclusion  9.Github   Link</vt:lpstr>
      <vt:lpstr>PowerPoint Presentation</vt:lpstr>
      <vt:lpstr>PowerPoint Presentation</vt:lpstr>
      <vt:lpstr>PowerPoint Presentation</vt:lpstr>
      <vt:lpstr>PowerPoint Presentation</vt:lpstr>
      <vt:lpstr>PowerPoint Presentation</vt:lpstr>
      <vt:lpstr>      FEATURES  AND  FUNCTIONALITY</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2025-09-02T13:41:56Z</dcterms:created>
  <dcterms:modified xsi:type="dcterms:W3CDTF">2025-09-03T07:07:53Z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