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21" autoAdjust="0"/>
  </p:normalViewPr>
  <p:slideViewPr>
    <p:cSldViewPr>
      <p:cViewPr>
        <p:scale>
          <a:sx n="122" d="100"/>
          <a:sy n="122"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2521406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433216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020541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宋体" pitchFamily="0" charset="0"/>
              <a:cs typeface="Calibri" pitchFamily="0" charset="0"/>
            </a:endParaRPr>
          </a:p>
        </p:txBody>
      </p:sp>
      <p:sp>
        <p:nvSpPr>
          <p:cNvPr id="8" name="文本框"/>
          <p:cNvSpPr>
            <a:spLocks xmlns:a="http://schemas.openxmlformats.org/drawingml/2006/main" noGrp="1"/>
          </p:cNvSpPr>
          <p:nvPr>
            <p:ph type="ftr"/>
          </p:nvPr>
        </p:nvSpPr>
        <p:spPr>
          <a:xfrm xmlns:a="http://schemas.openxmlformats.org/drawingml/2006/main" rot="0">
            <a:off x="3124200" y="6356349"/>
            <a:ext cx="28956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9" name="文本框"/>
          <p:cNvSpPr>
            <a:spLocks xmlns:a="http://schemas.openxmlformats.org/drawingml/2006/main" noGrp="1"/>
          </p:cNvSpPr>
          <p:nvPr>
            <p:ph type="sldNum"/>
          </p:nvPr>
        </p:nvSpPr>
        <p:spPr>
          <a:xfrm xmlns:a="http://schemas.openxmlformats.org/drawingml/2006/main" rot="0">
            <a:off x="6553200" y="6356349"/>
            <a:ext cx="21336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3294496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590728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905498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5468131"/>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510760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4003886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247879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9047234"/>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161516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9/8/2025</a:t>
            </a:fld>
            <a:endParaRPr lang="zh-CN" altLang="en-US" sz="1200">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3124200" y="6356349"/>
            <a:ext cx="28956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6553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231547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pitchFamily="0" charset="0"/>
          <a:ea typeface="宋体" pitchFamily="0" charset="0"/>
          <a:cs typeface="Calibri" pitchFamily="0"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pitchFamily="0" charset="0"/>
          <a:ea typeface="宋体" pitchFamily="0" charset="0"/>
          <a:cs typeface="Calibri" pitchFamily="0"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image" Target="../media/pimg2.png"/><Relationship Id="rId3" Type="http://schemas.openxmlformats.org/officeDocument/2006/relationships/image" Target="../media/pimg3.png"/><Relationship Id="rId4" Type="http://schemas.openxmlformats.org/officeDocument/2006/relationships/image" Target="../media/pimg4.png"/><Relationship Id="rId5" Type="http://schemas.openxmlformats.org/officeDocument/2006/relationships/image" Target="../media/pimg5.png"/><Relationship Id="rId6" Type="http://schemas.openxmlformats.org/officeDocument/2006/relationships/image" Target="../media/pimg6.jpeg"/><Relationship Id="rId7"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pimg35.png"/><Relationship Id="rId2" Type="http://schemas.openxmlformats.org/officeDocument/2006/relationships/image" Target="../media/pimg36.png"/><Relationship Id="rId3" Type="http://schemas.openxmlformats.org/officeDocument/2006/relationships/image" Target="../media/pimg37.png"/><Relationship Id="rId4" Type="http://schemas.openxmlformats.org/officeDocument/2006/relationships/image" Target="../media/pimg38.jpeg"/><Relationship Id="rId5" Type="http://schemas.openxmlformats.org/officeDocument/2006/relationships/image" Target="../media/pimg39.jpeg"/><Relationship Id="rId6" Type="http://schemas.openxmlformats.org/officeDocument/2006/relationships/image" Target="../media/pimg40.jpeg"/><Relationship Id="rId7"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image" Target="../media/pimg41.png"/><Relationship Id="rId2" Type="http://schemas.openxmlformats.org/officeDocument/2006/relationships/image" Target="../media/pimg42.png"/><Relationship Id="rId3" Type="http://schemas.openxmlformats.org/officeDocument/2006/relationships/image" Target="../media/pimg43.png"/><Relationship Id="rId4" Type="http://schemas.openxmlformats.org/officeDocument/2006/relationships/image" Target="../media/pimg44.png"/><Relationship Id="rId5"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pimg7.png"/><Relationship Id="rId2" Type="http://schemas.openxmlformats.org/officeDocument/2006/relationships/image" Target="../media/pimg8.png"/><Relationship Id="rId3" Type="http://schemas.openxmlformats.org/officeDocument/2006/relationships/image" Target="../media/pimg9.jpeg"/><Relationship Id="rId4"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pimg10.png"/><Relationship Id="rId2" Type="http://schemas.openxmlformats.org/officeDocument/2006/relationships/image" Target="../media/pimg11.png"/><Relationship Id="rId3" Type="http://schemas.openxmlformats.org/officeDocument/2006/relationships/image" Target="../media/pimg12.jpeg"/><Relationship Id="rId4"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image" Target="../media/pimg13.png"/><Relationship Id="rId2" Type="http://schemas.openxmlformats.org/officeDocument/2006/relationships/image" Target="../media/pimg14.png"/><Relationship Id="rId3" Type="http://schemas.openxmlformats.org/officeDocument/2006/relationships/image" Target="../media/pimg15.png"/><Relationship Id="rId4" Type="http://schemas.openxmlformats.org/officeDocument/2006/relationships/image" Target="../media/pimg16.jpeg"/><Relationship Id="rId5"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pimg17.png"/><Relationship Id="rId2" Type="http://schemas.openxmlformats.org/officeDocument/2006/relationships/image" Target="../media/pimg18.png"/><Relationship Id="rId3" Type="http://schemas.openxmlformats.org/officeDocument/2006/relationships/image" Target="../media/pimg19.png"/><Relationship Id="rId4" Type="http://schemas.openxmlformats.org/officeDocument/2006/relationships/image" Target="../media/pimg20.jpeg"/><Relationship Id="rId5"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pimg21.png"/><Relationship Id="rId2" Type="http://schemas.openxmlformats.org/officeDocument/2006/relationships/image" Target="../media/pimg22.png"/><Relationship Id="rId3" Type="http://schemas.openxmlformats.org/officeDocument/2006/relationships/image" Target="../media/pimg23.png"/><Relationship Id="rId4"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pimg24.png"/><Relationship Id="rId2" Type="http://schemas.openxmlformats.org/officeDocument/2006/relationships/image" Target="../media/pimg25.png"/><Relationship Id="rId3" Type="http://schemas.openxmlformats.org/officeDocument/2006/relationships/image" Target="../media/pimg26.png"/><Relationship Id="rId4" Type="http://schemas.openxmlformats.org/officeDocument/2006/relationships/image" Target="../media/pimg27.png"/><Relationship Id="rId5" Type="http://schemas.openxmlformats.org/officeDocument/2006/relationships/image" Target="../media/pimg28.jpeg"/><Relationship Id="rId6"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image" Target="../media/pimg29.png"/><Relationship Id="rId2" Type="http://schemas.openxmlformats.org/officeDocument/2006/relationships/image" Target="../media/pimg30.png"/><Relationship Id="rId3" Type="http://schemas.openxmlformats.org/officeDocument/2006/relationships/image" Target="../media/pimg31.png"/><Relationship Id="rId4" Type="http://schemas.openxmlformats.org/officeDocument/2006/relationships/image" Target="../media/pimg32.png"/><Relationship Id="rId5"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pimg33.png"/><Relationship Id="rId2" Type="http://schemas.openxmlformats.org/officeDocument/2006/relationships/image" Target="../media/pimg34.png"/><Relationship Id="rId3"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11" name="曲线"/>
          <p:cNvSpPr>
            <a:spLocks/>
          </p:cNvSpPr>
          <p:nvPr/>
        </p:nvSpPr>
        <p:spPr>
          <a:xfrm rot="0">
            <a:off x="812797" y="927097"/>
            <a:ext cx="1870072" cy="1460497"/>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12"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sp>
        <p:nvSpPr>
          <p:cNvPr id="13"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mpd="sng" cap="flat">
            <a:noFill/>
            <a:prstDash val="solid"/>
            <a:miter/>
          </a:ln>
        </p:spPr>
      </p:sp>
      <p:sp>
        <p:nvSpPr>
          <p:cNvPr id="14" name="曲线"/>
          <p:cNvSpPr>
            <a:spLocks/>
          </p:cNvSpPr>
          <p:nvPr/>
        </p:nvSpPr>
        <p:spPr>
          <a:xfrm rot="0">
            <a:off x="7387238" y="-63502"/>
            <a:ext cx="4868266" cy="6984997"/>
          </a:xfrm>
          <a:custGeom>
            <a:gdLst>
              <a:gd name="T1" fmla="*/ 0 w 21600"/>
              <a:gd name="T2" fmla="*/ 0 h 21600"/>
              <a:gd name="T3" fmla="*/ 21600 w 21600"/>
              <a:gd name="T4" fmla="*/ 21600 h 21600"/>
            </a:gdLst>
            <a:rect l="T1" t="T2" r="T3" b="T4"/>
            <a:pathLst>
              <a:path w="21600" h="21600">
                <a:moveTo>
                  <a:pt x="0" y="0"/>
                </a:moveTo>
                <a:lnTo>
                  <a:pt x="21599" y="0"/>
                </a:lnTo>
                <a:lnTo>
                  <a:pt x="21599" y="21599"/>
                </a:lnTo>
                <a:lnTo>
                  <a:pt x="0" y="21599"/>
                </a:lnTo>
                <a:lnTo>
                  <a:pt x="0" y="0"/>
                </a:lnTo>
                <a:close/>
              </a:path>
            </a:pathLst>
          </a:custGeom>
          <a:blipFill rotWithShape="1">
            <a:blip r:embed="rId5"/>
            <a:stretch/>
          </a:blipFill>
          <a:ln cmpd="sng" cap="flat">
            <a:noFill/>
            <a:prstDash val="solid"/>
            <a:miter/>
          </a:ln>
        </p:spPr>
      </p:sp>
      <p:sp>
        <p:nvSpPr>
          <p:cNvPr id="15" name="曲线"/>
          <p:cNvSpPr>
            <a:spLocks/>
          </p:cNvSpPr>
          <p:nvPr/>
        </p:nvSpPr>
        <p:spPr>
          <a:xfrm rot="0">
            <a:off x="676275" y="6467475"/>
            <a:ext cx="2143125" cy="20002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6"/>
            <a:stretch/>
          </a:blipFill>
          <a:ln cmpd="sng" cap="flat">
            <a:noFill/>
            <a:prstDash val="solid"/>
            <a:miter/>
          </a:ln>
        </p:spPr>
      </p:sp>
      <p:sp>
        <p:nvSpPr>
          <p:cNvPr id="16" name="矩形"/>
          <p:cNvSpPr>
            <a:spLocks/>
          </p:cNvSpPr>
          <p:nvPr/>
        </p:nvSpPr>
        <p:spPr>
          <a:xfrm rot="0">
            <a:off x="4741288" y="-28756"/>
            <a:ext cx="2974505" cy="574167"/>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4521"/>
              </a:lnSpc>
              <a:spcBef>
                <a:spcPts val="0"/>
              </a:spcBef>
              <a:spcAft>
                <a:spcPts val="0"/>
              </a:spcAft>
              <a:buNone/>
            </a:pPr>
            <a:r>
              <a:rPr lang="en-US" altLang="zh-CN" sz="3229" b="0" i="0" u="none" strike="noStrike" kern="1200" cap="none" spc="0" baseline="0">
                <a:solidFill>
                  <a:srgbClr val="0F0F0F"/>
                </a:solidFill>
                <a:latin typeface="Arab Times" pitchFamily="0" charset="0"/>
                <a:ea typeface="Arab Times" pitchFamily="0" charset="0"/>
                <a:cs typeface="Arab Times" pitchFamily="0" charset="0"/>
                <a:sym typeface="Arab Times" pitchFamily="0" charset="0"/>
              </a:rPr>
              <a:t>Digital Portfolio </a:t>
            </a:r>
            <a:endParaRPr lang="zh-CN" altLang="en-US" sz="3229" b="0" i="0" u="none" strike="noStrike" kern="1200" cap="none" spc="0" baseline="0">
              <a:solidFill>
                <a:srgbClr val="0F0F0F"/>
              </a:solidFill>
              <a:latin typeface="Arab Times" pitchFamily="0" charset="0"/>
              <a:ea typeface="Arab Times" pitchFamily="0" charset="0"/>
              <a:cs typeface="Arab Times" pitchFamily="0" charset="0"/>
              <a:sym typeface="Arab Times" pitchFamily="0" charset="0"/>
            </a:endParaRPr>
          </a:p>
        </p:txBody>
      </p:sp>
      <p:sp>
        <p:nvSpPr>
          <p:cNvPr id="17" name="矩形"/>
          <p:cNvSpPr>
            <a:spLocks/>
          </p:cNvSpPr>
          <p:nvPr/>
        </p:nvSpPr>
        <p:spPr>
          <a:xfrm rot="0">
            <a:off x="11400159" y="6455159"/>
            <a:ext cx="76532" cy="20040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578"/>
              </a:lnSpc>
              <a:spcBef>
                <a:spcPts val="0"/>
              </a:spcBef>
              <a:spcAft>
                <a:spcPts val="0"/>
              </a:spcAft>
              <a:buNone/>
            </a:pPr>
            <a:r>
              <a:rPr lang="en-US" altLang="zh-CN" sz="1127"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1</a:t>
            </a:r>
            <a:endParaRPr lang="zh-CN" altLang="en-US" sz="1127"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8" name="矩形"/>
          <p:cNvSpPr>
            <a:spLocks/>
          </p:cNvSpPr>
          <p:nvPr/>
        </p:nvSpPr>
        <p:spPr>
          <a:xfrm rot="0">
            <a:off x="2350773" y="2425693"/>
            <a:ext cx="5031855" cy="36283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857"/>
              </a:lnSpc>
              <a:spcBef>
                <a:spcPts val="0"/>
              </a:spcBef>
              <a:spcAft>
                <a:spcPts val="0"/>
              </a:spcAft>
              <a:buNone/>
            </a:pPr>
            <a:r>
              <a:rPr lang="en-US" altLang="zh-CN" sz="2404"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STUDENT NAME: </a:t>
            </a:r>
            <a:r>
              <a:rPr lang="en-US" altLang="zh-CN" sz="2404" b="0" i="0" u="none" strike="noStrike" kern="1200" cap="none" spc="0" baseline="0">
                <a:solidFill>
                  <a:srgbClr val="000000"/>
                </a:solidFill>
                <a:latin typeface="Calibri (MS) Bold" pitchFamily="0" charset="0"/>
                <a:ea typeface="Calibri (MS) Bold" pitchFamily="0" charset="0"/>
                <a:cs typeface="Calibri (MS) Bold" pitchFamily="0" charset="0"/>
                <a:sym typeface="Calibri (MS) Bold" pitchFamily="0" charset="0"/>
              </a:rPr>
              <a:t>R.Lakshmi</a:t>
            </a:r>
            <a:endParaRPr lang="zh-CN" altLang="en-US" sz="2404" b="0" i="0" u="none" strike="noStrike" kern="1200" cap="none" spc="0" baseline="0">
              <a:solidFill>
                <a:srgbClr val="000000"/>
              </a:solidFill>
              <a:latin typeface="Calibri (MS) Bold" pitchFamily="0" charset="0"/>
              <a:ea typeface="Calibri (MS) Bold" pitchFamily="0" charset="0"/>
              <a:cs typeface="Calibri (MS) Bold" pitchFamily="0" charset="0"/>
              <a:sym typeface="Calibri (MS) Bold" pitchFamily="0" charset="0"/>
            </a:endParaRPr>
          </a:p>
        </p:txBody>
      </p:sp>
      <p:sp>
        <p:nvSpPr>
          <p:cNvPr id="19" name="矩形"/>
          <p:cNvSpPr>
            <a:spLocks/>
          </p:cNvSpPr>
          <p:nvPr/>
        </p:nvSpPr>
        <p:spPr>
          <a:xfrm rot="0">
            <a:off x="2284099" y="3568811"/>
            <a:ext cx="7921163" cy="1459230"/>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2854"/>
              </a:lnSpc>
              <a:spcBef>
                <a:spcPts val="0"/>
              </a:spcBef>
              <a:spcAft>
                <a:spcPts val="0"/>
              </a:spcAft>
              <a:buNone/>
            </a:pPr>
            <a:r>
              <a:rPr lang="en-US" altLang="zh-CN" sz="24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endParaRPr lang="en-US" altLang="zh-CN" sz="24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a:p>
            <a:pPr marL="0" indent="0" algn="just">
              <a:lnSpc>
                <a:spcPts val="2854"/>
              </a:lnSpc>
              <a:spcBef>
                <a:spcPts val="0"/>
              </a:spcBef>
              <a:spcAft>
                <a:spcPts val="0"/>
              </a:spcAft>
              <a:buNone/>
            </a:pPr>
            <a:r>
              <a:rPr lang="en-US" altLang="zh-CN" sz="24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DEPARTMENT: </a:t>
            </a:r>
            <a:r>
              <a:rPr lang="en-US" altLang="zh-CN" sz="2402" b="0" i="0" u="none" strike="noStrike" kern="1200" cap="none" spc="0" baseline="0">
                <a:solidFill>
                  <a:srgbClr val="000000"/>
                </a:solidFill>
                <a:latin typeface="Calibri (MS) Bold Italics" pitchFamily="0" charset="0"/>
                <a:ea typeface="Calibri (MS) Bold Italics" pitchFamily="0" charset="0"/>
                <a:cs typeface="Calibri (MS) Bold Italics" pitchFamily="0" charset="0"/>
                <a:sym typeface="Calibri (MS) Bold Italics" pitchFamily="0" charset="0"/>
              </a:rPr>
              <a:t>BCA</a:t>
            </a:r>
            <a:endParaRPr lang="en-US" altLang="zh-CN" sz="2402" b="0" i="0" u="none" strike="noStrike" kern="1200" cap="none" spc="0" baseline="0">
              <a:solidFill>
                <a:srgbClr val="000000"/>
              </a:solidFill>
              <a:latin typeface="Calibri (MS) Bold Italics" pitchFamily="0" charset="0"/>
              <a:ea typeface="Calibri (MS) Bold Italics" pitchFamily="0" charset="0"/>
              <a:cs typeface="Calibri (MS) Bold Italics" pitchFamily="0" charset="0"/>
              <a:sym typeface="Calibri (MS) Bold Italics" pitchFamily="0" charset="0"/>
            </a:endParaRPr>
          </a:p>
          <a:p>
            <a:pPr marL="0" indent="0" algn="just">
              <a:lnSpc>
                <a:spcPts val="5782"/>
              </a:lnSpc>
              <a:spcBef>
                <a:spcPts val="0"/>
              </a:spcBef>
              <a:spcAft>
                <a:spcPts val="0"/>
              </a:spcAft>
              <a:buNone/>
            </a:pPr>
            <a:r>
              <a:rPr lang="en-US" altLang="zh-CN" sz="24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COLLEGE: </a:t>
            </a:r>
            <a:r>
              <a:rPr lang="en-US" altLang="zh-CN" sz="2402" b="0" i="0" u="none" strike="noStrike" kern="1200" cap="none" spc="0" baseline="0">
                <a:solidFill>
                  <a:srgbClr val="000000"/>
                </a:solidFill>
                <a:latin typeface="Calibri (MS) Bold Italics" pitchFamily="0" charset="0"/>
                <a:ea typeface="Calibri (MS) Bold Italics" pitchFamily="0" charset="0"/>
                <a:cs typeface="Calibri (MS) Bold Italics" pitchFamily="0" charset="0"/>
                <a:sym typeface="Calibri (MS) Bold Italics" pitchFamily="0" charset="0"/>
              </a:rPr>
              <a:t>L.N</a:t>
            </a:r>
            <a:r>
              <a:rPr lang="en-US" altLang="zh-CN" sz="24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r>
              <a:rPr lang="en-US" altLang="zh-CN" sz="2402" b="0" i="0" u="none" strike="noStrike" kern="1200" cap="none" spc="0" baseline="0">
                <a:solidFill>
                  <a:srgbClr val="000000"/>
                </a:solidFill>
                <a:latin typeface="Calibri (MS) Bold Italics" pitchFamily="0" charset="0"/>
                <a:ea typeface="Calibri (MS) Bold Italics" pitchFamily="0" charset="0"/>
                <a:cs typeface="Calibri (MS) Bold Italics" pitchFamily="0" charset="0"/>
                <a:sym typeface="Calibri (MS) Bold Italics" pitchFamily="0" charset="0"/>
              </a:rPr>
              <a:t>Government</a:t>
            </a:r>
            <a:r>
              <a:rPr lang="en-US" altLang="zh-CN" sz="24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r>
              <a:rPr lang="en-US" altLang="zh-CN" sz="2402" b="0" i="0" u="none" strike="noStrike" kern="1200" cap="none" spc="0" baseline="0">
                <a:solidFill>
                  <a:srgbClr val="000000"/>
                </a:solidFill>
                <a:latin typeface="Calibri (MS) Bold Italics" pitchFamily="0" charset="0"/>
                <a:ea typeface="Calibri (MS) Bold Italics" pitchFamily="0" charset="0"/>
                <a:cs typeface="Calibri (MS) Bold Italics" pitchFamily="0" charset="0"/>
                <a:sym typeface="Calibri (MS) Bold Italics" pitchFamily="0" charset="0"/>
              </a:rPr>
              <a:t>College</a:t>
            </a:r>
            <a:r>
              <a:rPr lang="en-US" altLang="zh-CN" sz="24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a:t>
            </a:r>
            <a:r>
              <a:rPr lang="en-US" altLang="zh-CN" sz="2402" b="0" i="0" u="none" strike="noStrike" kern="1200" cap="none" spc="0" baseline="0">
                <a:solidFill>
                  <a:srgbClr val="000000"/>
                </a:solidFill>
                <a:latin typeface="Calibri (MS) Bold Italics" pitchFamily="0" charset="0"/>
                <a:ea typeface="Calibri (MS) Bold Italics" pitchFamily="0" charset="0"/>
                <a:cs typeface="Calibri (MS) Bold Italics" pitchFamily="0" charset="0"/>
                <a:sym typeface="Calibri (MS) Bold Italics" pitchFamily="0" charset="0"/>
              </a:rPr>
              <a:t>madras</a:t>
            </a:r>
            <a:r>
              <a:rPr lang="en-US" altLang="zh-CN" sz="24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r>
              <a:rPr lang="en-US" altLang="zh-CN" sz="2402" b="0" i="0" u="none" strike="noStrike" kern="1200" cap="none" spc="0" baseline="0">
                <a:solidFill>
                  <a:srgbClr val="000000"/>
                </a:solidFill>
                <a:latin typeface="Calibri (MS) Bold Italics" pitchFamily="0" charset="0"/>
                <a:ea typeface="Calibri (MS) Bold Italics" pitchFamily="0" charset="0"/>
                <a:cs typeface="Calibri (MS) Bold Italics" pitchFamily="0" charset="0"/>
                <a:sym typeface="Calibri (MS) Bold Italics" pitchFamily="0" charset="0"/>
              </a:rPr>
              <a:t>university</a:t>
            </a:r>
            <a:r>
              <a:rPr lang="en-US" altLang="zh-CN" sz="24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endParaRPr lang="zh-CN" altLang="en-US" sz="24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
        <p:nvSpPr>
          <p:cNvPr id="20" name="矩形"/>
          <p:cNvSpPr>
            <a:spLocks/>
          </p:cNvSpPr>
          <p:nvPr/>
        </p:nvSpPr>
        <p:spPr>
          <a:xfrm rot="0">
            <a:off x="7083046" y="3941178"/>
            <a:ext cx="70333" cy="36245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854"/>
              </a:lnSpc>
              <a:spcBef>
                <a:spcPts val="0"/>
              </a:spcBef>
              <a:spcAft>
                <a:spcPts val="0"/>
              </a:spcAft>
              <a:buNone/>
            </a:pPr>
            <a:r>
              <a:rPr lang="en-US" altLang="zh-CN" sz="24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endParaRPr lang="zh-CN" altLang="en-US" sz="24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
        <p:nvSpPr>
          <p:cNvPr id="21" name="矩形"/>
          <p:cNvSpPr>
            <a:spLocks/>
          </p:cNvSpPr>
          <p:nvPr/>
        </p:nvSpPr>
        <p:spPr>
          <a:xfrm rot="0">
            <a:off x="2284099" y="2928313"/>
            <a:ext cx="8347832" cy="73431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782"/>
              </a:lnSpc>
              <a:spcBef>
                <a:spcPts val="0"/>
              </a:spcBef>
              <a:spcAft>
                <a:spcPts val="0"/>
              </a:spcAft>
              <a:buNone/>
            </a:pPr>
            <a:r>
              <a:rPr lang="en-US" altLang="zh-CN" sz="24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REGISTER NO ANDNMID:</a:t>
            </a:r>
            <a:r>
              <a:rPr lang="en-US" altLang="zh-CN" sz="2402" b="0" i="0" u="none" strike="noStrike" kern="1200" cap="none" spc="0" baseline="0">
                <a:solidFill>
                  <a:srgbClr val="000000"/>
                </a:solidFill>
                <a:latin typeface="Calibri (MS) Bold Italics" pitchFamily="0" charset="0"/>
                <a:ea typeface="Calibri (MS) Bold Italics" pitchFamily="0" charset="0"/>
                <a:cs typeface="Calibri (MS) Bold Italics" pitchFamily="0" charset="0"/>
                <a:sym typeface="Calibri (MS) Bold Italics" pitchFamily="0" charset="0"/>
              </a:rPr>
              <a:t>asunm1112401111033019</a:t>
            </a:r>
            <a:endParaRPr lang="zh-CN" altLang="en-US" sz="2402" b="0" i="0" u="none" strike="noStrike" kern="1200" cap="none" spc="0" baseline="0">
              <a:solidFill>
                <a:srgbClr val="000000"/>
              </a:solidFill>
              <a:latin typeface="Calibri (MS) Bold Italics" pitchFamily="0" charset="0"/>
              <a:ea typeface="Calibri (MS) Bold Italics" pitchFamily="0" charset="0"/>
              <a:cs typeface="Calibri (MS) Bold Italics" pitchFamily="0" charset="0"/>
              <a:sym typeface="Calibri (MS) Bold Italics" pitchFamily="0" charset="0"/>
            </a:endParaRPr>
          </a:p>
        </p:txBody>
      </p:sp>
    </p:spTree>
    <p:extLst>
      <p:ext uri="{BB962C8B-B14F-4D97-AF65-F5344CB8AC3E}">
        <p14:creationId xmlns:p14="http://schemas.microsoft.com/office/powerpoint/2010/main" val="3296718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11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113" name="曲线"/>
          <p:cNvSpPr>
            <a:spLocks/>
          </p:cNvSpPr>
          <p:nvPr/>
        </p:nvSpPr>
        <p:spPr>
          <a:xfrm rot="0">
            <a:off x="7387238" y="-63502"/>
            <a:ext cx="4868266" cy="6984997"/>
          </a:xfrm>
          <a:custGeom>
            <a:gdLst>
              <a:gd name="T1" fmla="*/ 0 w 21600"/>
              <a:gd name="T2" fmla="*/ 0 h 21600"/>
              <a:gd name="T3" fmla="*/ 21600 w 21600"/>
              <a:gd name="T4" fmla="*/ 21600 h 21600"/>
            </a:gdLst>
            <a:rect l="T1" t="T2" r="T3" b="T4"/>
            <a:pathLst>
              <a:path w="21600" h="21600">
                <a:moveTo>
                  <a:pt x="0" y="0"/>
                </a:moveTo>
                <a:lnTo>
                  <a:pt x="21599" y="0"/>
                </a:lnTo>
                <a:lnTo>
                  <a:pt x="21599" y="21599"/>
                </a:lnTo>
                <a:lnTo>
                  <a:pt x="0" y="21599"/>
                </a:lnTo>
                <a:lnTo>
                  <a:pt x="0" y="0"/>
                </a:lnTo>
                <a:close/>
              </a:path>
            </a:pathLst>
          </a:custGeom>
          <a:blipFill rotWithShape="1">
            <a:blip r:embed="rId3"/>
            <a:stretch/>
          </a:blipFill>
          <a:ln cmpd="sng" cap="flat">
            <a:noFill/>
            <a:prstDash val="solid"/>
            <a:miter/>
          </a:ln>
        </p:spPr>
      </p:sp>
      <p:sp>
        <p:nvSpPr>
          <p:cNvPr id="114" name="曲线"/>
          <p:cNvSpPr>
            <a:spLocks/>
          </p:cNvSpPr>
          <p:nvPr/>
        </p:nvSpPr>
        <p:spPr>
          <a:xfrm rot="0">
            <a:off x="66675" y="3381375"/>
            <a:ext cx="2466975" cy="34194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mpd="sng" cap="flat">
            <a:noFill/>
            <a:prstDash val="solid"/>
            <a:miter/>
          </a:ln>
        </p:spPr>
      </p:sp>
      <p:sp>
        <p:nvSpPr>
          <p:cNvPr id="115" name="曲线"/>
          <p:cNvSpPr>
            <a:spLocks/>
          </p:cNvSpPr>
          <p:nvPr/>
        </p:nvSpPr>
        <p:spPr>
          <a:xfrm rot="0">
            <a:off x="3254422" y="2416202"/>
            <a:ext cx="1901789" cy="423797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5"/>
            <a:stretch/>
          </a:blipFill>
          <a:ln cmpd="sng" cap="flat">
            <a:noFill/>
            <a:prstDash val="solid"/>
            <a:miter/>
          </a:ln>
        </p:spPr>
      </p:sp>
      <p:sp>
        <p:nvSpPr>
          <p:cNvPr id="116" name="曲线"/>
          <p:cNvSpPr>
            <a:spLocks/>
          </p:cNvSpPr>
          <p:nvPr/>
        </p:nvSpPr>
        <p:spPr>
          <a:xfrm rot="0">
            <a:off x="5861063" y="1811160"/>
            <a:ext cx="2172837" cy="4848729"/>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6"/>
            <a:stretch/>
          </a:blipFill>
          <a:ln cmpd="sng" cap="flat">
            <a:noFill/>
            <a:prstDash val="solid"/>
            <a:miter/>
          </a:ln>
        </p:spPr>
      </p:sp>
      <p:sp>
        <p:nvSpPr>
          <p:cNvPr id="117" name="矩形"/>
          <p:cNvSpPr>
            <a:spLocks/>
          </p:cNvSpPr>
          <p:nvPr/>
        </p:nvSpPr>
        <p:spPr>
          <a:xfrm rot="0">
            <a:off x="753113" y="6460874"/>
            <a:ext cx="1799825" cy="20040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578"/>
              </a:lnSpc>
              <a:spcBef>
                <a:spcPts val="0"/>
              </a:spcBef>
              <a:spcAft>
                <a:spcPts val="0"/>
              </a:spcAft>
              <a:buNone/>
            </a:pPr>
            <a:r>
              <a:rPr lang="en-US" altLang="zh-CN" sz="1127" b="0" i="0" u="none" strike="noStrike" kern="1200" cap="none" spc="0" baseline="0">
                <a:solidFill>
                  <a:srgbClr val="2D83C3"/>
                </a:solidFill>
                <a:latin typeface="Trebuchet MS" pitchFamily="0" charset="0"/>
                <a:ea typeface="Trebuchet MS" pitchFamily="0" charset="0"/>
                <a:cs typeface="Trebuchet MS" pitchFamily="0" charset="0"/>
                <a:sym typeface="Trebuchet MS" pitchFamily="0" charset="0"/>
              </a:rPr>
              <a:t>3/21/2024</a:t>
            </a:r>
            <a:r>
              <a:rPr lang="en-US" altLang="zh-CN" sz="1127"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 </a:t>
            </a:r>
            <a:r>
              <a:rPr lang="en-US" altLang="zh-CN" sz="1127" b="0" i="0" u="none" strike="noStrike" kern="1200" cap="none" spc="0" baseline="0">
                <a:solidFill>
                  <a:srgbClr val="2D83C3"/>
                </a:solidFill>
                <a:latin typeface="Trebuchet MS Bold" pitchFamily="0" charset="0"/>
                <a:ea typeface="Trebuchet MS Bold" pitchFamily="0" charset="0"/>
                <a:cs typeface="Trebuchet MS Bold" pitchFamily="0" charset="0"/>
                <a:sym typeface="Trebuchet MS Bold" pitchFamily="0" charset="0"/>
              </a:rPr>
              <a:t>AnnualReview</a:t>
            </a:r>
            <a:endParaRPr lang="zh-CN" altLang="en-US" sz="1127" b="0" i="0" u="none" strike="noStrike" kern="1200" cap="none" spc="0" baseline="0">
              <a:solidFill>
                <a:srgbClr val="2D83C3"/>
              </a:solidFill>
              <a:latin typeface="Trebuchet MS Bold" pitchFamily="0" charset="0"/>
              <a:ea typeface="Trebuchet MS Bold" pitchFamily="0" charset="0"/>
              <a:cs typeface="Trebuchet MS Bold" pitchFamily="0" charset="0"/>
              <a:sym typeface="Trebuchet MS Bold" pitchFamily="0" charset="0"/>
            </a:endParaRPr>
          </a:p>
        </p:txBody>
      </p:sp>
      <p:sp>
        <p:nvSpPr>
          <p:cNvPr id="118" name="矩形"/>
          <p:cNvSpPr>
            <a:spLocks/>
          </p:cNvSpPr>
          <p:nvPr/>
        </p:nvSpPr>
        <p:spPr>
          <a:xfrm rot="0">
            <a:off x="11323958" y="6455159"/>
            <a:ext cx="154255" cy="40081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578"/>
              </a:lnSpc>
              <a:spcBef>
                <a:spcPts val="0"/>
              </a:spcBef>
              <a:spcAft>
                <a:spcPts val="0"/>
              </a:spcAft>
              <a:buNone/>
            </a:pPr>
            <a:r>
              <a:rPr lang="en-US" altLang="zh-CN" sz="1127" b="0" i="0" u="none" strike="noStrike" kern="1200" cap="none" spc="9" baseline="0">
                <a:solidFill>
                  <a:srgbClr val="2D936B"/>
                </a:solidFill>
                <a:latin typeface="Trebuchet MS" pitchFamily="0" charset="0"/>
                <a:ea typeface="Trebuchet MS" pitchFamily="0" charset="0"/>
                <a:cs typeface="Trebuchet MS" pitchFamily="0" charset="0"/>
                <a:sym typeface="Trebuchet MS" pitchFamily="0" charset="0"/>
              </a:rPr>
              <a:t>10</a:t>
            </a:r>
            <a:endParaRPr lang="zh-CN" altLang="en-US" sz="1127" b="0" i="0" u="none" strike="noStrike" kern="1200" cap="none" spc="9"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19" name="矩形"/>
          <p:cNvSpPr>
            <a:spLocks/>
          </p:cNvSpPr>
          <p:nvPr/>
        </p:nvSpPr>
        <p:spPr>
          <a:xfrm rot="0">
            <a:off x="753113" y="583616"/>
            <a:ext cx="7280786" cy="760857"/>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991"/>
              </a:lnSpc>
              <a:spcBef>
                <a:spcPts val="0"/>
              </a:spcBef>
              <a:spcAft>
                <a:spcPts val="0"/>
              </a:spcAft>
              <a:buNone/>
            </a:pPr>
            <a:r>
              <a:rPr lang="en-US" altLang="zh-CN" sz="427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RESULTS AND SCREENSHOTS</a:t>
            </a:r>
            <a:endParaRPr lang="zh-CN" altLang="en-US" sz="427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Tree>
    <p:extLst>
      <p:ext uri="{BB962C8B-B14F-4D97-AF65-F5344CB8AC3E}">
        <p14:creationId xmlns:p14="http://schemas.microsoft.com/office/powerpoint/2010/main" val="137971239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0" name="文本框"/>
          <p:cNvSpPr>
            <a:spLocks noGrp="1"/>
          </p:cNvSpPr>
          <p:nvPr>
            <p:ph type="title"/>
          </p:nvPr>
        </p:nvSpPr>
        <p:spPr>
          <a:xfrm rot="0">
            <a:off x="609590" y="273595"/>
            <a:ext cx="10977433" cy="1144782"/>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4400" b="0" i="0" u="none" strike="noStrike" kern="1200" cap="none" spc="0" baseline="0">
                <a:solidFill>
                  <a:schemeClr val="tx1"/>
                </a:solidFill>
                <a:latin typeface="Calibri" pitchFamily="0" charset="0"/>
                <a:ea typeface="宋体" pitchFamily="0" charset="0"/>
                <a:cs typeface="Lucida Sans"/>
              </a:rPr>
              <a:t>GitHub Link</a:t>
            </a:r>
            <a:endParaRPr lang="zh-CN" altLang="en-US" sz="4400" b="0" i="0" u="none" strike="noStrike" kern="1200" cap="none" spc="0" baseline="0">
              <a:solidFill>
                <a:schemeClr val="tx1"/>
              </a:solidFill>
              <a:latin typeface="Calibri" pitchFamily="0" charset="0"/>
              <a:ea typeface="宋体" pitchFamily="0" charset="0"/>
              <a:cs typeface="Lucida Sans"/>
            </a:endParaRPr>
          </a:p>
        </p:txBody>
      </p:sp>
      <p:sp>
        <p:nvSpPr>
          <p:cNvPr id="121"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342900" indent="-342900" algn="l">
              <a:lnSpc>
                <a:spcPct val="100000"/>
              </a:lnSpc>
              <a:spcBef>
                <a:spcPct val="20000"/>
              </a:spcBef>
              <a:spcAft>
                <a:spcPts val="0"/>
              </a:spcAft>
              <a:buFont typeface="Arial" pitchFamily="34" charset="0"/>
              <a:buChar char="•"/>
            </a:pPr>
            <a:r>
              <a:rPr lang="en-US" altLang="zh-CN" sz="3200" b="0" i="0" u="none" strike="noStrike" kern="1200" cap="none" spc="0" baseline="0">
                <a:solidFill>
                  <a:schemeClr val="tx1"/>
                </a:solidFill>
                <a:latin typeface="Calibri" pitchFamily="0" charset="0"/>
                <a:ea typeface="宋体" pitchFamily="0" charset="0"/>
                <a:cs typeface="Lucida Sans"/>
              </a:rPr>
              <a:t>https://bca2401111033019-beep.github.io/My-profile-/</a:t>
            </a:r>
            <a:endParaRPr lang="zh-CN" altLang="en-US" sz="3200" b="0" i="0" u="none" strike="noStrike" kern="1200" cap="none" spc="0" baseline="0">
              <a:solidFill>
                <a:schemeClr val="tx1"/>
              </a:solidFill>
              <a:latin typeface="Calibri" pitchFamily="0" charset="0"/>
              <a:ea typeface="宋体" pitchFamily="0" charset="0"/>
              <a:cs typeface="Lucida Sans"/>
            </a:endParaRPr>
          </a:p>
        </p:txBody>
      </p:sp>
    </p:spTree>
    <p:extLst>
      <p:ext uri="{BB962C8B-B14F-4D97-AF65-F5344CB8AC3E}">
        <p14:creationId xmlns:p14="http://schemas.microsoft.com/office/powerpoint/2010/main" val="158364905"/>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12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124" name="曲线"/>
          <p:cNvSpPr>
            <a:spLocks/>
          </p:cNvSpPr>
          <p:nvPr/>
        </p:nvSpPr>
        <p:spPr>
          <a:xfrm rot="0">
            <a:off x="7387238" y="-63502"/>
            <a:ext cx="4868266" cy="6984997"/>
          </a:xfrm>
          <a:custGeom>
            <a:gdLst>
              <a:gd name="T1" fmla="*/ 0 w 21600"/>
              <a:gd name="T2" fmla="*/ 0 h 21600"/>
              <a:gd name="T3" fmla="*/ 21600 w 21600"/>
              <a:gd name="T4" fmla="*/ 21600 h 21600"/>
            </a:gdLst>
            <a:rect l="T1" t="T2" r="T3" b="T4"/>
            <a:pathLst>
              <a:path w="21600" h="21600">
                <a:moveTo>
                  <a:pt x="0" y="0"/>
                </a:moveTo>
                <a:lnTo>
                  <a:pt x="21599" y="0"/>
                </a:lnTo>
                <a:lnTo>
                  <a:pt x="21599" y="21599"/>
                </a:lnTo>
                <a:lnTo>
                  <a:pt x="0" y="21599"/>
                </a:lnTo>
                <a:lnTo>
                  <a:pt x="0" y="0"/>
                </a:lnTo>
                <a:close/>
              </a:path>
            </a:pathLst>
          </a:custGeom>
          <a:blipFill rotWithShape="1">
            <a:blip r:embed="rId3"/>
            <a:stretch/>
          </a:blipFill>
          <a:ln cmpd="sng" cap="flat">
            <a:noFill/>
            <a:prstDash val="solid"/>
            <a:miter/>
          </a:ln>
        </p:spPr>
      </p:sp>
      <p:sp>
        <p:nvSpPr>
          <p:cNvPr id="125" name="曲线"/>
          <p:cNvSpPr>
            <a:spLocks/>
          </p:cNvSpPr>
          <p:nvPr/>
        </p:nvSpPr>
        <p:spPr>
          <a:xfrm rot="0">
            <a:off x="1666874" y="6467475"/>
            <a:ext cx="76200" cy="1809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mpd="sng" cap="flat">
            <a:noFill/>
            <a:prstDash val="solid"/>
            <a:miter/>
          </a:ln>
        </p:spPr>
      </p:sp>
      <p:sp>
        <p:nvSpPr>
          <p:cNvPr id="126" name="矩形"/>
          <p:cNvSpPr>
            <a:spLocks/>
          </p:cNvSpPr>
          <p:nvPr/>
        </p:nvSpPr>
        <p:spPr>
          <a:xfrm rot="0">
            <a:off x="768668" y="702735"/>
            <a:ext cx="3719140" cy="30518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403"/>
              </a:lnSpc>
              <a:spcBef>
                <a:spcPts val="0"/>
              </a:spcBef>
              <a:spcAft>
                <a:spcPts val="0"/>
              </a:spcAft>
              <a:buNone/>
            </a:pPr>
            <a:r>
              <a:rPr lang="en-US" altLang="zh-CN" sz="4807"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CONCLUSION</a:t>
            </a:r>
            <a:endParaRPr lang="zh-CN" altLang="en-US" sz="4807"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127" name="矩形"/>
          <p:cNvSpPr>
            <a:spLocks/>
          </p:cNvSpPr>
          <p:nvPr/>
        </p:nvSpPr>
        <p:spPr>
          <a:xfrm rot="0">
            <a:off x="2797483" y="1498080"/>
            <a:ext cx="52768" cy="572262"/>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4506"/>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
        <p:nvSpPr>
          <p:cNvPr id="128" name="矩形"/>
          <p:cNvSpPr>
            <a:spLocks/>
          </p:cNvSpPr>
          <p:nvPr/>
        </p:nvSpPr>
        <p:spPr>
          <a:xfrm rot="0">
            <a:off x="11323958" y="6455159"/>
            <a:ext cx="154255" cy="40081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578"/>
              </a:lnSpc>
              <a:spcBef>
                <a:spcPts val="0"/>
              </a:spcBef>
              <a:spcAft>
                <a:spcPts val="0"/>
              </a:spcAft>
              <a:buNone/>
            </a:pPr>
            <a:r>
              <a:rPr lang="en-US" altLang="zh-CN" sz="1127" b="0" i="0" u="none" strike="noStrike" kern="1200" cap="none" spc="9" baseline="0">
                <a:solidFill>
                  <a:srgbClr val="2D936B"/>
                </a:solidFill>
                <a:latin typeface="Trebuchet MS" pitchFamily="0" charset="0"/>
                <a:ea typeface="Trebuchet MS" pitchFamily="0" charset="0"/>
                <a:cs typeface="Trebuchet MS" pitchFamily="0" charset="0"/>
                <a:sym typeface="Trebuchet MS" pitchFamily="0" charset="0"/>
              </a:rPr>
              <a:t>11</a:t>
            </a:r>
            <a:endParaRPr lang="zh-CN" altLang="en-US" sz="1127" b="0" i="0" u="none" strike="noStrike" kern="1200" cap="none" spc="9"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29" name="矩形"/>
          <p:cNvSpPr>
            <a:spLocks/>
          </p:cNvSpPr>
          <p:nvPr/>
        </p:nvSpPr>
        <p:spPr>
          <a:xfrm rot="0">
            <a:off x="1759582" y="1700765"/>
            <a:ext cx="81724" cy="4634484"/>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2177"/>
              </a:lnSpc>
              <a:spcBef>
                <a:spcPts val="0"/>
              </a:spcBef>
              <a:spcAft>
                <a:spcPts val="0"/>
              </a:spcAft>
              <a:buNone/>
            </a:pPr>
            <a:r>
              <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rPr>
              <a:t>• • • • • • •</a:t>
            </a:r>
            <a:endPar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endParaRPr>
          </a:p>
          <a:p>
            <a:pPr marL="0" indent="0" algn="just">
              <a:lnSpc>
                <a:spcPts val="4506"/>
              </a:lnSpc>
              <a:spcBef>
                <a:spcPts val="0"/>
              </a:spcBef>
              <a:spcAft>
                <a:spcPts val="0"/>
              </a:spcAft>
              <a:buNone/>
            </a:pPr>
            <a:r>
              <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rPr>
              <a:t>•</a:t>
            </a:r>
            <a:endPar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endParaRPr>
          </a:p>
          <a:p>
            <a:pPr marL="0" indent="0" algn="just">
              <a:lnSpc>
                <a:spcPts val="901"/>
              </a:lnSpc>
              <a:spcBef>
                <a:spcPts val="0"/>
              </a:spcBef>
              <a:spcAft>
                <a:spcPts val="0"/>
              </a:spcAft>
              <a:buNone/>
            </a:pPr>
            <a:r>
              <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rPr>
              <a:t>•</a:t>
            </a:r>
            <a:endPar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endParaRPr>
          </a:p>
          <a:p>
            <a:pPr marL="0" indent="0" algn="just">
              <a:lnSpc>
                <a:spcPts val="2784"/>
              </a:lnSpc>
              <a:spcBef>
                <a:spcPts val="0"/>
              </a:spcBef>
              <a:spcAft>
                <a:spcPts val="0"/>
              </a:spcAft>
              <a:buNone/>
            </a:pPr>
            <a:r>
              <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rPr>
              <a:t>•</a:t>
            </a:r>
            <a:endParaRPr lang="zh-CN" altLang="en-US"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endParaRPr>
          </a:p>
        </p:txBody>
      </p:sp>
      <p:sp>
        <p:nvSpPr>
          <p:cNvPr id="130" name="矩形"/>
          <p:cNvSpPr>
            <a:spLocks/>
          </p:cNvSpPr>
          <p:nvPr/>
        </p:nvSpPr>
        <p:spPr>
          <a:xfrm rot="0">
            <a:off x="2045712" y="1726682"/>
            <a:ext cx="6339172" cy="549147"/>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162"/>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A digitalportfolioisamodern replacement for traditional resumes.</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
        <p:nvSpPr>
          <p:cNvPr id="131" name="矩形"/>
          <p:cNvSpPr>
            <a:spLocks/>
          </p:cNvSpPr>
          <p:nvPr/>
        </p:nvSpPr>
        <p:spPr>
          <a:xfrm rot="0">
            <a:off x="2045712" y="2003164"/>
            <a:ext cx="6468304" cy="323443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162"/>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It provides an interactive and professional identity. The project demonstrates knowledge of HTML, CSS, and JavaScript. It shows the ability to design and develop responsive websites. The portfolio highlights achievements, skills, and real-world projects It is useful for students, job seekers, freelancers, and professionals. Recruiters and clients gain confidence by seeing actual work samples. The portfolio boosts career opportunities and academic visibility. It leaves a lasting positive impression on potential employers.</a:t>
            </a:r>
            <a:endPar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a:p>
            <a:pPr marL="0" indent="0" algn="l">
              <a:lnSpc>
                <a:spcPts val="1658"/>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In conclusion, a digital portfolio is a gateway to success in the digital </a:t>
            </a:r>
            <a:endPar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a:p>
            <a:pPr marL="0" indent="0" algn="l">
              <a:lnSpc>
                <a:spcPts val="2694"/>
              </a:lnSpc>
              <a:spcBef>
                <a:spcPts val="0"/>
              </a:spcBef>
              <a:spcAft>
                <a:spcPts val="0"/>
              </a:spcAft>
              <a:buNone/>
            </a:pPr>
            <a:r>
              <a:rPr lang="en-US" altLang="zh-CN" sz="1802" b="0" i="0" u="none" strike="noStrike" kern="1200" cap="none" spc="5" baseline="0">
                <a:solidFill>
                  <a:srgbClr val="000000"/>
                </a:solidFill>
                <a:latin typeface="Calibri (MS)" pitchFamily="0" charset="0"/>
                <a:ea typeface="Calibri (MS)" pitchFamily="0" charset="0"/>
                <a:cs typeface="Calibri (MS)" pitchFamily="0" charset="0"/>
                <a:sym typeface="Calibri (MS)" pitchFamily="0" charset="0"/>
              </a:rPr>
              <a:t>age</a:t>
            </a:r>
            <a:endParaRPr lang="zh-CN" altLang="en-US" sz="1802" b="0" i="0" u="none" strike="noStrike" kern="1200" cap="none" spc="5" baseline="0">
              <a:solidFill>
                <a:srgbClr val="000000"/>
              </a:solidFill>
              <a:latin typeface="Calibri (MS)" pitchFamily="0" charset="0"/>
              <a:ea typeface="Calibri (MS)" pitchFamily="0" charset="0"/>
              <a:cs typeface="Calibri (MS)" pitchFamily="0" charset="0"/>
              <a:sym typeface="Calibri (MS)" pitchFamily="0" charset="0"/>
            </a:endParaRPr>
          </a:p>
        </p:txBody>
      </p:sp>
    </p:spTree>
    <p:extLst>
      <p:ext uri="{BB962C8B-B14F-4D97-AF65-F5344CB8AC3E}">
        <p14:creationId xmlns:p14="http://schemas.microsoft.com/office/powerpoint/2010/main" val="109319275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23" name="曲线"/>
          <p:cNvSpPr>
            <a:spLocks/>
          </p:cNvSpPr>
          <p:nvPr/>
        </p:nvSpPr>
        <p:spPr>
          <a:xfrm rot="0">
            <a:off x="3146402" y="41271"/>
            <a:ext cx="10385422" cy="698499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lnTo>
                  <a:pt x="0" y="0"/>
                </a:lnTo>
                <a:close/>
              </a:path>
            </a:pathLst>
          </a:custGeom>
          <a:blipFill rotWithShape="1">
            <a:blip r:embed="rId2"/>
            <a:stretch/>
          </a:blipFill>
          <a:ln cmpd="sng" cap="flat">
            <a:noFill/>
            <a:prstDash val="solid"/>
            <a:miter/>
          </a:ln>
        </p:spPr>
      </p:sp>
      <p:sp>
        <p:nvSpPr>
          <p:cNvPr id="24" name="曲线"/>
          <p:cNvSpPr>
            <a:spLocks/>
          </p:cNvSpPr>
          <p:nvPr/>
        </p:nvSpPr>
        <p:spPr>
          <a:xfrm rot="0">
            <a:off x="676275" y="6467475"/>
            <a:ext cx="2143125" cy="20002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grpSp>
        <p:nvGrpSpPr>
          <p:cNvPr id="26" name="组合"/>
          <p:cNvGrpSpPr>
            <a:grpSpLocks/>
          </p:cNvGrpSpPr>
          <p:nvPr/>
        </p:nvGrpSpPr>
        <p:grpSpPr>
          <a:xfrm>
            <a:off x="466725" y="6410325"/>
            <a:ext cx="3705224" cy="295275"/>
            <a:chOff x="466725" y="6410325"/>
            <a:chExt cx="3705224" cy="295275"/>
          </a:xfrm>
        </p:grpSpPr>
        <p:sp>
          <p:nvSpPr>
            <p:cNvPr id="25" name="曲线"/>
            <p:cNvSpPr>
              <a:spLocks/>
            </p:cNvSpPr>
            <p:nvPr/>
          </p:nvSpPr>
          <p:spPr>
            <a:xfrm rot="0">
              <a:off x="466725" y="6410325"/>
              <a:ext cx="3705224" cy="295275"/>
            </a:xfrm>
            <a:custGeom>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a:srgbClr val="F2F2F2"/>
            </a:solidFill>
            <a:ln cmpd="sng" cap="flat">
              <a:noFill/>
              <a:prstDash val="solid"/>
              <a:miter/>
            </a:ln>
          </p:spPr>
        </p:sp>
      </p:grpSp>
      <p:sp>
        <p:nvSpPr>
          <p:cNvPr id="28" name="矩形"/>
          <p:cNvSpPr>
            <a:spLocks/>
          </p:cNvSpPr>
          <p:nvPr/>
        </p:nvSpPr>
        <p:spPr>
          <a:xfrm rot="0">
            <a:off x="4584773" y="3001082"/>
            <a:ext cx="5375474" cy="918972"/>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3618"/>
              </a:lnSpc>
              <a:spcBef>
                <a:spcPts val="0"/>
              </a:spcBef>
              <a:spcAft>
                <a:spcPts val="0"/>
              </a:spcAft>
              <a:buNone/>
            </a:pPr>
            <a:r>
              <a:rPr lang="en-US" altLang="zh-CN" sz="2700" b="0" i="0" u="none" strike="noStrike" kern="1200" cap="none" spc="5" baseline="0">
                <a:solidFill>
                  <a:srgbClr val="FF66C4"/>
                </a:solidFill>
                <a:latin typeface="Arab Times" pitchFamily="0" charset="0"/>
                <a:ea typeface="Arab Times" pitchFamily="0" charset="0"/>
                <a:cs typeface="Arab Times" pitchFamily="0" charset="0"/>
              </a:rPr>
              <a:t>Digital </a:t>
            </a:r>
            <a:r>
              <a:rPr lang="en-US" altLang="zh-CN" sz="2700" b="0" i="0" u="none" strike="noStrike" kern="1200" cap="none" spc="5" baseline="0">
                <a:solidFill>
                  <a:srgbClr val="FF66C4"/>
                </a:solidFill>
                <a:latin typeface="Arab Times" pitchFamily="0" charset="0"/>
                <a:ea typeface="Arab Times" pitchFamily="0" charset="0"/>
                <a:cs typeface="Arab Times" pitchFamily="0" charset="0"/>
                <a:sym typeface="Arab Times" pitchFamily="0" charset="0"/>
              </a:rPr>
              <a:t>portfolio using front end web development </a:t>
            </a:r>
            <a:endParaRPr lang="zh-CN" altLang="en-US" sz="2700" b="0" i="0" u="none" strike="noStrike" kern="1200" cap="none" spc="5" baseline="0">
              <a:solidFill>
                <a:srgbClr val="FF66C4"/>
              </a:solidFill>
              <a:latin typeface="Arab Times" pitchFamily="0" charset="0"/>
              <a:ea typeface="Arab Times" pitchFamily="0" charset="0"/>
              <a:cs typeface="Arab Times" pitchFamily="0" charset="0"/>
              <a:sym typeface="Arab Times" pitchFamily="0" charset="0"/>
            </a:endParaRPr>
          </a:p>
        </p:txBody>
      </p:sp>
      <p:sp>
        <p:nvSpPr>
          <p:cNvPr id="29" name="矩形"/>
          <p:cNvSpPr>
            <a:spLocks/>
          </p:cNvSpPr>
          <p:nvPr/>
        </p:nvSpPr>
        <p:spPr>
          <a:xfrm rot="0">
            <a:off x="753113" y="758495"/>
            <a:ext cx="3949036" cy="760857"/>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991"/>
              </a:lnSpc>
              <a:spcBef>
                <a:spcPts val="0"/>
              </a:spcBef>
              <a:spcAft>
                <a:spcPts val="0"/>
              </a:spcAft>
              <a:buNone/>
            </a:pPr>
            <a:r>
              <a:rPr lang="en-US" altLang="zh-CN" sz="427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PROJECT</a:t>
            </a:r>
            <a:r>
              <a:rPr lang="en-US" altLang="zh-CN" sz="427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 </a:t>
            </a:r>
            <a:r>
              <a:rPr lang="en-US" altLang="zh-CN" sz="427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TITLE</a:t>
            </a:r>
            <a:endParaRPr lang="zh-CN" altLang="en-US" sz="427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30" name="矩形"/>
          <p:cNvSpPr>
            <a:spLocks/>
          </p:cNvSpPr>
          <p:nvPr/>
        </p:nvSpPr>
        <p:spPr>
          <a:xfrm rot="0">
            <a:off x="11400159" y="6455159"/>
            <a:ext cx="76532" cy="20040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578"/>
              </a:lnSpc>
              <a:spcBef>
                <a:spcPts val="0"/>
              </a:spcBef>
              <a:spcAft>
                <a:spcPts val="0"/>
              </a:spcAft>
              <a:buNone/>
            </a:pPr>
            <a:r>
              <a:rPr lang="en-US" altLang="zh-CN" sz="1127"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2</a:t>
            </a:r>
            <a:endParaRPr lang="zh-CN" altLang="en-US" sz="1127"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17194693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1" name="曲线"/>
          <p:cNvSpPr>
            <a:spLocks/>
          </p:cNvSpPr>
          <p:nvPr/>
        </p:nvSpPr>
        <p:spPr>
          <a:xfrm rot="0">
            <a:off x="-63502" y="-63502"/>
            <a:ext cx="12318997" cy="698499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lnTo>
                  <a:pt x="0" y="0"/>
                </a:lnTo>
                <a:close/>
              </a:path>
            </a:pathLst>
          </a:custGeom>
          <a:blipFill rotWithShape="1">
            <a:blip r:embed="rId1"/>
            <a:stretch/>
          </a:blipFill>
          <a:ln cmpd="sng" cap="flat">
            <a:noFill/>
            <a:prstDash val="solid"/>
            <a:miter/>
          </a:ln>
        </p:spPr>
      </p:sp>
      <p:sp>
        <p:nvSpPr>
          <p:cNvPr id="32" name="曲线"/>
          <p:cNvSpPr>
            <a:spLocks/>
          </p:cNvSpPr>
          <p:nvPr/>
        </p:nvSpPr>
        <p:spPr>
          <a:xfrm rot="0">
            <a:off x="10687050" y="6134100"/>
            <a:ext cx="247648" cy="24765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grpSp>
        <p:nvGrpSpPr>
          <p:cNvPr id="34" name="组合"/>
          <p:cNvGrpSpPr>
            <a:grpSpLocks/>
          </p:cNvGrpSpPr>
          <p:nvPr/>
        </p:nvGrpSpPr>
        <p:grpSpPr>
          <a:xfrm>
            <a:off x="466725" y="6410325"/>
            <a:ext cx="3705224" cy="295275"/>
            <a:chOff x="466725" y="6410325"/>
            <a:chExt cx="3705224" cy="295275"/>
          </a:xfrm>
        </p:grpSpPr>
        <p:sp>
          <p:nvSpPr>
            <p:cNvPr id="33" name="曲线"/>
            <p:cNvSpPr>
              <a:spLocks/>
            </p:cNvSpPr>
            <p:nvPr/>
          </p:nvSpPr>
          <p:spPr>
            <a:xfrm rot="0">
              <a:off x="466725" y="6410325"/>
              <a:ext cx="3705224" cy="295275"/>
            </a:xfrm>
            <a:custGeom>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a:srgbClr val="F2F2F2"/>
            </a:solidFill>
            <a:ln cmpd="sng" cap="flat">
              <a:noFill/>
              <a:prstDash val="solid"/>
              <a:miter/>
            </a:ln>
          </p:spPr>
        </p:sp>
      </p:grpSp>
      <p:sp>
        <p:nvSpPr>
          <p:cNvPr id="35" name="曲线"/>
          <p:cNvSpPr>
            <a:spLocks/>
          </p:cNvSpPr>
          <p:nvPr/>
        </p:nvSpPr>
        <p:spPr>
          <a:xfrm rot="0">
            <a:off x="47625" y="3819525"/>
            <a:ext cx="1733550" cy="3009899"/>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sp>
        <p:nvSpPr>
          <p:cNvPr id="36" name="矩形"/>
          <p:cNvSpPr>
            <a:spLocks/>
          </p:cNvSpPr>
          <p:nvPr/>
        </p:nvSpPr>
        <p:spPr>
          <a:xfrm rot="0">
            <a:off x="753113" y="6460874"/>
            <a:ext cx="1799825" cy="20040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578"/>
              </a:lnSpc>
              <a:spcBef>
                <a:spcPts val="0"/>
              </a:spcBef>
              <a:spcAft>
                <a:spcPts val="0"/>
              </a:spcAft>
              <a:buNone/>
            </a:pPr>
            <a:r>
              <a:rPr lang="en-US" altLang="zh-CN" sz="1127" b="0" i="0" u="none" strike="noStrike" kern="1200" cap="none" spc="0" baseline="0">
                <a:solidFill>
                  <a:srgbClr val="2D83C3"/>
                </a:solidFill>
                <a:latin typeface="Trebuchet MS" pitchFamily="0" charset="0"/>
                <a:ea typeface="Trebuchet MS" pitchFamily="0" charset="0"/>
                <a:cs typeface="Trebuchet MS" pitchFamily="0" charset="0"/>
                <a:sym typeface="Trebuchet MS" pitchFamily="0" charset="0"/>
              </a:rPr>
              <a:t>3/21/2024</a:t>
            </a:r>
            <a:r>
              <a:rPr lang="en-US" altLang="zh-CN" sz="1127"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 </a:t>
            </a:r>
            <a:r>
              <a:rPr lang="en-US" altLang="zh-CN" sz="1127" b="0" i="0" u="none" strike="noStrike" kern="1200" cap="none" spc="0" baseline="0">
                <a:solidFill>
                  <a:srgbClr val="2D83C3"/>
                </a:solidFill>
                <a:latin typeface="Trebuchet MS Bold" pitchFamily="0" charset="0"/>
                <a:ea typeface="Trebuchet MS Bold" pitchFamily="0" charset="0"/>
                <a:cs typeface="Trebuchet MS Bold" pitchFamily="0" charset="0"/>
                <a:sym typeface="Trebuchet MS Bold" pitchFamily="0" charset="0"/>
              </a:rPr>
              <a:t>AnnualReview</a:t>
            </a:r>
            <a:endParaRPr lang="zh-CN" altLang="en-US" sz="1127" b="0" i="0" u="none" strike="noStrike" kern="1200" cap="none" spc="0" baseline="0">
              <a:solidFill>
                <a:srgbClr val="2D83C3"/>
              </a:solidFill>
              <a:latin typeface="Trebuchet MS Bold" pitchFamily="0" charset="0"/>
              <a:ea typeface="Trebuchet MS Bold" pitchFamily="0" charset="0"/>
              <a:cs typeface="Trebuchet MS Bold" pitchFamily="0" charset="0"/>
              <a:sym typeface="Trebuchet MS Bold" pitchFamily="0" charset="0"/>
            </a:endParaRPr>
          </a:p>
        </p:txBody>
      </p:sp>
      <p:sp>
        <p:nvSpPr>
          <p:cNvPr id="37" name="矩形"/>
          <p:cNvSpPr>
            <a:spLocks/>
          </p:cNvSpPr>
          <p:nvPr/>
        </p:nvSpPr>
        <p:spPr>
          <a:xfrm rot="0">
            <a:off x="11400159" y="6455159"/>
            <a:ext cx="76532" cy="20040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578"/>
              </a:lnSpc>
              <a:spcBef>
                <a:spcPts val="0"/>
              </a:spcBef>
              <a:spcAft>
                <a:spcPts val="0"/>
              </a:spcAft>
              <a:buNone/>
            </a:pPr>
            <a:r>
              <a:rPr lang="en-US" altLang="zh-CN" sz="1127"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3</a:t>
            </a:r>
            <a:endParaRPr lang="zh-CN" altLang="en-US" sz="1127"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38" name="矩形"/>
          <p:cNvSpPr>
            <a:spLocks/>
          </p:cNvSpPr>
          <p:nvPr/>
        </p:nvSpPr>
        <p:spPr>
          <a:xfrm rot="0">
            <a:off x="753113" y="353224"/>
            <a:ext cx="2372868" cy="85471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6730"/>
              </a:lnSpc>
              <a:spcBef>
                <a:spcPts val="0"/>
              </a:spcBef>
              <a:spcAft>
                <a:spcPts val="0"/>
              </a:spcAft>
              <a:buNone/>
            </a:pPr>
            <a:r>
              <a:rPr lang="en-US" altLang="zh-CN" sz="4807"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AGENDA</a:t>
            </a:r>
            <a:endParaRPr lang="zh-CN" altLang="en-US" sz="4807"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39" name="矩形"/>
          <p:cNvSpPr>
            <a:spLocks/>
          </p:cNvSpPr>
          <p:nvPr/>
        </p:nvSpPr>
        <p:spPr>
          <a:xfrm rot="0">
            <a:off x="3072278" y="1053566"/>
            <a:ext cx="5975677" cy="1976120"/>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4349"/>
              </a:lnSpc>
              <a:spcBef>
                <a:spcPts val="0"/>
              </a:spcBef>
              <a:spcAft>
                <a:spcPts val="0"/>
              </a:spcAft>
              <a:buNone/>
            </a:pPr>
            <a:r>
              <a:rPr lang="en-US" altLang="zh-CN" sz="3106" b="0" i="0" u="none" strike="noStrike" kern="1200" cap="none" spc="9" baseline="0">
                <a:solidFill>
                  <a:srgbClr val="0D0D0D"/>
                </a:solidFill>
                <a:latin typeface="Calibri (MS)" pitchFamily="0" charset="0"/>
                <a:ea typeface="Calibri (MS)" pitchFamily="0" charset="0"/>
                <a:cs typeface="Calibri (MS)" pitchFamily="0" charset="0"/>
                <a:sym typeface="Calibri (MS)" pitchFamily="0" charset="0"/>
              </a:rPr>
              <a:t>1.Problem Statement</a:t>
            </a:r>
            <a:endParaRPr lang="en-US" altLang="zh-CN" sz="3106" b="0" i="0" u="none" strike="noStrike" kern="1200" cap="none" spc="9" baseline="0">
              <a:solidFill>
                <a:srgbClr val="0D0D0D"/>
              </a:solidFill>
              <a:latin typeface="Calibri (MS)" pitchFamily="0" charset="0"/>
              <a:ea typeface="Calibri (MS)" pitchFamily="0" charset="0"/>
              <a:cs typeface="Calibri (MS)" pitchFamily="0" charset="0"/>
              <a:sym typeface="Calibri (MS)" pitchFamily="0" charset="0"/>
            </a:endParaRPr>
          </a:p>
          <a:p>
            <a:pPr marL="0" indent="0" algn="ctr">
              <a:lnSpc>
                <a:spcPts val="3737"/>
              </a:lnSpc>
              <a:spcBef>
                <a:spcPts val="0"/>
              </a:spcBef>
              <a:spcAft>
                <a:spcPts val="0"/>
              </a:spcAft>
              <a:buNone/>
            </a:pPr>
            <a:r>
              <a:rPr lang="en-US" altLang="zh-CN" sz="3109" b="0" i="0" u="none" strike="noStrike" kern="1200" cap="none" spc="6" baseline="0">
                <a:solidFill>
                  <a:srgbClr val="0D0D0D"/>
                </a:solidFill>
                <a:latin typeface="Calibri (MS)" pitchFamily="0" charset="0"/>
                <a:ea typeface="Calibri (MS)" pitchFamily="0" charset="0"/>
                <a:cs typeface="Calibri (MS)" pitchFamily="0" charset="0"/>
                <a:sym typeface="Calibri (MS)" pitchFamily="0" charset="0"/>
              </a:rPr>
              <a:t>2.Project Overview </a:t>
            </a:r>
            <a:endParaRPr lang="en-US" altLang="zh-CN" sz="3109" b="0" i="0" u="none" strike="noStrike" kern="1200" cap="none" spc="6" baseline="0">
              <a:solidFill>
                <a:srgbClr val="0D0D0D"/>
              </a:solidFill>
              <a:latin typeface="Calibri (MS)" pitchFamily="0" charset="0"/>
              <a:ea typeface="Calibri (MS)" pitchFamily="0" charset="0"/>
              <a:cs typeface="Calibri (MS)" pitchFamily="0" charset="0"/>
            </a:endParaRPr>
          </a:p>
          <a:p>
            <a:pPr marL="0" indent="0" algn="ctr">
              <a:lnSpc>
                <a:spcPts val="3737"/>
              </a:lnSpc>
              <a:spcBef>
                <a:spcPts val="0"/>
              </a:spcBef>
              <a:spcAft>
                <a:spcPts val="0"/>
              </a:spcAft>
              <a:buNone/>
            </a:pPr>
            <a:r>
              <a:rPr lang="en-US" altLang="zh-CN" sz="3109" b="0" i="0" u="none" strike="noStrike" kern="1200" cap="none" spc="6" baseline="0">
                <a:solidFill>
                  <a:srgbClr val="0D0D0D"/>
                </a:solidFill>
                <a:latin typeface="Calibri (MS)" pitchFamily="0" charset="0"/>
                <a:ea typeface="Calibri (MS)" pitchFamily="0" charset="0"/>
                <a:cs typeface="Calibri (MS)" pitchFamily="0" charset="0"/>
                <a:sym typeface="Calibri (MS)" pitchFamily="0" charset="0"/>
              </a:rPr>
              <a:t>3.End Users</a:t>
            </a:r>
            <a:endParaRPr lang="en-US" altLang="zh-CN" sz="3109" b="0" i="0" u="none" strike="noStrike" kern="1200" cap="none" spc="6" baseline="0">
              <a:solidFill>
                <a:srgbClr val="0D0D0D"/>
              </a:solidFill>
              <a:latin typeface="Calibri (MS)" pitchFamily="0" charset="0"/>
              <a:ea typeface="Calibri (MS)" pitchFamily="0" charset="0"/>
              <a:cs typeface="Calibri (MS)" pitchFamily="0" charset="0"/>
            </a:endParaRPr>
          </a:p>
          <a:p>
            <a:pPr marL="0" indent="0" algn="ctr">
              <a:lnSpc>
                <a:spcPts val="3737"/>
              </a:lnSpc>
              <a:spcBef>
                <a:spcPts val="0"/>
              </a:spcBef>
              <a:spcAft>
                <a:spcPts val="0"/>
              </a:spcAft>
              <a:buNone/>
            </a:pPr>
            <a:r>
              <a:rPr lang="en-US" altLang="zh-CN" sz="3109" b="0" i="0" u="none" strike="noStrike" kern="1200" cap="none" spc="6" baseline="0">
                <a:solidFill>
                  <a:srgbClr val="0D0D0D"/>
                </a:solidFill>
                <a:latin typeface="Calibri (MS)" pitchFamily="0" charset="0"/>
                <a:ea typeface="Calibri (MS)" pitchFamily="0" charset="0"/>
                <a:cs typeface="Calibri (MS)" pitchFamily="0" charset="0"/>
                <a:sym typeface="Calibri (MS)" pitchFamily="0" charset="0"/>
              </a:rPr>
              <a:t> 4.Tools and Technologies</a:t>
            </a:r>
            <a:endParaRPr lang="zh-CN" altLang="en-US" sz="3109" b="0" i="0" u="none" strike="noStrike" kern="1200" cap="none" spc="6" baseline="0">
              <a:solidFill>
                <a:srgbClr val="0D0D0D"/>
              </a:solidFill>
              <a:latin typeface="Calibri (MS)" pitchFamily="0" charset="0"/>
              <a:ea typeface="Calibri (MS)" pitchFamily="0" charset="0"/>
              <a:cs typeface="Calibri (MS)" pitchFamily="0" charset="0"/>
              <a:sym typeface="Calibri (MS)" pitchFamily="0" charset="0"/>
            </a:endParaRPr>
          </a:p>
        </p:txBody>
      </p:sp>
      <p:sp>
        <p:nvSpPr>
          <p:cNvPr id="40" name="矩形"/>
          <p:cNvSpPr>
            <a:spLocks/>
          </p:cNvSpPr>
          <p:nvPr/>
        </p:nvSpPr>
        <p:spPr>
          <a:xfrm rot="0">
            <a:off x="5455834" y="3222669"/>
            <a:ext cx="90029" cy="43455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380"/>
              </a:lnSpc>
              <a:spcBef>
                <a:spcPts val="0"/>
              </a:spcBef>
              <a:spcAft>
                <a:spcPts val="0"/>
              </a:spcAft>
              <a:buNone/>
            </a:pPr>
            <a:r>
              <a:rPr lang="en-US" altLang="zh-CN" sz="2779" b="0" i="0" u="none" strike="noStrike" kern="1200" cap="none" spc="0" baseline="0">
                <a:solidFill>
                  <a:srgbClr val="0D0D0D"/>
                </a:solidFill>
                <a:latin typeface="Arab Times" pitchFamily="0" charset="0"/>
                <a:ea typeface="Arab Times" pitchFamily="0" charset="0"/>
                <a:cs typeface="Arab Times" pitchFamily="0" charset="0"/>
                <a:sym typeface="Arab Times" pitchFamily="0" charset="0"/>
              </a:rPr>
              <a:t> </a:t>
            </a:r>
            <a:endParaRPr lang="zh-CN" altLang="en-US" sz="2779" b="0" i="0" u="none" strike="noStrike" kern="1200" cap="none" spc="0" baseline="0">
              <a:solidFill>
                <a:srgbClr val="0D0D0D"/>
              </a:solidFill>
              <a:latin typeface="Arab Times" pitchFamily="0" charset="0"/>
              <a:ea typeface="Arab Times" pitchFamily="0" charset="0"/>
              <a:cs typeface="Arab Times" pitchFamily="0" charset="0"/>
              <a:sym typeface="Arab Times" pitchFamily="0" charset="0"/>
            </a:endParaRPr>
          </a:p>
        </p:txBody>
      </p:sp>
      <p:sp>
        <p:nvSpPr>
          <p:cNvPr id="41" name="矩形"/>
          <p:cNvSpPr>
            <a:spLocks/>
          </p:cNvSpPr>
          <p:nvPr/>
        </p:nvSpPr>
        <p:spPr>
          <a:xfrm rot="0">
            <a:off x="3428107" y="3928437"/>
            <a:ext cx="5979242" cy="1286637"/>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3377"/>
              </a:lnSpc>
              <a:spcBef>
                <a:spcPts val="0"/>
              </a:spcBef>
              <a:spcAft>
                <a:spcPts val="0"/>
              </a:spcAft>
              <a:buNone/>
            </a:pPr>
            <a:r>
              <a:rPr lang="en-US" altLang="zh-CN" sz="2777" b="0" i="0" u="none" strike="noStrike" kern="1200" cap="none" spc="5" baseline="0">
                <a:solidFill>
                  <a:srgbClr val="0D0D0D"/>
                </a:solidFill>
                <a:latin typeface="Calibri (MS)" pitchFamily="0" charset="0"/>
                <a:ea typeface="Calibri (MS)" pitchFamily="0" charset="0"/>
                <a:cs typeface="Calibri (MS)" pitchFamily="0" charset="0"/>
                <a:sym typeface="Calibri (MS)" pitchFamily="0" charset="0"/>
              </a:rPr>
              <a:t>6.Features and Functionality</a:t>
            </a:r>
            <a:endParaRPr lang="en-US" altLang="zh-CN" sz="2777" b="0" i="0" u="none" strike="noStrike" kern="1200" cap="none" spc="5" baseline="0">
              <a:solidFill>
                <a:srgbClr val="0D0D0D"/>
              </a:solidFill>
              <a:latin typeface="Calibri (MS)" pitchFamily="0" charset="0"/>
              <a:ea typeface="Calibri (MS)" pitchFamily="0" charset="0"/>
              <a:cs typeface="Calibri (MS)" pitchFamily="0" charset="0"/>
            </a:endParaRPr>
          </a:p>
          <a:p>
            <a:pPr marL="0" indent="0" algn="ctr">
              <a:lnSpc>
                <a:spcPts val="3377"/>
              </a:lnSpc>
              <a:spcBef>
                <a:spcPts val="0"/>
              </a:spcBef>
              <a:spcAft>
                <a:spcPts val="0"/>
              </a:spcAft>
              <a:buNone/>
            </a:pPr>
            <a:r>
              <a:rPr lang="en-US" altLang="zh-CN" sz="2777" b="0" i="0" u="none" strike="noStrike" kern="1200" cap="none" spc="5" baseline="0">
                <a:solidFill>
                  <a:srgbClr val="0D0D0D"/>
                </a:solidFill>
                <a:latin typeface="Calibri (MS)" pitchFamily="0" charset="0"/>
                <a:ea typeface="Calibri (MS)" pitchFamily="0" charset="0"/>
                <a:cs typeface="Calibri (MS)" pitchFamily="0" charset="0"/>
                <a:sym typeface="Calibri (MS)" pitchFamily="0" charset="0"/>
              </a:rPr>
              <a:t>7.Results and Screenshots </a:t>
            </a:r>
            <a:r>
              <a:rPr lang="en-US" altLang="zh-CN" sz="2777" b="0" i="0" u="none" strike="noStrike" kern="1200" cap="none" spc="5" baseline="0">
                <a:solidFill>
                  <a:srgbClr val="0D0D0D"/>
                </a:solidFill>
                <a:latin typeface="Calibri (MS)" pitchFamily="0" charset="0"/>
                <a:ea typeface="Calibri (MS)" pitchFamily="0" charset="0"/>
                <a:cs typeface="Calibri (MS)" pitchFamily="0" charset="0"/>
              </a:rPr>
              <a:t>8</a:t>
            </a:r>
            <a:r>
              <a:rPr lang="en-US" altLang="zh-CN" sz="2777" b="0" i="0" u="none" strike="noStrike" kern="1200" cap="none" spc="5" baseline="0">
                <a:solidFill>
                  <a:srgbClr val="0D0D0D"/>
                </a:solidFill>
                <a:latin typeface="Calibri (MS)" pitchFamily="0" charset="0"/>
                <a:ea typeface="Calibri (MS)" pitchFamily="0" charset="0"/>
                <a:cs typeface="Calibri (MS)" pitchFamily="0" charset="0"/>
                <a:sym typeface="Calibri (MS)" pitchFamily="0" charset="0"/>
              </a:rPr>
              <a:t>.Conclusion</a:t>
            </a:r>
            <a:endParaRPr lang="zh-CN" altLang="en-US" sz="2777" b="0" i="0" u="none" strike="noStrike" kern="1200" cap="none" spc="5" baseline="0">
              <a:solidFill>
                <a:srgbClr val="0D0D0D"/>
              </a:solidFill>
              <a:latin typeface="Calibri (MS)" pitchFamily="0" charset="0"/>
              <a:ea typeface="Calibri (MS)" pitchFamily="0" charset="0"/>
              <a:cs typeface="Calibri (MS)" pitchFamily="0" charset="0"/>
              <a:sym typeface="Calibri (MS)" pitchFamily="0" charset="0"/>
            </a:endParaRPr>
          </a:p>
        </p:txBody>
      </p:sp>
      <p:sp>
        <p:nvSpPr>
          <p:cNvPr id="42" name="矩形"/>
          <p:cNvSpPr>
            <a:spLocks/>
          </p:cNvSpPr>
          <p:nvPr/>
        </p:nvSpPr>
        <p:spPr>
          <a:xfrm rot="0">
            <a:off x="5275326" y="4929797"/>
            <a:ext cx="90029" cy="43455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380"/>
              </a:lnSpc>
              <a:spcBef>
                <a:spcPts val="0"/>
              </a:spcBef>
              <a:spcAft>
                <a:spcPts val="0"/>
              </a:spcAft>
              <a:buNone/>
            </a:pPr>
            <a:r>
              <a:rPr lang="en-US" altLang="zh-CN" sz="2779" b="0" i="0" u="none" strike="noStrike" kern="1200" cap="none" spc="0" baseline="0">
                <a:solidFill>
                  <a:srgbClr val="0D0D0D"/>
                </a:solidFill>
                <a:latin typeface="Arab Times" pitchFamily="0" charset="0"/>
                <a:ea typeface="Arab Times" pitchFamily="0" charset="0"/>
                <a:cs typeface="Arab Times" pitchFamily="0" charset="0"/>
                <a:sym typeface="Arab Times" pitchFamily="0" charset="0"/>
              </a:rPr>
              <a:t> </a:t>
            </a:r>
            <a:endParaRPr lang="zh-CN" altLang="en-US" sz="2779" b="0" i="0" u="none" strike="noStrike" kern="1200" cap="none" spc="0" baseline="0">
              <a:solidFill>
                <a:srgbClr val="0D0D0D"/>
              </a:solidFill>
              <a:latin typeface="Arab Times" pitchFamily="0" charset="0"/>
              <a:ea typeface="Arab Times" pitchFamily="0" charset="0"/>
              <a:cs typeface="Arab Times" pitchFamily="0" charset="0"/>
              <a:sym typeface="Arab Times" pitchFamily="0" charset="0"/>
            </a:endParaRPr>
          </a:p>
        </p:txBody>
      </p:sp>
      <p:sp>
        <p:nvSpPr>
          <p:cNvPr id="43" name="矩形"/>
          <p:cNvSpPr>
            <a:spLocks/>
          </p:cNvSpPr>
          <p:nvPr/>
        </p:nvSpPr>
        <p:spPr>
          <a:xfrm rot="0">
            <a:off x="4372608" y="5377464"/>
            <a:ext cx="4963868" cy="494157"/>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891"/>
              </a:lnSpc>
              <a:spcBef>
                <a:spcPts val="0"/>
              </a:spcBef>
              <a:spcAft>
                <a:spcPts val="0"/>
              </a:spcAft>
              <a:buNone/>
            </a:pPr>
            <a:r>
              <a:rPr lang="en-US" altLang="zh-CN" sz="2779" b="0" i="0" u="none" strike="noStrike" kern="1200" cap="none" spc="8" baseline="0">
                <a:solidFill>
                  <a:srgbClr val="0D0D0D"/>
                </a:solidFill>
                <a:latin typeface="Calibri (MS)" pitchFamily="0" charset="0"/>
                <a:ea typeface="Calibri (MS)" pitchFamily="0" charset="0"/>
                <a:cs typeface="Calibri (MS)" pitchFamily="0" charset="0"/>
                <a:sym typeface="Calibri (MS)" pitchFamily="0" charset="0"/>
              </a:rPr>
              <a:t>9.Github</a:t>
            </a:r>
            <a:r>
              <a:rPr lang="en-US" altLang="zh-CN" sz="2779" b="0" i="0" u="none" strike="noStrike" kern="1200" cap="none" spc="8" baseline="0">
                <a:solidFill>
                  <a:srgbClr val="000000"/>
                </a:solidFill>
                <a:latin typeface="Calibri (MS)" pitchFamily="0" charset="0"/>
                <a:ea typeface="Calibri (MS)" pitchFamily="0" charset="0"/>
                <a:cs typeface="Calibri (MS)" pitchFamily="0" charset="0"/>
                <a:sym typeface="Calibri (MS)" pitchFamily="0" charset="0"/>
              </a:rPr>
              <a:t> </a:t>
            </a:r>
            <a:r>
              <a:rPr lang="en-US" altLang="zh-CN" sz="2779" b="0" i="0" u="none" strike="noStrike" kern="1200" cap="none" spc="8" baseline="0">
                <a:solidFill>
                  <a:srgbClr val="0D0D0D"/>
                </a:solidFill>
                <a:latin typeface="Calibri (MS)" pitchFamily="0" charset="0"/>
                <a:ea typeface="Calibri (MS)" pitchFamily="0" charset="0"/>
                <a:cs typeface="Calibri (MS)" pitchFamily="0" charset="0"/>
                <a:sym typeface="Calibri (MS)" pitchFamily="0" charset="0"/>
              </a:rPr>
              <a:t>Link</a:t>
            </a:r>
            <a:endParaRPr lang="zh-CN" altLang="en-US" sz="2779" b="0" i="0" u="none" strike="noStrike" kern="1200" cap="none" spc="8" baseline="0">
              <a:solidFill>
                <a:srgbClr val="0D0D0D"/>
              </a:solidFill>
              <a:latin typeface="Calibri (MS)" pitchFamily="0" charset="0"/>
              <a:ea typeface="Calibri (MS)" pitchFamily="0" charset="0"/>
              <a:cs typeface="Calibri (MS)" pitchFamily="0" charset="0"/>
              <a:sym typeface="Calibri (MS)" pitchFamily="0" charset="0"/>
            </a:endParaRPr>
          </a:p>
        </p:txBody>
      </p:sp>
      <p:sp>
        <p:nvSpPr>
          <p:cNvPr id="44" name="矩形"/>
          <p:cNvSpPr>
            <a:spLocks/>
          </p:cNvSpPr>
          <p:nvPr/>
        </p:nvSpPr>
        <p:spPr>
          <a:xfrm rot="0">
            <a:off x="4075662" y="3356016"/>
            <a:ext cx="5476284" cy="42430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341"/>
              </a:lnSpc>
              <a:spcBef>
                <a:spcPts val="0"/>
              </a:spcBef>
              <a:spcAft>
                <a:spcPts val="0"/>
              </a:spcAft>
              <a:buNone/>
            </a:pPr>
            <a:r>
              <a:rPr lang="en-US" altLang="zh-CN" sz="2779" b="0" i="0" u="none" strike="noStrike" kern="1200" cap="none" spc="0" baseline="0">
                <a:solidFill>
                  <a:srgbClr val="0D0D0D"/>
                </a:solidFill>
                <a:latin typeface="Calibri (MS)" pitchFamily="0" charset="0"/>
                <a:ea typeface="Calibri (MS)" pitchFamily="0" charset="0"/>
                <a:cs typeface="Calibri (MS)" pitchFamily="0" charset="0"/>
                <a:sym typeface="Calibri (MS)" pitchFamily="0" charset="0"/>
              </a:rPr>
              <a:t>5.Portfolio designandLayout</a:t>
            </a:r>
            <a:endParaRPr lang="zh-CN" altLang="en-US" sz="2779" b="0" i="0" u="none" strike="noStrike" kern="1200" cap="none" spc="0" baseline="0">
              <a:solidFill>
                <a:srgbClr val="0D0D0D"/>
              </a:solidFill>
              <a:latin typeface="Calibri (MS)" pitchFamily="0" charset="0"/>
              <a:ea typeface="Calibri (MS)" pitchFamily="0" charset="0"/>
              <a:cs typeface="Calibri (MS)" pitchFamily="0" charset="0"/>
              <a:sym typeface="Calibri (MS)" pitchFamily="0" charset="0"/>
            </a:endParaRPr>
          </a:p>
        </p:txBody>
      </p:sp>
    </p:spTree>
    <p:extLst>
      <p:ext uri="{BB962C8B-B14F-4D97-AF65-F5344CB8AC3E}">
        <p14:creationId xmlns:p14="http://schemas.microsoft.com/office/powerpoint/2010/main" val="100104356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46" name="曲线"/>
          <p:cNvSpPr>
            <a:spLocks/>
          </p:cNvSpPr>
          <p:nvPr/>
        </p:nvSpPr>
        <p:spPr>
          <a:xfrm rot="0">
            <a:off x="7387238" y="-63502"/>
            <a:ext cx="4868266" cy="6984997"/>
          </a:xfrm>
          <a:custGeom>
            <a:gdLst>
              <a:gd name="T1" fmla="*/ 0 w 21600"/>
              <a:gd name="T2" fmla="*/ 0 h 21600"/>
              <a:gd name="T3" fmla="*/ 21600 w 21600"/>
              <a:gd name="T4" fmla="*/ 21600 h 21600"/>
            </a:gdLst>
            <a:rect l="T1" t="T2" r="T3" b="T4"/>
            <a:pathLst>
              <a:path w="21600" h="21600">
                <a:moveTo>
                  <a:pt x="0" y="0"/>
                </a:moveTo>
                <a:lnTo>
                  <a:pt x="21599" y="0"/>
                </a:lnTo>
                <a:lnTo>
                  <a:pt x="21599" y="21599"/>
                </a:lnTo>
                <a:lnTo>
                  <a:pt x="0" y="21599"/>
                </a:lnTo>
                <a:lnTo>
                  <a:pt x="0" y="0"/>
                </a:lnTo>
                <a:close/>
              </a:path>
            </a:pathLst>
          </a:custGeom>
          <a:blipFill rotWithShape="1">
            <a:blip r:embed="rId2"/>
            <a:stretch/>
          </a:blipFill>
          <a:ln cmpd="sng" cap="flat">
            <a:noFill/>
            <a:prstDash val="solid"/>
            <a:miter/>
          </a:ln>
        </p:spPr>
      </p:sp>
      <p:sp>
        <p:nvSpPr>
          <p:cNvPr id="4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sp>
        <p:nvSpPr>
          <p:cNvPr id="48" name="曲线"/>
          <p:cNvSpPr>
            <a:spLocks/>
          </p:cNvSpPr>
          <p:nvPr/>
        </p:nvSpPr>
        <p:spPr>
          <a:xfrm rot="0">
            <a:off x="676275" y="6467475"/>
            <a:ext cx="2143125" cy="20002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mpd="sng" cap="flat">
            <a:noFill/>
            <a:prstDash val="solid"/>
            <a:miter/>
          </a:ln>
        </p:spPr>
      </p:sp>
      <p:sp>
        <p:nvSpPr>
          <p:cNvPr id="49" name="矩形"/>
          <p:cNvSpPr>
            <a:spLocks/>
          </p:cNvSpPr>
          <p:nvPr/>
        </p:nvSpPr>
        <p:spPr>
          <a:xfrm rot="0">
            <a:off x="847411" y="865556"/>
            <a:ext cx="5720791" cy="271652"/>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139"/>
              </a:lnSpc>
              <a:spcBef>
                <a:spcPts val="0"/>
              </a:spcBef>
              <a:spcAft>
                <a:spcPts val="0"/>
              </a:spcAft>
              <a:buNone/>
            </a:pPr>
            <a:r>
              <a:rPr lang="en-US" altLang="zh-CN" sz="427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PROBLEM</a:t>
            </a:r>
            <a:r>
              <a:rPr lang="en-US" altLang="zh-CN" sz="427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 </a:t>
            </a:r>
            <a:r>
              <a:rPr lang="en-US" altLang="zh-CN" sz="427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STATEMENT</a:t>
            </a:r>
            <a:endParaRPr lang="zh-CN" altLang="en-US" sz="427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50" name="矩形"/>
          <p:cNvSpPr>
            <a:spLocks/>
          </p:cNvSpPr>
          <p:nvPr/>
        </p:nvSpPr>
        <p:spPr>
          <a:xfrm rot="0">
            <a:off x="717556" y="1498080"/>
            <a:ext cx="52766" cy="572262"/>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4506"/>
              </a:lnSpc>
              <a:spcBef>
                <a:spcPts val="0"/>
              </a:spcBef>
              <a:spcAft>
                <a:spcPts val="0"/>
              </a:spcAft>
              <a:buNone/>
            </a:pPr>
            <a:r>
              <a:rPr lang="en-US" altLang="zh-CN" sz="1802" b="0" i="0" u="none" strike="noStrike" kern="1200" cap="none" spc="0" baseline="0">
                <a:solidFill>
                  <a:srgbClr val="000000"/>
                </a:solidFill>
                <a:latin typeface="Calibri (MS) Bold Italics" pitchFamily="0" charset="0"/>
                <a:ea typeface="Calibri (MS) Bold Italics" pitchFamily="0" charset="0"/>
                <a:cs typeface="Calibri (MS) Bold Italics" pitchFamily="0" charset="0"/>
                <a:sym typeface="Calibri (MS) Bold Italics" pitchFamily="0" charset="0"/>
              </a:rPr>
              <a:t> </a:t>
            </a:r>
            <a:endParaRPr lang="zh-CN" altLang="en-US" sz="1802" b="0" i="0" u="none" strike="noStrike" kern="1200" cap="none" spc="0" baseline="0">
              <a:solidFill>
                <a:srgbClr val="000000"/>
              </a:solidFill>
              <a:latin typeface="Calibri (MS) Bold Italics" pitchFamily="0" charset="0"/>
              <a:ea typeface="Calibri (MS) Bold Italics" pitchFamily="0" charset="0"/>
              <a:cs typeface="Calibri (MS) Bold Italics" pitchFamily="0" charset="0"/>
              <a:sym typeface="Calibri (MS) Bold Italics" pitchFamily="0" charset="0"/>
            </a:endParaRPr>
          </a:p>
        </p:txBody>
      </p:sp>
      <p:sp>
        <p:nvSpPr>
          <p:cNvPr id="51" name="矩形"/>
          <p:cNvSpPr>
            <a:spLocks/>
          </p:cNvSpPr>
          <p:nvPr/>
        </p:nvSpPr>
        <p:spPr>
          <a:xfrm rot="0">
            <a:off x="11400159" y="6455159"/>
            <a:ext cx="76532" cy="20040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578"/>
              </a:lnSpc>
              <a:spcBef>
                <a:spcPts val="0"/>
              </a:spcBef>
              <a:spcAft>
                <a:spcPts val="0"/>
              </a:spcAft>
              <a:buNone/>
            </a:pPr>
            <a:r>
              <a:rPr lang="en-US" altLang="zh-CN" sz="1127"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4</a:t>
            </a:r>
            <a:endParaRPr lang="zh-CN" altLang="en-US" sz="1127"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52" name="矩形"/>
          <p:cNvSpPr>
            <a:spLocks/>
          </p:cNvSpPr>
          <p:nvPr/>
        </p:nvSpPr>
        <p:spPr>
          <a:xfrm rot="0">
            <a:off x="536257" y="1726682"/>
            <a:ext cx="8696620" cy="549147"/>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162"/>
              </a:lnSpc>
              <a:spcBef>
                <a:spcPts val="0"/>
              </a:spcBef>
              <a:spcAft>
                <a:spcPts val="0"/>
              </a:spcAft>
              <a:buNone/>
            </a:pPr>
            <a:r>
              <a:rPr lang="en-US" altLang="zh-CN" sz="1802" b="0" i="0" u="none" strike="noStrike" kern="1200" cap="none" spc="0" baseline="0">
                <a:solidFill>
                  <a:srgbClr val="000000"/>
                </a:solidFill>
                <a:latin typeface="Calibri (MS) Bold Italics" pitchFamily="0" charset="0"/>
                <a:ea typeface="Calibri (MS) Bold Italics" pitchFamily="0" charset="0"/>
                <a:cs typeface="Calibri (MS) Bold Italics" pitchFamily="0" charset="0"/>
                <a:sym typeface="Calibri (MS) Bold Italics" pitchFamily="0" charset="0"/>
              </a:rPr>
              <a:t>Intoday’s world,traditionalresumes andCVs are no longerenough.Recruiters and clients </a:t>
            </a:r>
            <a:endParaRPr lang="zh-CN" altLang="en-US" sz="1802" b="0" i="0" u="none" strike="noStrike" kern="1200" cap="none" spc="0" baseline="0">
              <a:solidFill>
                <a:srgbClr val="000000"/>
              </a:solidFill>
              <a:latin typeface="Calibri (MS) Bold Italics" pitchFamily="0" charset="0"/>
              <a:ea typeface="Calibri (MS) Bold Italics" pitchFamily="0" charset="0"/>
              <a:cs typeface="Calibri (MS) Bold Italics" pitchFamily="0" charset="0"/>
              <a:sym typeface="Calibri (MS) Bold Italics" pitchFamily="0" charset="0"/>
            </a:endParaRPr>
          </a:p>
        </p:txBody>
      </p:sp>
      <p:sp>
        <p:nvSpPr>
          <p:cNvPr id="53" name="矩形"/>
          <p:cNvSpPr>
            <a:spLocks/>
          </p:cNvSpPr>
          <p:nvPr/>
        </p:nvSpPr>
        <p:spPr>
          <a:xfrm rot="0">
            <a:off x="298132" y="2003164"/>
            <a:ext cx="9181576" cy="1922016"/>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2162"/>
              </a:lnSpc>
              <a:spcBef>
                <a:spcPts val="0"/>
              </a:spcBef>
              <a:spcAft>
                <a:spcPts val="0"/>
              </a:spcAft>
              <a:buNone/>
            </a:pPr>
            <a:r>
              <a:rPr lang="en-US" altLang="zh-CN" sz="1802" b="0" i="0" u="none" strike="noStrike" kern="1200" cap="none" spc="0" baseline="0">
                <a:solidFill>
                  <a:srgbClr val="000000"/>
                </a:solidFill>
                <a:latin typeface="Calibri (MS) Bold Italics" pitchFamily="0" charset="0"/>
                <a:ea typeface="Calibri (MS) Bold Italics" pitchFamily="0" charset="0"/>
                <a:cs typeface="Calibri (MS) Bold Italics" pitchFamily="0" charset="0"/>
                <a:sym typeface="Calibri (MS) Bold Italics" pitchFamily="0" charset="0"/>
              </a:rPr>
              <a:t>want to see real work and practical applications.Students often struggle to present academic projects in a professional format.Job seekers need a platform that goes beyond plain text documents.Many professionals lack a central place to highlight their skills and experience.A digital portfolio solves this gap by combining resumes, projects, and skills in one place.It also offers interactivity with visuals, animations, and structured content.Without a portfolio, opportunities may be lost due to weak first impressions.A modern portfolio can act as a digital </a:t>
            </a:r>
            <a:endParaRPr lang="zh-CN" altLang="en-US" sz="1802" b="0" i="0" u="none" strike="noStrike" kern="1200" cap="none" spc="0" baseline="0">
              <a:solidFill>
                <a:srgbClr val="000000"/>
              </a:solidFill>
              <a:latin typeface="Calibri (MS) Bold Italics" pitchFamily="0" charset="0"/>
              <a:ea typeface="Calibri (MS) Bold Italics" pitchFamily="0" charset="0"/>
              <a:cs typeface="Calibri (MS) Bold Italics" pitchFamily="0" charset="0"/>
              <a:sym typeface="Calibri (MS) Bold Italics" pitchFamily="0" charset="0"/>
            </a:endParaRPr>
          </a:p>
        </p:txBody>
      </p:sp>
      <p:sp>
        <p:nvSpPr>
          <p:cNvPr id="54" name="矩形"/>
          <p:cNvSpPr>
            <a:spLocks/>
          </p:cNvSpPr>
          <p:nvPr/>
        </p:nvSpPr>
        <p:spPr>
          <a:xfrm rot="0">
            <a:off x="1733806" y="3653276"/>
            <a:ext cx="6185535" cy="549147"/>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2162"/>
              </a:lnSpc>
              <a:spcBef>
                <a:spcPts val="0"/>
              </a:spcBef>
              <a:spcAft>
                <a:spcPts val="0"/>
              </a:spcAft>
              <a:buNone/>
            </a:pPr>
            <a:r>
              <a:rPr lang="en-US" altLang="zh-CN" sz="1802" b="0" i="0" u="none" strike="noStrike" kern="1200" cap="none" spc="0" baseline="0">
                <a:solidFill>
                  <a:srgbClr val="000000"/>
                </a:solidFill>
                <a:latin typeface="Calibri (MS) Bold Italics" pitchFamily="0" charset="0"/>
                <a:ea typeface="Calibri (MS) Bold Italics" pitchFamily="0" charset="0"/>
                <a:cs typeface="Calibri (MS) Bold Italics" pitchFamily="0" charset="0"/>
                <a:sym typeface="Calibri (MS) Bold Italics" pitchFamily="0" charset="0"/>
              </a:rPr>
              <a:t>identity card in academic and career growth. This project addresses the need for a personal branding solution</a:t>
            </a:r>
            <a:endParaRPr lang="zh-CN" altLang="en-US" sz="1802" b="0" i="0" u="none" strike="noStrike" kern="1200" cap="none" spc="0" baseline="0">
              <a:solidFill>
                <a:srgbClr val="000000"/>
              </a:solidFill>
              <a:latin typeface="Calibri (MS) Bold Italics" pitchFamily="0" charset="0"/>
              <a:ea typeface="Calibri (MS) Bold Italics" pitchFamily="0" charset="0"/>
              <a:cs typeface="Calibri (MS) Bold Italics" pitchFamily="0" charset="0"/>
              <a:sym typeface="Calibri (MS) Bold Italics" pitchFamily="0" charset="0"/>
            </a:endParaRPr>
          </a:p>
        </p:txBody>
      </p:sp>
    </p:spTree>
    <p:extLst>
      <p:ext uri="{BB962C8B-B14F-4D97-AF65-F5344CB8AC3E}">
        <p14:creationId xmlns:p14="http://schemas.microsoft.com/office/powerpoint/2010/main" val="131424363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56" name="曲线"/>
          <p:cNvSpPr>
            <a:spLocks/>
          </p:cNvSpPr>
          <p:nvPr/>
        </p:nvSpPr>
        <p:spPr>
          <a:xfrm rot="0">
            <a:off x="7387238" y="-63502"/>
            <a:ext cx="4868266" cy="6984997"/>
          </a:xfrm>
          <a:custGeom>
            <a:gdLst>
              <a:gd name="T1" fmla="*/ 0 w 21600"/>
              <a:gd name="T2" fmla="*/ 0 h 21600"/>
              <a:gd name="T3" fmla="*/ 21600 w 21600"/>
              <a:gd name="T4" fmla="*/ 21600 h 21600"/>
            </a:gdLst>
            <a:rect l="T1" t="T2" r="T3" b="T4"/>
            <a:pathLst>
              <a:path w="21600" h="21600">
                <a:moveTo>
                  <a:pt x="0" y="0"/>
                </a:moveTo>
                <a:lnTo>
                  <a:pt x="21599" y="0"/>
                </a:lnTo>
                <a:lnTo>
                  <a:pt x="21599" y="21599"/>
                </a:lnTo>
                <a:lnTo>
                  <a:pt x="0" y="21599"/>
                </a:lnTo>
                <a:lnTo>
                  <a:pt x="0" y="0"/>
                </a:lnTo>
                <a:close/>
              </a:path>
            </a:pathLst>
          </a:custGeom>
          <a:blipFill rotWithShape="1">
            <a:blip r:embed="rId2"/>
            <a:stretch/>
          </a:blipFill>
          <a:ln cmpd="sng" cap="flat">
            <a:noFill/>
            <a:prstDash val="solid"/>
            <a:miter/>
          </a:ln>
        </p:spPr>
      </p:sp>
      <p:sp>
        <p:nvSpPr>
          <p:cNvPr id="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sp>
        <p:nvSpPr>
          <p:cNvPr id="58" name="曲线"/>
          <p:cNvSpPr>
            <a:spLocks/>
          </p:cNvSpPr>
          <p:nvPr/>
        </p:nvSpPr>
        <p:spPr>
          <a:xfrm rot="0">
            <a:off x="676275" y="6467475"/>
            <a:ext cx="2143125" cy="20002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mpd="sng" cap="flat">
            <a:noFill/>
            <a:prstDash val="solid"/>
            <a:miter/>
          </a:ln>
        </p:spPr>
      </p:sp>
      <p:sp>
        <p:nvSpPr>
          <p:cNvPr id="59" name="矩形"/>
          <p:cNvSpPr>
            <a:spLocks/>
          </p:cNvSpPr>
          <p:nvPr/>
        </p:nvSpPr>
        <p:spPr>
          <a:xfrm rot="0">
            <a:off x="753113" y="758495"/>
            <a:ext cx="5343211" cy="760857"/>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991"/>
              </a:lnSpc>
              <a:spcBef>
                <a:spcPts val="0"/>
              </a:spcBef>
              <a:spcAft>
                <a:spcPts val="0"/>
              </a:spcAft>
              <a:buNone/>
            </a:pPr>
            <a:r>
              <a:rPr lang="en-US" altLang="zh-CN" sz="427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PROJECT</a:t>
            </a:r>
            <a:r>
              <a:rPr lang="en-US" altLang="zh-CN" sz="427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 </a:t>
            </a:r>
            <a:r>
              <a:rPr lang="en-US" altLang="zh-CN" sz="427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OVERVIEW</a:t>
            </a:r>
            <a:endParaRPr lang="zh-CN" altLang="en-US" sz="427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60" name="矩形"/>
          <p:cNvSpPr>
            <a:spLocks/>
          </p:cNvSpPr>
          <p:nvPr/>
        </p:nvSpPr>
        <p:spPr>
          <a:xfrm rot="0">
            <a:off x="11400159" y="6455159"/>
            <a:ext cx="76532" cy="20040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578"/>
              </a:lnSpc>
              <a:spcBef>
                <a:spcPts val="0"/>
              </a:spcBef>
              <a:spcAft>
                <a:spcPts val="0"/>
              </a:spcAft>
              <a:buNone/>
            </a:pPr>
            <a:r>
              <a:rPr lang="en-US" altLang="zh-CN" sz="1127"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5</a:t>
            </a:r>
            <a:endParaRPr lang="zh-CN" altLang="en-US" sz="1127"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61" name="矩形"/>
          <p:cNvSpPr>
            <a:spLocks/>
          </p:cNvSpPr>
          <p:nvPr/>
        </p:nvSpPr>
        <p:spPr>
          <a:xfrm rot="0">
            <a:off x="831847" y="2171690"/>
            <a:ext cx="175422" cy="822578"/>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2159"/>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1. 2.</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
        <p:nvSpPr>
          <p:cNvPr id="62" name="矩形"/>
          <p:cNvSpPr>
            <a:spLocks/>
          </p:cNvSpPr>
          <p:nvPr/>
        </p:nvSpPr>
        <p:spPr>
          <a:xfrm rot="0">
            <a:off x="1175071" y="2171690"/>
            <a:ext cx="6211691" cy="82257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159"/>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This project is about creating a student digital portfolio website. The portfolio is a professional, structured, and interactive website</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
        <p:nvSpPr>
          <p:cNvPr id="63" name="矩形"/>
          <p:cNvSpPr>
            <a:spLocks/>
          </p:cNvSpPr>
          <p:nvPr/>
        </p:nvSpPr>
        <p:spPr>
          <a:xfrm rot="0">
            <a:off x="831847" y="2725159"/>
            <a:ext cx="7055301" cy="54838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159"/>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3.It begins with a Home section, giving an introduction and call-to-action</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
        <p:nvSpPr>
          <p:cNvPr id="64" name="矩形"/>
          <p:cNvSpPr>
            <a:spLocks/>
          </p:cNvSpPr>
          <p:nvPr/>
        </p:nvSpPr>
        <p:spPr>
          <a:xfrm rot="0">
            <a:off x="831847" y="3001766"/>
            <a:ext cx="175422" cy="27419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159"/>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4.</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
        <p:nvSpPr>
          <p:cNvPr id="65" name="矩形"/>
          <p:cNvSpPr>
            <a:spLocks/>
          </p:cNvSpPr>
          <p:nvPr/>
        </p:nvSpPr>
        <p:spPr>
          <a:xfrm rot="0">
            <a:off x="1175071" y="3001766"/>
            <a:ext cx="6816680" cy="54838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159"/>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The About section highlights career goals, personal details, and passions</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
        <p:nvSpPr>
          <p:cNvPr id="66" name="矩形"/>
          <p:cNvSpPr>
            <a:spLocks/>
          </p:cNvSpPr>
          <p:nvPr/>
        </p:nvSpPr>
        <p:spPr>
          <a:xfrm rot="0">
            <a:off x="831847" y="3278238"/>
            <a:ext cx="7742558" cy="54838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159"/>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5.The Skills section lists technical abilities like HTML, CSS, JavaScript, and Python</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
        <p:nvSpPr>
          <p:cNvPr id="67" name="矩形"/>
          <p:cNvSpPr>
            <a:spLocks/>
          </p:cNvSpPr>
          <p:nvPr/>
        </p:nvSpPr>
        <p:spPr>
          <a:xfrm rot="0">
            <a:off x="831847" y="3545195"/>
            <a:ext cx="175422" cy="822578"/>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2159"/>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6. 7.</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
        <p:nvSpPr>
          <p:cNvPr id="68" name="矩形"/>
          <p:cNvSpPr>
            <a:spLocks/>
          </p:cNvSpPr>
          <p:nvPr/>
        </p:nvSpPr>
        <p:spPr>
          <a:xfrm rot="0">
            <a:off x="831847" y="3545195"/>
            <a:ext cx="8195281" cy="161582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159"/>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The Projects section showcases practical works such as AI chatbots, web apps, and d</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esi</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gn</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s. Each project is displayed in attractive cards with hover effects for visual appeal</a:t>
            </a:r>
            <a:endPar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a:p>
            <a:pPr marL="0" indent="0" algn="l">
              <a:lnSpc>
                <a:spcPts val="3123"/>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8.T.he Contact section provides a form, email links, and social profiles.The website is </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
        <p:nvSpPr>
          <p:cNvPr id="69" name="矩形"/>
          <p:cNvSpPr>
            <a:spLocks/>
          </p:cNvSpPr>
          <p:nvPr/>
        </p:nvSpPr>
        <p:spPr>
          <a:xfrm rot="0">
            <a:off x="1027748" y="4787894"/>
            <a:ext cx="7820053" cy="70904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29"/>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fully responsive, working smoothly on mobile and desktop.It acts as a professional </a:t>
            </a:r>
            <a:endPar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a:p>
            <a:pPr marL="0" indent="0" algn="l">
              <a:lnSpc>
                <a:spcPts val="3125"/>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digital identity, leaving a strong impression on recruiters and collaborators.</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Tree>
    <p:extLst>
      <p:ext uri="{BB962C8B-B14F-4D97-AF65-F5344CB8AC3E}">
        <p14:creationId xmlns:p14="http://schemas.microsoft.com/office/powerpoint/2010/main" val="164789574"/>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nvGrpSpPr>
          <p:cNvPr id="72" name="组合"/>
          <p:cNvGrpSpPr>
            <a:grpSpLocks/>
          </p:cNvGrpSpPr>
          <p:nvPr/>
        </p:nvGrpSpPr>
        <p:grpSpPr>
          <a:xfrm>
            <a:off x="723900" y="6172200"/>
            <a:ext cx="2181225" cy="485775"/>
            <a:chOff x="723900" y="6172200"/>
            <a:chExt cx="2181225" cy="485775"/>
          </a:xfrm>
        </p:grpSpPr>
        <p:sp>
          <p:nvSpPr>
            <p:cNvPr id="71" name="曲线"/>
            <p:cNvSpPr>
              <a:spLocks/>
            </p:cNvSpPr>
            <p:nvPr/>
          </p:nvSpPr>
          <p:spPr>
            <a:xfrm rot="0">
              <a:off x="723900" y="6172200"/>
              <a:ext cx="2181225" cy="485775"/>
            </a:xfrm>
            <a:custGeom>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a:srgbClr val="FFFFFF"/>
            </a:solidFill>
            <a:ln cmpd="sng" cap="flat">
              <a:noFill/>
              <a:prstDash val="solid"/>
              <a:miter/>
            </a:ln>
          </p:spPr>
        </p:sp>
      </p:grpSp>
      <p:sp>
        <p:nvSpPr>
          <p:cNvPr id="7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74" name="曲线"/>
          <p:cNvSpPr>
            <a:spLocks/>
          </p:cNvSpPr>
          <p:nvPr/>
        </p:nvSpPr>
        <p:spPr>
          <a:xfrm rot="0">
            <a:off x="7387238" y="-63502"/>
            <a:ext cx="4868266" cy="6984997"/>
          </a:xfrm>
          <a:custGeom>
            <a:gdLst>
              <a:gd name="T1" fmla="*/ 0 w 21600"/>
              <a:gd name="T2" fmla="*/ 0 h 21600"/>
              <a:gd name="T3" fmla="*/ 21600 w 21600"/>
              <a:gd name="T4" fmla="*/ 21600 h 21600"/>
            </a:gdLst>
            <a:rect l="T1" t="T2" r="T3" b="T4"/>
            <a:pathLst>
              <a:path w="21600" h="21600">
                <a:moveTo>
                  <a:pt x="0" y="0"/>
                </a:moveTo>
                <a:lnTo>
                  <a:pt x="21599" y="0"/>
                </a:lnTo>
                <a:lnTo>
                  <a:pt x="21599" y="21599"/>
                </a:lnTo>
                <a:lnTo>
                  <a:pt x="0" y="21599"/>
                </a:lnTo>
                <a:lnTo>
                  <a:pt x="0" y="0"/>
                </a:lnTo>
                <a:close/>
              </a:path>
            </a:pathLst>
          </a:custGeom>
          <a:blipFill rotWithShape="1">
            <a:blip r:embed="rId3"/>
            <a:stretch/>
          </a:blipFill>
          <a:ln cmpd="sng" cap="flat">
            <a:noFill/>
            <a:prstDash val="solid"/>
            <a:miter/>
          </a:ln>
        </p:spPr>
      </p:sp>
      <p:sp>
        <p:nvSpPr>
          <p:cNvPr id="75" name="矩形"/>
          <p:cNvSpPr>
            <a:spLocks/>
          </p:cNvSpPr>
          <p:nvPr/>
        </p:nvSpPr>
        <p:spPr>
          <a:xfrm rot="0">
            <a:off x="712784" y="921334"/>
            <a:ext cx="5084731" cy="461772"/>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636"/>
              </a:lnSpc>
              <a:spcBef>
                <a:spcPts val="0"/>
              </a:spcBef>
              <a:spcAft>
                <a:spcPts val="0"/>
              </a:spcAft>
              <a:buNone/>
            </a:pPr>
            <a:r>
              <a:rPr lang="en-US" altLang="zh-CN" sz="322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WHO</a:t>
            </a:r>
            <a:r>
              <a:rPr lang="en-US" altLang="zh-CN" sz="322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 </a:t>
            </a:r>
            <a:r>
              <a:rPr lang="en-US" altLang="zh-CN" sz="322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ARE</a:t>
            </a:r>
            <a:r>
              <a:rPr lang="en-US" altLang="zh-CN" sz="322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 </a:t>
            </a:r>
            <a:r>
              <a:rPr lang="en-US" altLang="zh-CN" sz="322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THE</a:t>
            </a:r>
            <a:r>
              <a:rPr lang="en-US" altLang="zh-CN" sz="322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 </a:t>
            </a:r>
            <a:r>
              <a:rPr lang="en-US" altLang="zh-CN" sz="322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END</a:t>
            </a:r>
            <a:r>
              <a:rPr lang="en-US" altLang="zh-CN" sz="322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 </a:t>
            </a:r>
            <a:r>
              <a:rPr lang="en-US" altLang="zh-CN" sz="322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USERS?</a:t>
            </a:r>
            <a:endParaRPr lang="zh-CN" altLang="en-US" sz="3229"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76" name="矩形"/>
          <p:cNvSpPr>
            <a:spLocks/>
          </p:cNvSpPr>
          <p:nvPr/>
        </p:nvSpPr>
        <p:spPr>
          <a:xfrm rot="0">
            <a:off x="1419825" y="1307201"/>
            <a:ext cx="52768" cy="45364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572"/>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
        <p:nvSpPr>
          <p:cNvPr id="77" name="矩形"/>
          <p:cNvSpPr>
            <a:spLocks/>
          </p:cNvSpPr>
          <p:nvPr/>
        </p:nvSpPr>
        <p:spPr>
          <a:xfrm rot="0">
            <a:off x="11400159" y="6455159"/>
            <a:ext cx="76532" cy="20040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578"/>
              </a:lnSpc>
              <a:spcBef>
                <a:spcPts val="0"/>
              </a:spcBef>
              <a:spcAft>
                <a:spcPts val="0"/>
              </a:spcAft>
              <a:buNone/>
            </a:pPr>
            <a:r>
              <a:rPr lang="en-US" altLang="zh-CN" sz="1127"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6</a:t>
            </a:r>
            <a:endParaRPr lang="zh-CN" altLang="en-US" sz="1127"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78" name="矩形"/>
          <p:cNvSpPr>
            <a:spLocks/>
          </p:cNvSpPr>
          <p:nvPr/>
        </p:nvSpPr>
        <p:spPr>
          <a:xfrm rot="0">
            <a:off x="791528" y="1414634"/>
            <a:ext cx="81724" cy="2202815"/>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2177"/>
              </a:lnSpc>
              <a:spcBef>
                <a:spcPts val="0"/>
              </a:spcBef>
              <a:spcAft>
                <a:spcPts val="0"/>
              </a:spcAft>
              <a:buNone/>
            </a:pPr>
            <a:r>
              <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rPr>
              <a:t>• •</a:t>
            </a:r>
            <a:endPar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endParaRPr>
          </a:p>
          <a:p>
            <a:pPr marL="0" indent="0" algn="just">
              <a:lnSpc>
                <a:spcPts val="4506"/>
              </a:lnSpc>
              <a:spcBef>
                <a:spcPts val="0"/>
              </a:spcBef>
              <a:spcAft>
                <a:spcPts val="0"/>
              </a:spcAft>
              <a:buNone/>
            </a:pPr>
            <a:r>
              <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rPr>
              <a:t>•</a:t>
            </a:r>
            <a:endPar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endParaRPr>
          </a:p>
          <a:p>
            <a:pPr marL="0" indent="0" algn="just">
              <a:lnSpc>
                <a:spcPts val="901"/>
              </a:lnSpc>
              <a:spcBef>
                <a:spcPts val="0"/>
              </a:spcBef>
              <a:spcAft>
                <a:spcPts val="0"/>
              </a:spcAft>
              <a:buNone/>
            </a:pPr>
            <a:r>
              <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rPr>
              <a:t>•</a:t>
            </a:r>
            <a:endPar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endParaRPr>
          </a:p>
          <a:p>
            <a:pPr marL="0" indent="0" algn="just">
              <a:lnSpc>
                <a:spcPts val="4506"/>
              </a:lnSpc>
              <a:spcBef>
                <a:spcPts val="0"/>
              </a:spcBef>
              <a:spcAft>
                <a:spcPts val="0"/>
              </a:spcAft>
              <a:buNone/>
            </a:pPr>
            <a:r>
              <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rPr>
              <a:t>•</a:t>
            </a:r>
            <a:endPar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endParaRPr>
          </a:p>
          <a:p>
            <a:pPr marL="0" indent="0" algn="just">
              <a:lnSpc>
                <a:spcPts val="901"/>
              </a:lnSpc>
              <a:spcBef>
                <a:spcPts val="0"/>
              </a:spcBef>
              <a:spcAft>
                <a:spcPts val="0"/>
              </a:spcAft>
              <a:buNone/>
            </a:pPr>
            <a:r>
              <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rPr>
              <a:t>•</a:t>
            </a:r>
            <a:endParaRPr lang="zh-CN" altLang="en-US"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endParaRPr>
          </a:p>
        </p:txBody>
      </p:sp>
      <p:sp>
        <p:nvSpPr>
          <p:cNvPr id="79" name="矩形"/>
          <p:cNvSpPr>
            <a:spLocks/>
          </p:cNvSpPr>
          <p:nvPr/>
        </p:nvSpPr>
        <p:spPr>
          <a:xfrm rot="0">
            <a:off x="791528" y="4161643"/>
            <a:ext cx="81724" cy="829436"/>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2177"/>
              </a:lnSpc>
              <a:spcBef>
                <a:spcPts val="0"/>
              </a:spcBef>
              <a:spcAft>
                <a:spcPts val="0"/>
              </a:spcAft>
              <a:buNone/>
            </a:pPr>
            <a:r>
              <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rPr>
              <a:t>• •</a:t>
            </a:r>
            <a:endParaRPr lang="zh-CN" altLang="en-US"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endParaRPr>
          </a:p>
        </p:txBody>
      </p:sp>
      <p:sp>
        <p:nvSpPr>
          <p:cNvPr id="80" name="矩形"/>
          <p:cNvSpPr>
            <a:spLocks/>
          </p:cNvSpPr>
          <p:nvPr/>
        </p:nvSpPr>
        <p:spPr>
          <a:xfrm rot="0">
            <a:off x="815978" y="4903699"/>
            <a:ext cx="81724" cy="1658874"/>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4354"/>
              </a:lnSpc>
              <a:spcBef>
                <a:spcPts val="0"/>
              </a:spcBef>
              <a:spcAft>
                <a:spcPts val="0"/>
              </a:spcAft>
              <a:buNone/>
            </a:pPr>
            <a:r>
              <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rPr>
              <a:t>• •</a:t>
            </a:r>
            <a:endParaRPr lang="zh-CN" altLang="en-US"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endParaRPr>
          </a:p>
        </p:txBody>
      </p:sp>
      <p:sp>
        <p:nvSpPr>
          <p:cNvPr id="81" name="矩形"/>
          <p:cNvSpPr>
            <a:spLocks/>
          </p:cNvSpPr>
          <p:nvPr/>
        </p:nvSpPr>
        <p:spPr>
          <a:xfrm rot="0">
            <a:off x="1077592" y="1440551"/>
            <a:ext cx="4720580" cy="275082"/>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166"/>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Theportfolio isdesignedforawiderange of users</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
        <p:nvSpPr>
          <p:cNvPr id="82" name="矩形"/>
          <p:cNvSpPr>
            <a:spLocks/>
          </p:cNvSpPr>
          <p:nvPr/>
        </p:nvSpPr>
        <p:spPr>
          <a:xfrm rot="0">
            <a:off x="1129979" y="1717157"/>
            <a:ext cx="6207252" cy="55016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166"/>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Studentscan useitto showcaseacademic projects,resumes, and </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
        <p:nvSpPr>
          <p:cNvPr id="83" name="矩形"/>
          <p:cNvSpPr>
            <a:spLocks/>
          </p:cNvSpPr>
          <p:nvPr/>
        </p:nvSpPr>
        <p:spPr>
          <a:xfrm rot="0">
            <a:off x="1077592" y="1993640"/>
            <a:ext cx="6216756" cy="220065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166"/>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ski</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ll</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s Job seekers can share their portfolio links directly with recruiters Instead of long attachments, recruiters can see work live on a website Freelancers can show completed projects to attract clients. It acts as a project gallery, demonstrating creativity and professionalism.Professionals can highlight experience, skills, and a</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chi</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evemen</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ts It helps in building a personal brand for long-term growth End users gain a platform that makes them stand out in competition.</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
        <p:nvSpPr>
          <p:cNvPr id="84" name="矩形"/>
          <p:cNvSpPr>
            <a:spLocks/>
          </p:cNvSpPr>
          <p:nvPr/>
        </p:nvSpPr>
        <p:spPr>
          <a:xfrm rot="0">
            <a:off x="1102042" y="4958199"/>
            <a:ext cx="5653164" cy="159308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4095"/>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The portfolio is useful for career, academic, and freelancing </a:t>
            </a:r>
            <a:endPar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a:p>
            <a:pPr marL="0" indent="0" algn="l">
              <a:lnSpc>
                <a:spcPts val="901"/>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opportunities</a:t>
            </a:r>
            <a:endPar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a:p>
            <a:pPr marL="0" indent="0" algn="l">
              <a:lnSpc>
                <a:spcPts val="3453"/>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It ensures visibility and accessibility anytime, anywhere.</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Tree>
    <p:extLst>
      <p:ext uri="{BB962C8B-B14F-4D97-AF65-F5344CB8AC3E}">
        <p14:creationId xmlns:p14="http://schemas.microsoft.com/office/powerpoint/2010/main" val="108570274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86" name="曲线"/>
          <p:cNvSpPr>
            <a:spLocks/>
          </p:cNvSpPr>
          <p:nvPr/>
        </p:nvSpPr>
        <p:spPr>
          <a:xfrm rot="0">
            <a:off x="7387238" y="-63502"/>
            <a:ext cx="4868266" cy="6984997"/>
          </a:xfrm>
          <a:custGeom>
            <a:gdLst>
              <a:gd name="T1" fmla="*/ 0 w 21600"/>
              <a:gd name="T2" fmla="*/ 0 h 21600"/>
              <a:gd name="T3" fmla="*/ 21600 w 21600"/>
              <a:gd name="T4" fmla="*/ 21600 h 21600"/>
            </a:gdLst>
            <a:rect l="T1" t="T2" r="T3" b="T4"/>
            <a:pathLst>
              <a:path w="21600" h="21600">
                <a:moveTo>
                  <a:pt x="0" y="0"/>
                </a:moveTo>
                <a:lnTo>
                  <a:pt x="21599" y="0"/>
                </a:lnTo>
                <a:lnTo>
                  <a:pt x="21599" y="21599"/>
                </a:lnTo>
                <a:lnTo>
                  <a:pt x="0" y="21599"/>
                </a:lnTo>
                <a:lnTo>
                  <a:pt x="0" y="0"/>
                </a:lnTo>
                <a:close/>
              </a:path>
            </a:pathLst>
          </a:custGeom>
          <a:blipFill rotWithShape="1">
            <a:blip r:embed="rId2"/>
            <a:stretch/>
          </a:blipFill>
          <a:ln cmpd="sng" cap="flat">
            <a:noFill/>
            <a:prstDash val="solid"/>
            <a:miter/>
          </a:ln>
        </p:spPr>
      </p:sp>
      <p:sp>
        <p:nvSpPr>
          <p:cNvPr id="8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sp>
        <p:nvSpPr>
          <p:cNvPr id="88" name="曲线"/>
          <p:cNvSpPr>
            <a:spLocks/>
          </p:cNvSpPr>
          <p:nvPr/>
        </p:nvSpPr>
        <p:spPr>
          <a:xfrm rot="0">
            <a:off x="9290047" y="5299072"/>
            <a:ext cx="584197" cy="841371"/>
          </a:xfrm>
          <a:custGeom>
            <a:gdLst>
              <a:gd name="T1" fmla="*/ 0 w 21600"/>
              <a:gd name="T2" fmla="*/ 0 h 21600"/>
              <a:gd name="T3" fmla="*/ 21600 w 21600"/>
              <a:gd name="T4" fmla="*/ 21600 h 21600"/>
            </a:gdLst>
            <a:rect l="T1" t="T2" r="T3" b="T4"/>
            <a:pathLst>
              <a:path w="21600" h="21600">
                <a:moveTo>
                  <a:pt x="0" y="0"/>
                </a:moveTo>
                <a:lnTo>
                  <a:pt x="21599" y="0"/>
                </a:lnTo>
                <a:lnTo>
                  <a:pt x="21599" y="21600"/>
                </a:lnTo>
                <a:lnTo>
                  <a:pt x="0" y="21600"/>
                </a:lnTo>
                <a:lnTo>
                  <a:pt x="0" y="0"/>
                </a:lnTo>
                <a:close/>
              </a:path>
            </a:pathLst>
          </a:custGeom>
          <a:blipFill rotWithShape="1">
            <a:blip r:embed="rId4"/>
            <a:stretch/>
          </a:blipFill>
          <a:ln cmpd="sng" cap="flat">
            <a:noFill/>
            <a:prstDash val="solid"/>
            <a:miter/>
          </a:ln>
        </p:spPr>
      </p:sp>
      <p:sp>
        <p:nvSpPr>
          <p:cNvPr id="89" name="曲线"/>
          <p:cNvSpPr>
            <a:spLocks/>
          </p:cNvSpPr>
          <p:nvPr/>
        </p:nvSpPr>
        <p:spPr>
          <a:xfrm rot="0">
            <a:off x="676275" y="6467475"/>
            <a:ext cx="2143125" cy="20002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5"/>
            <a:stretch/>
          </a:blipFill>
          <a:ln cmpd="sng" cap="flat">
            <a:noFill/>
            <a:prstDash val="solid"/>
            <a:miter/>
          </a:ln>
        </p:spPr>
      </p:sp>
      <p:sp>
        <p:nvSpPr>
          <p:cNvPr id="90" name="矩形"/>
          <p:cNvSpPr>
            <a:spLocks/>
          </p:cNvSpPr>
          <p:nvPr/>
        </p:nvSpPr>
        <p:spPr>
          <a:xfrm rot="0">
            <a:off x="571186" y="933526"/>
            <a:ext cx="5398894" cy="45770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3604"/>
              </a:lnSpc>
              <a:spcBef>
                <a:spcPts val="0"/>
              </a:spcBef>
              <a:spcAft>
                <a:spcPts val="0"/>
              </a:spcAft>
              <a:buNone/>
            </a:pPr>
            <a:r>
              <a:rPr lang="en-US" altLang="zh-CN" sz="3604"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rPr>
              <a:t>TOOLS AND TECHNIQUES</a:t>
            </a:r>
            <a:endParaRPr lang="zh-CN" altLang="en-US" sz="3604"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91" name="矩形"/>
          <p:cNvSpPr>
            <a:spLocks/>
          </p:cNvSpPr>
          <p:nvPr/>
        </p:nvSpPr>
        <p:spPr>
          <a:xfrm rot="0">
            <a:off x="4856321" y="1311650"/>
            <a:ext cx="52767" cy="572262"/>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4506"/>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
        <p:nvSpPr>
          <p:cNvPr id="92" name="矩形"/>
          <p:cNvSpPr>
            <a:spLocks/>
          </p:cNvSpPr>
          <p:nvPr/>
        </p:nvSpPr>
        <p:spPr>
          <a:xfrm rot="0">
            <a:off x="11400159" y="6455159"/>
            <a:ext cx="76532" cy="20040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578"/>
              </a:lnSpc>
              <a:spcBef>
                <a:spcPts val="0"/>
              </a:spcBef>
              <a:spcAft>
                <a:spcPts val="0"/>
              </a:spcAft>
              <a:buNone/>
            </a:pPr>
            <a:r>
              <a:rPr lang="en-US" altLang="zh-CN" sz="1127"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7</a:t>
            </a:r>
            <a:endParaRPr lang="zh-CN" altLang="en-US" sz="1127"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93" name="矩形"/>
          <p:cNvSpPr>
            <a:spLocks/>
          </p:cNvSpPr>
          <p:nvPr/>
        </p:nvSpPr>
        <p:spPr>
          <a:xfrm rot="0">
            <a:off x="3362325" y="1514323"/>
            <a:ext cx="81724" cy="3620008"/>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2177"/>
              </a:lnSpc>
              <a:spcBef>
                <a:spcPts val="0"/>
              </a:spcBef>
              <a:spcAft>
                <a:spcPts val="0"/>
              </a:spcAft>
              <a:buNone/>
            </a:pPr>
            <a:r>
              <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rPr>
              <a:t>• • • •</a:t>
            </a:r>
            <a:endPar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endParaRPr>
          </a:p>
          <a:p>
            <a:pPr marL="0" indent="0" algn="just">
              <a:lnSpc>
                <a:spcPts val="4506"/>
              </a:lnSpc>
              <a:spcBef>
                <a:spcPts val="0"/>
              </a:spcBef>
              <a:spcAft>
                <a:spcPts val="0"/>
              </a:spcAft>
              <a:buNone/>
            </a:pPr>
            <a:r>
              <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rPr>
              <a:t>•</a:t>
            </a:r>
            <a:endPar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endParaRPr>
          </a:p>
          <a:p>
            <a:pPr marL="0" indent="0" algn="just">
              <a:lnSpc>
                <a:spcPts val="901"/>
              </a:lnSpc>
              <a:spcBef>
                <a:spcPts val="0"/>
              </a:spcBef>
              <a:spcAft>
                <a:spcPts val="0"/>
              </a:spcAft>
              <a:buNone/>
            </a:pPr>
            <a:r>
              <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rPr>
              <a:t>•</a:t>
            </a:r>
            <a:endPar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endParaRPr>
          </a:p>
          <a:p>
            <a:pPr marL="0" indent="0" algn="just">
              <a:lnSpc>
                <a:spcPts val="3453"/>
              </a:lnSpc>
              <a:spcBef>
                <a:spcPts val="0"/>
              </a:spcBef>
              <a:spcAft>
                <a:spcPts val="0"/>
              </a:spcAft>
              <a:buNone/>
            </a:pPr>
            <a:r>
              <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rPr>
              <a:t>•</a:t>
            </a:r>
            <a:endPar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endParaRPr>
          </a:p>
          <a:p>
            <a:pPr marL="0" indent="0" algn="just">
              <a:lnSpc>
                <a:spcPts val="4405"/>
              </a:lnSpc>
              <a:spcBef>
                <a:spcPts val="0"/>
              </a:spcBef>
              <a:spcAft>
                <a:spcPts val="0"/>
              </a:spcAft>
              <a:buNone/>
            </a:pPr>
            <a:r>
              <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rPr>
              <a:t>•</a:t>
            </a:r>
            <a:endParaRPr lang="zh-CN" altLang="en-US"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endParaRPr>
          </a:p>
        </p:txBody>
      </p:sp>
      <p:sp>
        <p:nvSpPr>
          <p:cNvPr id="94" name="矩形"/>
          <p:cNvSpPr>
            <a:spLocks/>
          </p:cNvSpPr>
          <p:nvPr/>
        </p:nvSpPr>
        <p:spPr>
          <a:xfrm rot="0">
            <a:off x="3362325" y="4466187"/>
            <a:ext cx="81724" cy="1678303"/>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4405"/>
              </a:lnSpc>
              <a:spcBef>
                <a:spcPts val="0"/>
              </a:spcBef>
              <a:spcAft>
                <a:spcPts val="0"/>
              </a:spcAft>
              <a:buNone/>
            </a:pPr>
            <a:r>
              <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rPr>
              <a:t>• •</a:t>
            </a:r>
            <a:endParaRPr lang="zh-CN" altLang="en-US"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endParaRPr>
          </a:p>
        </p:txBody>
      </p:sp>
      <p:sp>
        <p:nvSpPr>
          <p:cNvPr id="95" name="矩形"/>
          <p:cNvSpPr>
            <a:spLocks/>
          </p:cNvSpPr>
          <p:nvPr/>
        </p:nvSpPr>
        <p:spPr>
          <a:xfrm rot="0">
            <a:off x="3648331" y="1540250"/>
            <a:ext cx="5280039" cy="54965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164"/>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The portfoliois built usingcore web development tools.</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
        <p:nvSpPr>
          <p:cNvPr id="96" name="矩形"/>
          <p:cNvSpPr>
            <a:spLocks/>
          </p:cNvSpPr>
          <p:nvPr/>
        </p:nvSpPr>
        <p:spPr>
          <a:xfrm rot="0">
            <a:off x="3648331" y="1816732"/>
            <a:ext cx="6456863" cy="343699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164"/>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HTML provides the structure of pages and sections. CSS adds styling, colors, layouts, and responsiveness for all devices. JavaScript ensures interactivity such as navigation, animations, and form validation. The project uses modern coding practices for better performance. Code editors like VS Code and CodePen were used for development. The portfolio is hosted on GitHub Pages / Netlify, making it globally a</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cce</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ss</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ib</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le Responsive techniques ensure it works on mobiles, tablets, and desktops.</a:t>
            </a:r>
            <a:endPar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a:p>
            <a:pPr marL="0" indent="0" algn="l">
              <a:lnSpc>
                <a:spcPts val="4491"/>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Hover effects, smooth scrolling, and animations improve </a:t>
            </a:r>
            <a:endPar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a:p>
            <a:pPr marL="0" indent="0" algn="l">
              <a:lnSpc>
                <a:spcPts val="901"/>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user experience.</a:t>
            </a:r>
            <a:endPar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a:p>
            <a:pPr marL="0" indent="0" algn="l">
              <a:lnSpc>
                <a:spcPts val="3455"/>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Together, these tools create a functional, attractive, and </a:t>
            </a:r>
            <a:endPar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a:p>
            <a:pPr marL="0" indent="0" algn="l">
              <a:lnSpc>
                <a:spcPts val="904"/>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professional portfolio</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Tree>
    <p:extLst>
      <p:ext uri="{BB962C8B-B14F-4D97-AF65-F5344CB8AC3E}">
        <p14:creationId xmlns:p14="http://schemas.microsoft.com/office/powerpoint/2010/main" val="134348880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98" name="曲线"/>
          <p:cNvSpPr>
            <a:spLocks/>
          </p:cNvSpPr>
          <p:nvPr/>
        </p:nvSpPr>
        <p:spPr>
          <a:xfrm rot="0">
            <a:off x="7387238" y="-63502"/>
            <a:ext cx="4868266" cy="6984997"/>
          </a:xfrm>
          <a:custGeom>
            <a:gdLst>
              <a:gd name="T1" fmla="*/ 0 w 21600"/>
              <a:gd name="T2" fmla="*/ 0 h 21600"/>
              <a:gd name="T3" fmla="*/ 21600 w 21600"/>
              <a:gd name="T4" fmla="*/ 21600 h 21600"/>
            </a:gdLst>
            <a:rect l="T1" t="T2" r="T3" b="T4"/>
            <a:pathLst>
              <a:path w="21600" h="21600">
                <a:moveTo>
                  <a:pt x="0" y="0"/>
                </a:moveTo>
                <a:lnTo>
                  <a:pt x="21599" y="0"/>
                </a:lnTo>
                <a:lnTo>
                  <a:pt x="21599" y="21599"/>
                </a:lnTo>
                <a:lnTo>
                  <a:pt x="0" y="21599"/>
                </a:lnTo>
                <a:lnTo>
                  <a:pt x="0" y="0"/>
                </a:lnTo>
                <a:close/>
              </a:path>
            </a:pathLst>
          </a:custGeom>
          <a:blipFill rotWithShape="1">
            <a:blip r:embed="rId2"/>
            <a:stretch/>
          </a:blipFill>
          <a:ln cmpd="sng" cap="flat">
            <a:noFill/>
            <a:prstDash val="solid"/>
            <a:miter/>
          </a:ln>
        </p:spPr>
      </p:sp>
      <p:sp>
        <p:nvSpPr>
          <p:cNvPr id="99" name="曲线"/>
          <p:cNvSpPr>
            <a:spLocks/>
          </p:cNvSpPr>
          <p:nvPr/>
        </p:nvSpPr>
        <p:spPr>
          <a:xfrm rot="0">
            <a:off x="1666874" y="6467475"/>
            <a:ext cx="76200" cy="1809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sp>
        <p:nvSpPr>
          <p:cNvPr id="100" name="曲线"/>
          <p:cNvSpPr>
            <a:spLocks/>
          </p:cNvSpPr>
          <p:nvPr/>
        </p:nvSpPr>
        <p:spPr>
          <a:xfrm rot="0">
            <a:off x="10058401" y="523875"/>
            <a:ext cx="457200" cy="4572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blipFill>
          <a:ln cmpd="sng" cap="flat">
            <a:noFill/>
            <a:prstDash val="solid"/>
            <a:miter/>
          </a:ln>
        </p:spPr>
      </p:sp>
      <p:sp>
        <p:nvSpPr>
          <p:cNvPr id="101" name="矩形"/>
          <p:cNvSpPr>
            <a:spLocks/>
          </p:cNvSpPr>
          <p:nvPr/>
        </p:nvSpPr>
        <p:spPr>
          <a:xfrm rot="0">
            <a:off x="11323958" y="6455159"/>
            <a:ext cx="76532" cy="20040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578"/>
              </a:lnSpc>
              <a:spcBef>
                <a:spcPts val="0"/>
              </a:spcBef>
              <a:spcAft>
                <a:spcPts val="0"/>
              </a:spcAft>
              <a:buNone/>
            </a:pPr>
            <a:r>
              <a:rPr lang="en-US" altLang="zh-CN" sz="1127"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rPr>
              <a:t>8</a:t>
            </a:r>
            <a:endParaRPr lang="zh-CN" altLang="en-US" sz="1127" b="0" i="0" u="none" strike="noStrike" kern="1200" cap="none" spc="0"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2" name="矩形"/>
          <p:cNvSpPr>
            <a:spLocks/>
          </p:cNvSpPr>
          <p:nvPr/>
        </p:nvSpPr>
        <p:spPr>
          <a:xfrm rot="0">
            <a:off x="753113" y="548583"/>
            <a:ext cx="7590729" cy="26987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125"/>
              </a:lnSpc>
              <a:spcBef>
                <a:spcPts val="0"/>
              </a:spcBef>
              <a:spcAft>
                <a:spcPts val="0"/>
              </a:spcAft>
              <a:buNone/>
            </a:pPr>
            <a:r>
              <a:rPr lang="en-US" altLang="zh-CN" sz="3979" b="0" i="0" u="none" strike="noStrike" kern="1200" cap="none" spc="3" baseline="0">
                <a:solidFill>
                  <a:srgbClr val="000000"/>
                </a:solidFill>
                <a:latin typeface="Trebuchet MS Bold" pitchFamily="0" charset="0"/>
                <a:ea typeface="Trebuchet MS Bold" pitchFamily="0" charset="0"/>
                <a:cs typeface="Trebuchet MS Bold" pitchFamily="0" charset="0"/>
                <a:sym typeface="Trebuchet MS Bold" pitchFamily="0" charset="0"/>
              </a:rPr>
              <a:t>POTFOLIO DESIGN AND LAYOUT</a:t>
            </a:r>
            <a:endParaRPr lang="zh-CN" altLang="en-US" sz="3979" b="0" i="0" u="none" strike="noStrike" kern="1200" cap="none" spc="3"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103" name="矩形"/>
          <p:cNvSpPr>
            <a:spLocks/>
          </p:cNvSpPr>
          <p:nvPr/>
        </p:nvSpPr>
        <p:spPr>
          <a:xfrm rot="0">
            <a:off x="1647825" y="1086860"/>
            <a:ext cx="7088934" cy="328028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4506"/>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 </a:t>
            </a:r>
            <a:endPar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a:p>
            <a:pPr marL="0" indent="0" algn="l">
              <a:lnSpc>
                <a:spcPts val="2179"/>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The Home section welcomes visitors with a professional intro. The About section shares career goals, skills, and aspirations. The Skills section lists technical knowledge and tools used. The Projects section shows sample works with images and details. Each project card includes titles, descriptions, and live demo links. The Contact section provides a form and clickable links for communication. The design is fully responsive, ensuring accessibility on any screen. Smooth navigation allows visitors to reach sections easily.</a:t>
            </a:r>
            <a:endPar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a:p>
            <a:pPr marL="0" indent="0" algn="l">
              <a:lnSpc>
                <a:spcPts val="3891"/>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The layout creates a balanced mix of professionalism and creativity</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
        <p:nvSpPr>
          <p:cNvPr id="104" name="矩形"/>
          <p:cNvSpPr>
            <a:spLocks/>
          </p:cNvSpPr>
          <p:nvPr/>
        </p:nvSpPr>
        <p:spPr>
          <a:xfrm rot="0">
            <a:off x="1362075" y="1289533"/>
            <a:ext cx="81724" cy="5198616"/>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2179"/>
              </a:lnSpc>
              <a:spcBef>
                <a:spcPts val="0"/>
              </a:spcBef>
              <a:spcAft>
                <a:spcPts val="0"/>
              </a:spcAft>
              <a:buNone/>
            </a:pPr>
            <a:r>
              <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rPr>
              <a:t>• • • • • • • • •</a:t>
            </a:r>
            <a:endPar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endParaRPr>
          </a:p>
          <a:p>
            <a:pPr marL="0" indent="0" algn="just">
              <a:lnSpc>
                <a:spcPts val="3891"/>
              </a:lnSpc>
              <a:spcBef>
                <a:spcPts val="0"/>
              </a:spcBef>
              <a:spcAft>
                <a:spcPts val="0"/>
              </a:spcAft>
              <a:buNone/>
            </a:pPr>
            <a:r>
              <a:rPr lang="en-US" altLang="zh-CN"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rPr>
              <a:t>•</a:t>
            </a:r>
            <a:endParaRPr lang="zh-CN" altLang="en-US" sz="1802" b="0" i="0" u="none" strike="noStrike" kern="1200" cap="none" spc="0" baseline="0">
              <a:solidFill>
                <a:srgbClr val="000000"/>
              </a:solidFill>
              <a:latin typeface="Arial MT Pro" pitchFamily="0" charset="0"/>
              <a:ea typeface="Arial MT Pro" pitchFamily="0" charset="0"/>
              <a:cs typeface="Arial MT Pro" pitchFamily="0" charset="0"/>
              <a:sym typeface="Arial MT Pro" pitchFamily="0" charset="0"/>
            </a:endParaRPr>
          </a:p>
        </p:txBody>
      </p:sp>
      <p:sp>
        <p:nvSpPr>
          <p:cNvPr id="105" name="矩形"/>
          <p:cNvSpPr>
            <a:spLocks/>
          </p:cNvSpPr>
          <p:nvPr/>
        </p:nvSpPr>
        <p:spPr>
          <a:xfrm rot="0">
            <a:off x="1647825" y="1315460"/>
            <a:ext cx="4396721" cy="55346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179"/>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The design follows a clean andmodern layout.</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Tree>
    <p:extLst>
      <p:ext uri="{BB962C8B-B14F-4D97-AF65-F5344CB8AC3E}">
        <p14:creationId xmlns:p14="http://schemas.microsoft.com/office/powerpoint/2010/main" val="124455906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sp>
        <p:nvSpPr>
          <p:cNvPr id="107" name="曲线"/>
          <p:cNvSpPr>
            <a:spLocks/>
          </p:cNvSpPr>
          <p:nvPr/>
        </p:nvSpPr>
        <p:spPr>
          <a:xfrm rot="0">
            <a:off x="7387238" y="-63502"/>
            <a:ext cx="4868266" cy="6984997"/>
          </a:xfrm>
          <a:custGeom>
            <a:gdLst>
              <a:gd name="T1" fmla="*/ 0 w 21600"/>
              <a:gd name="T2" fmla="*/ 0 h 21600"/>
              <a:gd name="T3" fmla="*/ 21600 w 21600"/>
              <a:gd name="T4" fmla="*/ 21600 h 21600"/>
            </a:gdLst>
            <a:rect l="T1" t="T2" r="T3" b="T4"/>
            <a:pathLst>
              <a:path w="21600" h="21600">
                <a:moveTo>
                  <a:pt x="0" y="0"/>
                </a:moveTo>
                <a:lnTo>
                  <a:pt x="21599" y="0"/>
                </a:lnTo>
                <a:lnTo>
                  <a:pt x="21599" y="21599"/>
                </a:lnTo>
                <a:lnTo>
                  <a:pt x="0" y="21599"/>
                </a:lnTo>
                <a:lnTo>
                  <a:pt x="0" y="0"/>
                </a:lnTo>
                <a:close/>
              </a:path>
            </a:pathLst>
          </a:custGeom>
          <a:blipFill rotWithShape="1">
            <a:blip r:embed="rId2"/>
            <a:stretch/>
          </a:blipFill>
          <a:ln cmpd="sng" cap="flat">
            <a:noFill/>
            <a:prstDash val="solid"/>
            <a:miter/>
          </a:ln>
        </p:spPr>
      </p:sp>
      <p:sp>
        <p:nvSpPr>
          <p:cNvPr id="108" name="矩形"/>
          <p:cNvSpPr>
            <a:spLocks/>
          </p:cNvSpPr>
          <p:nvPr/>
        </p:nvSpPr>
        <p:spPr>
          <a:xfrm rot="0">
            <a:off x="755970" y="279825"/>
            <a:ext cx="9205692" cy="85471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6730"/>
              </a:lnSpc>
              <a:spcBef>
                <a:spcPts val="0"/>
              </a:spcBef>
              <a:spcAft>
                <a:spcPts val="0"/>
              </a:spcAft>
              <a:buNone/>
            </a:pPr>
            <a:r>
              <a:rPr lang="en-US" altLang="zh-CN" sz="4807"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FEATURES AND FUNCTIONALITY</a:t>
            </a:r>
            <a:endParaRPr lang="zh-CN" altLang="en-US" sz="4807"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109" name="矩形"/>
          <p:cNvSpPr>
            <a:spLocks/>
          </p:cNvSpPr>
          <p:nvPr/>
        </p:nvSpPr>
        <p:spPr>
          <a:xfrm rot="0">
            <a:off x="847411" y="2042150"/>
            <a:ext cx="175422" cy="4700143"/>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2177"/>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1. 2. 3. 4. 5. 6. 7. 8. 9.</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
        <p:nvSpPr>
          <p:cNvPr id="110" name="矩形"/>
          <p:cNvSpPr>
            <a:spLocks/>
          </p:cNvSpPr>
          <p:nvPr/>
        </p:nvSpPr>
        <p:spPr>
          <a:xfrm rot="0">
            <a:off x="1190625" y="2042150"/>
            <a:ext cx="6873411" cy="248831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2177"/>
              </a:lnSpc>
              <a:spcBef>
                <a:spcPts val="0"/>
              </a:spcBef>
              <a:spcAft>
                <a:spcPts val="0"/>
              </a:spcAft>
              <a:buNone/>
            </a:pPr>
            <a:r>
              <a:rPr lang="en-US" altLang="zh-CN"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rPr>
              <a:t>The portfolio provides easy navigation with a clean interface. Projects are displayed with visual appeal and animations. It creates a memorable first impression for recruiters and clients. Visitors can explore skills, projects, and achievements in one place. The website works on all devices, from laptops to smartphones. The contact form allows direct communication with potential employers. It boosts professional credibility and builds trust with recruiters. Users can share their portfolio link on LinkedIn, email, and resumes. The portfolio gives users a competitive advantage in applications.</a:t>
            </a:r>
            <a:endParaRPr lang="zh-CN" altLang="en-US" sz="1802" b="0" i="0" u="none" strike="noStrike" kern="1200" cap="none" spc="0" baseline="0">
              <a:solidFill>
                <a:srgbClr val="000000"/>
              </a:solidFill>
              <a:latin typeface="Calibri (MS)" pitchFamily="0" charset="0"/>
              <a:ea typeface="Calibri (MS)" pitchFamily="0" charset="0"/>
              <a:cs typeface="Calibri (MS)" pitchFamily="0" charset="0"/>
              <a:sym typeface="Calibri (MS)" pitchFamily="0" charset="0"/>
            </a:endParaRPr>
          </a:p>
        </p:txBody>
      </p:sp>
    </p:spTree>
    <p:extLst>
      <p:ext uri="{BB962C8B-B14F-4D97-AF65-F5344CB8AC3E}">
        <p14:creationId xmlns:p14="http://schemas.microsoft.com/office/powerpoint/2010/main" val="58706916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PPT FWD TNSDC 2025  .ppt.pdf</dc:title>
  <cp:lastModifiedBy>root</cp:lastModifiedBy>
  <cp:revision>1</cp:revision>
  <dcterms:created xsi:type="dcterms:W3CDTF">2006-08-16T00:00:00Z</dcterms:created>
  <dcterms:modified xsi:type="dcterms:W3CDTF">2025-09-08T02:56:05Z</dcterms:modified>
</cp:coreProperties>
</file>