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ab Times" charset="1" panose="02000400000000000000"/>
      <p:regular r:id="rId18"/>
    </p:embeddedFont>
    <p:embeddedFont>
      <p:font typeface="Trebuchet MS" charset="1" panose="020B0603020202020204"/>
      <p:regular r:id="rId19"/>
    </p:embeddedFont>
    <p:embeddedFont>
      <p:font typeface="Calibri (MS)" charset="1" panose="020F0502020204030204"/>
      <p:regular r:id="rId20"/>
    </p:embeddedFont>
    <p:embeddedFont>
      <p:font typeface="Calibri (MS) Bold" charset="1" panose="020F0702030404030204"/>
      <p:regular r:id="rId21"/>
    </p:embeddedFont>
    <p:embeddedFont>
      <p:font typeface="Calibri (MS) Bold Italics" charset="1" panose="020F07020304040A0204"/>
      <p:regular r:id="rId22"/>
    </p:embeddedFont>
    <p:embeddedFont>
      <p:font typeface="Trebuchet MS Bold" charset="1" panose="020B0703020202020204"/>
      <p:regular r:id="rId23"/>
    </p:embeddedFont>
    <p:embeddedFont>
      <p:font typeface="Arial" charset="1" panose="020B0502020202020204"/>
      <p:regular r:id="rId24"/>
    </p:embeddedFont>
    <p:embeddedFont>
      <p:font typeface="Arial Bold" charset="1" panose="020B0802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32.jpeg" Type="http://schemas.openxmlformats.org/officeDocument/2006/relationships/image"/><Relationship Id="rId9" Target="../media/image3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3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1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svg" Type="http://schemas.openxmlformats.org/officeDocument/2006/relationships/image"/><Relationship Id="rId11"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4.jpe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219196" y="1390646"/>
            <a:ext cx="2805108" cy="2190746"/>
          </a:xfrm>
          <a:custGeom>
            <a:avLst/>
            <a:gdLst/>
            <a:ahLst/>
            <a:cxnLst/>
            <a:rect r="r" b="b" t="t" l="l"/>
            <a:pathLst>
              <a:path h="2190746"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254" t="0" r="-254" b="0"/>
            </a:stretch>
          </a:blipFill>
        </p:spPr>
      </p:sp>
      <p:sp>
        <p:nvSpPr>
          <p:cNvPr name="Freeform 4" id="4"/>
          <p:cNvSpPr/>
          <p:nvPr/>
        </p:nvSpPr>
        <p:spPr>
          <a:xfrm flipH="false" flipV="false" rot="0">
            <a:off x="5629275" y="1785938"/>
            <a:ext cx="2500312" cy="2157412"/>
          </a:xfrm>
          <a:custGeom>
            <a:avLst/>
            <a:gdLst/>
            <a:ahLst/>
            <a:cxnLst/>
            <a:rect r="r" b="b" t="t" l="l"/>
            <a:pathLst>
              <a:path h="2157412" w="25003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15" r="0" b="-15"/>
            </a:stretch>
          </a:blipFill>
        </p:spPr>
      </p:sp>
      <p:sp>
        <p:nvSpPr>
          <p:cNvPr name="Freeform 5" id="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r:embed="rId9"/>
                </a:ext>
              </a:extLst>
            </a:blip>
            <a:stretch>
              <a:fillRect l="0" t="-256" r="0" b="-256"/>
            </a:stretch>
          </a:blipFill>
        </p:spPr>
      </p:sp>
      <p:sp>
        <p:nvSpPr>
          <p:cNvPr name="Freeform 6" id="6"/>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l="-87" t="0" r="-87" b="0"/>
            </a:stretch>
          </a:blipFill>
        </p:spPr>
      </p:sp>
      <p:grpSp>
        <p:nvGrpSpPr>
          <p:cNvPr name="Group 7" id="7"/>
          <p:cNvGrpSpPr/>
          <p:nvPr/>
        </p:nvGrpSpPr>
        <p:grpSpPr>
          <a:xfrm rot="0">
            <a:off x="1014412" y="9701212"/>
            <a:ext cx="3214688" cy="300038"/>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2"/>
              <a:stretch>
                <a:fillRect l="-66666" t="0" r="-66666" b="0"/>
              </a:stretch>
            </a:blipFill>
          </p:spPr>
        </p:sp>
      </p:grpSp>
      <p:sp>
        <p:nvSpPr>
          <p:cNvPr name="TextBox 9" id="9"/>
          <p:cNvSpPr txBox="true"/>
          <p:nvPr/>
        </p:nvSpPr>
        <p:spPr>
          <a:xfrm rot="0">
            <a:off x="6619099" y="1261946"/>
            <a:ext cx="5604758" cy="838924"/>
          </a:xfrm>
          <a:prstGeom prst="rect">
            <a:avLst/>
          </a:prstGeom>
        </p:spPr>
        <p:txBody>
          <a:bodyPr anchor="t" rtlCol="false" tIns="0" lIns="0" bIns="0" rIns="0">
            <a:spAutoFit/>
          </a:bodyPr>
          <a:lstStyle/>
          <a:p>
            <a:pPr algn="l">
              <a:lnSpc>
                <a:spcPts val="6781"/>
              </a:lnSpc>
            </a:pPr>
            <a:r>
              <a:rPr lang="en-US" sz="4843">
                <a:solidFill>
                  <a:srgbClr val="0F0F0F"/>
                </a:solidFill>
                <a:latin typeface="Arab Times"/>
                <a:ea typeface="Arab Times"/>
                <a:cs typeface="Arab Times"/>
                <a:sym typeface="Arab Times"/>
              </a:rPr>
              <a:t>Digital Portfolio </a:t>
            </a:r>
          </a:p>
        </p:txBody>
      </p:sp>
      <p:sp>
        <p:nvSpPr>
          <p:cNvPr name="TextBox 10" id="10"/>
          <p:cNvSpPr txBox="true"/>
          <p:nvPr/>
        </p:nvSpPr>
        <p:spPr>
          <a:xfrm rot="0">
            <a:off x="17100237" y="9635113"/>
            <a:ext cx="114800" cy="346148"/>
          </a:xfrm>
          <a:prstGeom prst="rect">
            <a:avLst/>
          </a:prstGeom>
        </p:spPr>
        <p:txBody>
          <a:bodyPr anchor="t" rtlCol="false" tIns="0" lIns="0" bIns="0" rIns="0">
            <a:spAutoFit/>
          </a:bodyPr>
          <a:lstStyle/>
          <a:p>
            <a:pPr algn="l">
              <a:lnSpc>
                <a:spcPts val="2367"/>
              </a:lnSpc>
            </a:pPr>
            <a:r>
              <a:rPr lang="en-US" sz="1690">
                <a:solidFill>
                  <a:srgbClr val="2D936B"/>
                </a:solidFill>
                <a:latin typeface="Trebuchet MS"/>
                <a:ea typeface="Trebuchet MS"/>
                <a:cs typeface="Trebuchet MS"/>
                <a:sym typeface="Trebuchet MS"/>
              </a:rPr>
              <a:t>1</a:t>
            </a:r>
          </a:p>
        </p:txBody>
      </p:sp>
      <p:sp>
        <p:nvSpPr>
          <p:cNvPr name="TextBox 11" id="11"/>
          <p:cNvSpPr txBox="true"/>
          <p:nvPr/>
        </p:nvSpPr>
        <p:spPr>
          <a:xfrm rot="0">
            <a:off x="3840480" y="3221464"/>
            <a:ext cx="7547786" cy="662705"/>
          </a:xfrm>
          <a:prstGeom prst="rect">
            <a:avLst/>
          </a:prstGeom>
        </p:spPr>
        <p:txBody>
          <a:bodyPr anchor="t" rtlCol="false" tIns="0" lIns="0" bIns="0" rIns="0">
            <a:spAutoFit/>
          </a:bodyPr>
          <a:lstStyle/>
          <a:p>
            <a:pPr algn="l">
              <a:lnSpc>
                <a:spcPts val="4285"/>
              </a:lnSpc>
            </a:pPr>
            <a:r>
              <a:rPr lang="en-US" sz="3606">
                <a:solidFill>
                  <a:srgbClr val="000000"/>
                </a:solidFill>
                <a:latin typeface="Calibri (MS)"/>
                <a:ea typeface="Calibri (MS)"/>
                <a:cs typeface="Calibri (MS)"/>
                <a:sym typeface="Calibri (MS)"/>
              </a:rPr>
              <a:t>STUDENT NAME: </a:t>
            </a:r>
            <a:r>
              <a:rPr lang="en-US" sz="3606" b="true">
                <a:solidFill>
                  <a:srgbClr val="000000"/>
                </a:solidFill>
                <a:latin typeface="Calibri (MS) Bold"/>
                <a:ea typeface="Calibri (MS) Bold"/>
                <a:cs typeface="Calibri (MS) Bold"/>
                <a:sym typeface="Calibri (MS) Bold"/>
              </a:rPr>
              <a:t>NAGAJOTHI.E</a:t>
            </a:r>
          </a:p>
        </p:txBody>
      </p:sp>
      <p:sp>
        <p:nvSpPr>
          <p:cNvPr name="TextBox 12" id="12"/>
          <p:cNvSpPr txBox="true"/>
          <p:nvPr/>
        </p:nvSpPr>
        <p:spPr>
          <a:xfrm rot="0">
            <a:off x="3840480" y="4753150"/>
            <a:ext cx="10593381" cy="1964893"/>
          </a:xfrm>
          <a:prstGeom prst="rect">
            <a:avLst/>
          </a:prstGeom>
        </p:spPr>
        <p:txBody>
          <a:bodyPr anchor="t" rtlCol="false" tIns="0" lIns="0" bIns="0" rIns="0">
            <a:spAutoFit/>
          </a:bodyPr>
          <a:lstStyle/>
          <a:p>
            <a:pPr algn="just">
              <a:lnSpc>
                <a:spcPts val="4281"/>
              </a:lnSpc>
            </a:pPr>
            <a:r>
              <a:rPr lang="en-US" sz="3603">
                <a:solidFill>
                  <a:srgbClr val="000000"/>
                </a:solidFill>
                <a:latin typeface="Calibri (MS)"/>
                <a:ea typeface="Calibri (MS)"/>
                <a:cs typeface="Calibri (MS)"/>
                <a:sym typeface="Calibri (MS)"/>
              </a:rPr>
              <a:t> </a:t>
            </a:r>
          </a:p>
          <a:p>
            <a:pPr algn="just">
              <a:lnSpc>
                <a:spcPts val="4281"/>
              </a:lnSpc>
            </a:pPr>
            <a:r>
              <a:rPr lang="en-US" sz="3603">
                <a:solidFill>
                  <a:srgbClr val="000000"/>
                </a:solidFill>
                <a:latin typeface="Calibri (MS)"/>
                <a:ea typeface="Calibri (MS)"/>
                <a:cs typeface="Calibri (MS)"/>
                <a:sym typeface="Calibri (MS)"/>
              </a:rPr>
              <a:t>DEPARTMENT: </a:t>
            </a:r>
            <a:r>
              <a:rPr lang="en-US" b="true" sz="3603" i="true">
                <a:solidFill>
                  <a:srgbClr val="000000"/>
                </a:solidFill>
                <a:latin typeface="Calibri (MS) Bold Italics"/>
                <a:ea typeface="Calibri (MS) Bold Italics"/>
                <a:cs typeface="Calibri (MS) Bold Italics"/>
                <a:sym typeface="Calibri (MS) Bold Italics"/>
              </a:rPr>
              <a:t>BCA</a:t>
            </a:r>
          </a:p>
          <a:p>
            <a:pPr algn="just">
              <a:lnSpc>
                <a:spcPts val="8673"/>
              </a:lnSpc>
            </a:pPr>
            <a:r>
              <a:rPr lang="en-US" sz="3603">
                <a:solidFill>
                  <a:srgbClr val="000000"/>
                </a:solidFill>
                <a:latin typeface="Calibri (MS)"/>
                <a:ea typeface="Calibri (MS)"/>
                <a:cs typeface="Calibri (MS)"/>
                <a:sym typeface="Calibri (MS)"/>
              </a:rPr>
              <a:t>COLLEGE: </a:t>
            </a:r>
            <a:r>
              <a:rPr lang="en-US" b="true" sz="3603" i="true">
                <a:solidFill>
                  <a:srgbClr val="000000"/>
                </a:solidFill>
                <a:latin typeface="Calibri (MS) Bold Italics"/>
                <a:ea typeface="Calibri (MS) Bold Italics"/>
                <a:cs typeface="Calibri (MS) Bold Italics"/>
                <a:sym typeface="Calibri (MS) Bold Italics"/>
              </a:rPr>
              <a:t>L.N</a:t>
            </a:r>
            <a:r>
              <a:rPr lang="en-US" sz="3603">
                <a:solidFill>
                  <a:srgbClr val="000000"/>
                </a:solidFill>
                <a:latin typeface="Calibri (MS)"/>
                <a:ea typeface="Calibri (MS)"/>
                <a:cs typeface="Calibri (MS)"/>
                <a:sym typeface="Calibri (MS)"/>
              </a:rPr>
              <a:t>. </a:t>
            </a:r>
            <a:r>
              <a:rPr lang="en-US" b="true" sz="3603" i="true">
                <a:solidFill>
                  <a:srgbClr val="000000"/>
                </a:solidFill>
                <a:latin typeface="Calibri (MS) Bold Italics"/>
                <a:ea typeface="Calibri (MS) Bold Italics"/>
                <a:cs typeface="Calibri (MS) Bold Italics"/>
                <a:sym typeface="Calibri (MS) Bold Italics"/>
              </a:rPr>
              <a:t>Government</a:t>
            </a:r>
            <a:r>
              <a:rPr lang="en-US" sz="3603">
                <a:solidFill>
                  <a:srgbClr val="000000"/>
                </a:solidFill>
                <a:latin typeface="Calibri (MS)"/>
                <a:ea typeface="Calibri (MS)"/>
                <a:cs typeface="Calibri (MS)"/>
                <a:sym typeface="Calibri (MS)"/>
              </a:rPr>
              <a:t> </a:t>
            </a:r>
            <a:r>
              <a:rPr lang="en-US" b="true" sz="3603" i="true">
                <a:solidFill>
                  <a:srgbClr val="000000"/>
                </a:solidFill>
                <a:latin typeface="Calibri (MS) Bold Italics"/>
                <a:ea typeface="Calibri (MS) Bold Italics"/>
                <a:cs typeface="Calibri (MS) Bold Italics"/>
                <a:sym typeface="Calibri (MS) Bold Italics"/>
              </a:rPr>
              <a:t>College</a:t>
            </a:r>
            <a:r>
              <a:rPr lang="en-US" sz="3603">
                <a:solidFill>
                  <a:srgbClr val="000000"/>
                </a:solidFill>
                <a:latin typeface="Calibri (MS)"/>
                <a:ea typeface="Calibri (MS)"/>
                <a:cs typeface="Calibri (MS)"/>
                <a:sym typeface="Calibri (MS)"/>
              </a:rPr>
              <a:t>,</a:t>
            </a:r>
            <a:r>
              <a:rPr lang="en-US" b="true" sz="3603" i="true">
                <a:solidFill>
                  <a:srgbClr val="000000"/>
                </a:solidFill>
                <a:latin typeface="Calibri (MS) Bold Italics"/>
                <a:ea typeface="Calibri (MS) Bold Italics"/>
                <a:cs typeface="Calibri (MS) Bold Italics"/>
                <a:sym typeface="Calibri (MS) Bold Italics"/>
              </a:rPr>
              <a:t>madras</a:t>
            </a:r>
            <a:r>
              <a:rPr lang="en-US" sz="3603">
                <a:solidFill>
                  <a:srgbClr val="000000"/>
                </a:solidFill>
                <a:latin typeface="Calibri (MS)"/>
                <a:ea typeface="Calibri (MS)"/>
                <a:cs typeface="Calibri (MS)"/>
                <a:sym typeface="Calibri (MS)"/>
              </a:rPr>
              <a:t> </a:t>
            </a:r>
            <a:r>
              <a:rPr lang="en-US" b="true" sz="3603" i="true">
                <a:solidFill>
                  <a:srgbClr val="000000"/>
                </a:solidFill>
                <a:latin typeface="Calibri (MS) Bold Italics"/>
                <a:ea typeface="Calibri (MS) Bold Italics"/>
                <a:cs typeface="Calibri (MS) Bold Italics"/>
                <a:sym typeface="Calibri (MS) Bold Italics"/>
              </a:rPr>
              <a:t>university</a:t>
            </a:r>
            <a:r>
              <a:rPr lang="en-US" sz="3603">
                <a:solidFill>
                  <a:srgbClr val="000000"/>
                </a:solidFill>
                <a:latin typeface="Calibri (MS)"/>
                <a:ea typeface="Calibri (MS)"/>
                <a:cs typeface="Calibri (MS)"/>
                <a:sym typeface="Calibri (MS)"/>
              </a:rPr>
              <a:t> </a:t>
            </a:r>
          </a:p>
        </p:txBody>
      </p:sp>
      <p:sp>
        <p:nvSpPr>
          <p:cNvPr name="TextBox 13" id="13"/>
          <p:cNvSpPr txBox="true"/>
          <p:nvPr/>
        </p:nvSpPr>
        <p:spPr>
          <a:xfrm rot="0">
            <a:off x="3840480" y="3792910"/>
            <a:ext cx="9688767" cy="1017391"/>
          </a:xfrm>
          <a:prstGeom prst="rect">
            <a:avLst/>
          </a:prstGeom>
        </p:spPr>
        <p:txBody>
          <a:bodyPr anchor="t" rtlCol="false" tIns="0" lIns="0" bIns="0" rIns="0">
            <a:spAutoFit/>
          </a:bodyPr>
          <a:lstStyle/>
          <a:p>
            <a:pPr algn="l">
              <a:lnSpc>
                <a:spcPts val="8521"/>
              </a:lnSpc>
            </a:pPr>
            <a:r>
              <a:rPr lang="en-US" sz="3535">
                <a:solidFill>
                  <a:srgbClr val="000000"/>
                </a:solidFill>
                <a:latin typeface="Calibri (MS)"/>
                <a:ea typeface="Calibri (MS)"/>
                <a:cs typeface="Calibri (MS)"/>
                <a:sym typeface="Calibri (MS)"/>
              </a:rPr>
              <a:t>REGISTER NO ANDNMID:</a:t>
            </a:r>
            <a:r>
              <a:rPr lang="en-US" b="true" sz="3535" i="true">
                <a:solidFill>
                  <a:srgbClr val="000000"/>
                </a:solidFill>
                <a:latin typeface="Calibri (MS) Bold Italics"/>
                <a:ea typeface="Calibri (MS) Bold Italics"/>
                <a:cs typeface="Calibri (MS) Bold Italics"/>
                <a:sym typeface="Calibri (MS) Bold Italics"/>
              </a:rPr>
              <a:t>asunm1112401111033023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470" r="0" b="-470"/>
            </a:stretch>
          </a:blipFill>
        </p:spPr>
      </p:sp>
      <p:sp>
        <p:nvSpPr>
          <p:cNvPr name="Freeform 4" id="4"/>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6">
              <a:extLst>
                <a:ext uri="{96DAC541-7B7A-43D3-8B79-37D633B846F1}">
                  <asvg:svgBlip xmlns:asvg="http://schemas.microsoft.com/office/drawing/2016/SVG/main" r:embed="rId7"/>
                </a:ext>
              </a:extLst>
            </a:blip>
            <a:stretch>
              <a:fillRect l="-87" t="0" r="-87" b="0"/>
            </a:stretch>
          </a:blipFill>
        </p:spPr>
      </p:sp>
      <p:grpSp>
        <p:nvGrpSpPr>
          <p:cNvPr name="Group 5" id="5"/>
          <p:cNvGrpSpPr/>
          <p:nvPr/>
        </p:nvGrpSpPr>
        <p:grpSpPr>
          <a:xfrm rot="0">
            <a:off x="100012" y="5072062"/>
            <a:ext cx="3700462" cy="5129212"/>
            <a:chOff x="0" y="0"/>
            <a:chExt cx="4933950" cy="6838950"/>
          </a:xfrm>
        </p:grpSpPr>
        <p:sp>
          <p:nvSpPr>
            <p:cNvPr name="Freeform 6" id="6"/>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8"/>
              <a:stretch>
                <a:fillRect l="0" t="-1428" r="0" b="-1428"/>
              </a:stretch>
            </a:blipFill>
          </p:spPr>
        </p:sp>
      </p:grpSp>
      <p:grpSp>
        <p:nvGrpSpPr>
          <p:cNvPr name="Group 7" id="7"/>
          <p:cNvGrpSpPr/>
          <p:nvPr/>
        </p:nvGrpSpPr>
        <p:grpSpPr>
          <a:xfrm rot="0">
            <a:off x="13923877" y="1028700"/>
            <a:ext cx="4070106" cy="9044682"/>
            <a:chOff x="0" y="0"/>
            <a:chExt cx="5426808" cy="12059576"/>
          </a:xfrm>
        </p:grpSpPr>
        <p:sp>
          <p:nvSpPr>
            <p:cNvPr name="Freeform 8" id="8"/>
            <p:cNvSpPr/>
            <p:nvPr/>
          </p:nvSpPr>
          <p:spPr>
            <a:xfrm flipH="false" flipV="false" rot="0">
              <a:off x="0" y="0"/>
              <a:ext cx="5426837" cy="12059539"/>
            </a:xfrm>
            <a:custGeom>
              <a:avLst/>
              <a:gdLst/>
              <a:ahLst/>
              <a:cxnLst/>
              <a:rect r="r" b="b" t="t" l="l"/>
              <a:pathLst>
                <a:path h="12059539" w="5426837">
                  <a:moveTo>
                    <a:pt x="0" y="0"/>
                  </a:moveTo>
                  <a:lnTo>
                    <a:pt x="5426837" y="0"/>
                  </a:lnTo>
                  <a:lnTo>
                    <a:pt x="5426837" y="12059539"/>
                  </a:lnTo>
                  <a:lnTo>
                    <a:pt x="0" y="12059539"/>
                  </a:lnTo>
                  <a:lnTo>
                    <a:pt x="0" y="0"/>
                  </a:lnTo>
                  <a:close/>
                </a:path>
              </a:pathLst>
            </a:custGeom>
            <a:blipFill>
              <a:blip r:embed="rId9"/>
              <a:stretch>
                <a:fillRect l="0" t="0" r="0" b="0"/>
              </a:stretch>
            </a:blipFill>
          </p:spPr>
        </p:sp>
      </p:grpSp>
      <p:grpSp>
        <p:nvGrpSpPr>
          <p:cNvPr name="Group 9" id="9"/>
          <p:cNvGrpSpPr/>
          <p:nvPr/>
        </p:nvGrpSpPr>
        <p:grpSpPr>
          <a:xfrm rot="0">
            <a:off x="10044112" y="1785545"/>
            <a:ext cx="3787079" cy="8415730"/>
            <a:chOff x="0" y="0"/>
            <a:chExt cx="5049438" cy="11220974"/>
          </a:xfrm>
        </p:grpSpPr>
        <p:sp>
          <p:nvSpPr>
            <p:cNvPr name="Freeform 10" id="10"/>
            <p:cNvSpPr/>
            <p:nvPr/>
          </p:nvSpPr>
          <p:spPr>
            <a:xfrm flipH="false" flipV="false" rot="0">
              <a:off x="0" y="0"/>
              <a:ext cx="5049393" cy="11220958"/>
            </a:xfrm>
            <a:custGeom>
              <a:avLst/>
              <a:gdLst/>
              <a:ahLst/>
              <a:cxnLst/>
              <a:rect r="r" b="b" t="t" l="l"/>
              <a:pathLst>
                <a:path h="11220958" w="5049393">
                  <a:moveTo>
                    <a:pt x="0" y="0"/>
                  </a:moveTo>
                  <a:lnTo>
                    <a:pt x="5049393" y="0"/>
                  </a:lnTo>
                  <a:lnTo>
                    <a:pt x="5049393" y="11220958"/>
                  </a:lnTo>
                  <a:lnTo>
                    <a:pt x="0" y="11220958"/>
                  </a:lnTo>
                  <a:lnTo>
                    <a:pt x="0" y="0"/>
                  </a:lnTo>
                  <a:close/>
                </a:path>
              </a:pathLst>
            </a:custGeom>
            <a:blipFill>
              <a:blip r:embed="rId10"/>
              <a:stretch>
                <a:fillRect l="-57" t="0" r="-58" b="0"/>
              </a:stretch>
            </a:blipFill>
          </p:spPr>
        </p:sp>
      </p:grpSp>
      <p:sp>
        <p:nvSpPr>
          <p:cNvPr name="TextBox 11" id="11"/>
          <p:cNvSpPr txBox="true"/>
          <p:nvPr/>
        </p:nvSpPr>
        <p:spPr>
          <a:xfrm rot="0">
            <a:off x="1129670" y="9643686"/>
            <a:ext cx="2699738" cy="346147"/>
          </a:xfrm>
          <a:prstGeom prst="rect">
            <a:avLst/>
          </a:prstGeom>
        </p:spPr>
        <p:txBody>
          <a:bodyPr anchor="t" rtlCol="false" tIns="0" lIns="0" bIns="0" rIns="0">
            <a:spAutoFit/>
          </a:bodyPr>
          <a:lstStyle/>
          <a:p>
            <a:pPr algn="l">
              <a:lnSpc>
                <a:spcPts val="2367"/>
              </a:lnSpc>
            </a:pPr>
            <a:r>
              <a:rPr lang="en-US" sz="1690">
                <a:solidFill>
                  <a:srgbClr val="2D83C3"/>
                </a:solidFill>
                <a:latin typeface="Trebuchet MS"/>
                <a:ea typeface="Trebuchet MS"/>
                <a:cs typeface="Trebuchet MS"/>
                <a:sym typeface="Trebuchet MS"/>
              </a:rPr>
              <a:t>3/21/2024</a:t>
            </a:r>
            <a:r>
              <a:rPr lang="en-US" sz="1690" b="true">
                <a:solidFill>
                  <a:srgbClr val="000000"/>
                </a:solidFill>
                <a:latin typeface="Trebuchet MS Bold"/>
                <a:ea typeface="Trebuchet MS Bold"/>
                <a:cs typeface="Trebuchet MS Bold"/>
                <a:sym typeface="Trebuchet MS Bold"/>
              </a:rPr>
              <a:t> </a:t>
            </a:r>
            <a:r>
              <a:rPr lang="en-US" sz="1690" b="true">
                <a:solidFill>
                  <a:srgbClr val="2D83C3"/>
                </a:solidFill>
                <a:latin typeface="Trebuchet MS Bold"/>
                <a:ea typeface="Trebuchet MS Bold"/>
                <a:cs typeface="Trebuchet MS Bold"/>
                <a:sym typeface="Trebuchet MS Bold"/>
              </a:rPr>
              <a:t>AnnualReview</a:t>
            </a:r>
          </a:p>
        </p:txBody>
      </p:sp>
      <p:sp>
        <p:nvSpPr>
          <p:cNvPr name="TextBox 12" id="12"/>
          <p:cNvSpPr txBox="true"/>
          <p:nvPr/>
        </p:nvSpPr>
        <p:spPr>
          <a:xfrm rot="0">
            <a:off x="16985937" y="9635113"/>
            <a:ext cx="231386" cy="346148"/>
          </a:xfrm>
          <a:prstGeom prst="rect">
            <a:avLst/>
          </a:prstGeom>
        </p:spPr>
        <p:txBody>
          <a:bodyPr anchor="t" rtlCol="false" tIns="0" lIns="0" bIns="0" rIns="0">
            <a:spAutoFit/>
          </a:bodyPr>
          <a:lstStyle/>
          <a:p>
            <a:pPr algn="l">
              <a:lnSpc>
                <a:spcPts val="2367"/>
              </a:lnSpc>
            </a:pPr>
            <a:r>
              <a:rPr lang="en-US" sz="1690" spc="13">
                <a:solidFill>
                  <a:srgbClr val="2D936B"/>
                </a:solidFill>
                <a:latin typeface="Trebuchet MS"/>
                <a:ea typeface="Trebuchet MS"/>
                <a:cs typeface="Trebuchet MS"/>
                <a:sym typeface="Trebuchet MS"/>
              </a:rPr>
              <a:t>10</a:t>
            </a:r>
          </a:p>
        </p:txBody>
      </p:sp>
      <p:sp>
        <p:nvSpPr>
          <p:cNvPr name="TextBox 13" id="13"/>
          <p:cNvSpPr txBox="true"/>
          <p:nvPr/>
        </p:nvSpPr>
        <p:spPr>
          <a:xfrm rot="0">
            <a:off x="1028700" y="291048"/>
            <a:ext cx="10921179" cy="1222891"/>
          </a:xfrm>
          <a:prstGeom prst="rect">
            <a:avLst/>
          </a:prstGeom>
        </p:spPr>
        <p:txBody>
          <a:bodyPr anchor="t" rtlCol="false" tIns="0" lIns="0" bIns="0" rIns="0">
            <a:spAutoFit/>
          </a:bodyPr>
          <a:lstStyle/>
          <a:p>
            <a:pPr algn="l">
              <a:lnSpc>
                <a:spcPts val="8986"/>
              </a:lnSpc>
            </a:pPr>
            <a:r>
              <a:rPr lang="en-US" sz="6418" b="true">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470" r="0" b="-470"/>
            </a:stretch>
          </a:blipFill>
        </p:spPr>
      </p:sp>
      <p:sp>
        <p:nvSpPr>
          <p:cNvPr name="Freeform 4" id="4"/>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6">
              <a:extLst>
                <a:ext uri="{96DAC541-7B7A-43D3-8B79-37D633B846F1}">
                  <asvg:svgBlip xmlns:asvg="http://schemas.microsoft.com/office/drawing/2016/SVG/main" r:embed="rId7"/>
                </a:ext>
              </a:extLst>
            </a:blip>
            <a:stretch>
              <a:fillRect l="-87" t="0" r="-87" b="0"/>
            </a:stretch>
          </a:blipFill>
        </p:spPr>
      </p:sp>
      <p:grpSp>
        <p:nvGrpSpPr>
          <p:cNvPr name="Group 5" id="5"/>
          <p:cNvGrpSpPr/>
          <p:nvPr/>
        </p:nvGrpSpPr>
        <p:grpSpPr>
          <a:xfrm rot="0">
            <a:off x="100012" y="5072062"/>
            <a:ext cx="3700462" cy="5129212"/>
            <a:chOff x="0" y="0"/>
            <a:chExt cx="4933950" cy="6838950"/>
          </a:xfrm>
        </p:grpSpPr>
        <p:sp>
          <p:nvSpPr>
            <p:cNvPr name="Freeform 6" id="6"/>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8"/>
              <a:stretch>
                <a:fillRect l="0" t="-1428" r="0" b="-1428"/>
              </a:stretch>
            </a:blipFill>
          </p:spPr>
        </p:sp>
      </p:grpSp>
      <p:sp>
        <p:nvSpPr>
          <p:cNvPr name="TextBox 7" id="7"/>
          <p:cNvSpPr txBox="true"/>
          <p:nvPr/>
        </p:nvSpPr>
        <p:spPr>
          <a:xfrm rot="0">
            <a:off x="1129670" y="9643686"/>
            <a:ext cx="2699738" cy="346147"/>
          </a:xfrm>
          <a:prstGeom prst="rect">
            <a:avLst/>
          </a:prstGeom>
        </p:spPr>
        <p:txBody>
          <a:bodyPr anchor="t" rtlCol="false" tIns="0" lIns="0" bIns="0" rIns="0">
            <a:spAutoFit/>
          </a:bodyPr>
          <a:lstStyle/>
          <a:p>
            <a:pPr algn="l">
              <a:lnSpc>
                <a:spcPts val="2367"/>
              </a:lnSpc>
            </a:pPr>
            <a:r>
              <a:rPr lang="en-US" sz="1690">
                <a:solidFill>
                  <a:srgbClr val="2D83C3"/>
                </a:solidFill>
                <a:latin typeface="Trebuchet MS"/>
                <a:ea typeface="Trebuchet MS"/>
                <a:cs typeface="Trebuchet MS"/>
                <a:sym typeface="Trebuchet MS"/>
              </a:rPr>
              <a:t>3/21/2024</a:t>
            </a:r>
            <a:r>
              <a:rPr lang="en-US" sz="1690" b="true">
                <a:solidFill>
                  <a:srgbClr val="000000"/>
                </a:solidFill>
                <a:latin typeface="Trebuchet MS Bold"/>
                <a:ea typeface="Trebuchet MS Bold"/>
                <a:cs typeface="Trebuchet MS Bold"/>
                <a:sym typeface="Trebuchet MS Bold"/>
              </a:rPr>
              <a:t> </a:t>
            </a:r>
            <a:r>
              <a:rPr lang="en-US" sz="1690" b="true">
                <a:solidFill>
                  <a:srgbClr val="2D83C3"/>
                </a:solidFill>
                <a:latin typeface="Trebuchet MS Bold"/>
                <a:ea typeface="Trebuchet MS Bold"/>
                <a:cs typeface="Trebuchet MS Bold"/>
                <a:sym typeface="Trebuchet MS Bold"/>
              </a:rPr>
              <a:t>AnnualReview</a:t>
            </a:r>
          </a:p>
        </p:txBody>
      </p:sp>
      <p:sp>
        <p:nvSpPr>
          <p:cNvPr name="TextBox 8" id="8"/>
          <p:cNvSpPr txBox="true"/>
          <p:nvPr/>
        </p:nvSpPr>
        <p:spPr>
          <a:xfrm rot="0">
            <a:off x="16985937" y="9635113"/>
            <a:ext cx="231386" cy="346148"/>
          </a:xfrm>
          <a:prstGeom prst="rect">
            <a:avLst/>
          </a:prstGeom>
        </p:spPr>
        <p:txBody>
          <a:bodyPr anchor="t" rtlCol="false" tIns="0" lIns="0" bIns="0" rIns="0">
            <a:spAutoFit/>
          </a:bodyPr>
          <a:lstStyle/>
          <a:p>
            <a:pPr algn="l">
              <a:lnSpc>
                <a:spcPts val="2367"/>
              </a:lnSpc>
            </a:pPr>
            <a:r>
              <a:rPr lang="en-US" sz="1690" spc="13">
                <a:solidFill>
                  <a:srgbClr val="2D936B"/>
                </a:solidFill>
                <a:latin typeface="Trebuchet MS"/>
                <a:ea typeface="Trebuchet MS"/>
                <a:cs typeface="Trebuchet MS"/>
                <a:sym typeface="Trebuchet MS"/>
              </a:rPr>
              <a:t>10</a:t>
            </a:r>
          </a:p>
        </p:txBody>
      </p:sp>
      <p:sp>
        <p:nvSpPr>
          <p:cNvPr name="TextBox 9" id="9"/>
          <p:cNvSpPr txBox="true"/>
          <p:nvPr/>
        </p:nvSpPr>
        <p:spPr>
          <a:xfrm rot="0">
            <a:off x="2479539" y="73360"/>
            <a:ext cx="4166104" cy="1420142"/>
          </a:xfrm>
          <a:prstGeom prst="rect">
            <a:avLst/>
          </a:prstGeom>
        </p:spPr>
        <p:txBody>
          <a:bodyPr anchor="t" rtlCol="false" tIns="0" lIns="0" bIns="0" rIns="0">
            <a:spAutoFit/>
          </a:bodyPr>
          <a:lstStyle/>
          <a:p>
            <a:pPr algn="ctr">
              <a:lnSpc>
                <a:spcPts val="8610"/>
              </a:lnSpc>
            </a:pPr>
            <a:r>
              <a:rPr lang="en-US" sz="6150" b="true">
                <a:solidFill>
                  <a:srgbClr val="000000"/>
                </a:solidFill>
                <a:latin typeface="Arial Bold"/>
                <a:ea typeface="Arial Bold"/>
                <a:cs typeface="Arial Bold"/>
                <a:sym typeface="Arial Bold"/>
              </a:rPr>
              <a:t>GitHub link</a:t>
            </a:r>
          </a:p>
        </p:txBody>
      </p:sp>
      <p:sp>
        <p:nvSpPr>
          <p:cNvPr name="TextBox 10" id="10"/>
          <p:cNvSpPr txBox="true"/>
          <p:nvPr/>
        </p:nvSpPr>
        <p:spPr>
          <a:xfrm rot="0">
            <a:off x="3283260" y="4777778"/>
            <a:ext cx="11721480" cy="781685"/>
          </a:xfrm>
          <a:prstGeom prst="rect">
            <a:avLst/>
          </a:prstGeom>
        </p:spPr>
        <p:txBody>
          <a:bodyPr anchor="t" rtlCol="false" tIns="0" lIns="0" bIns="0" rIns="0">
            <a:spAutoFit/>
          </a:bodyPr>
          <a:lstStyle/>
          <a:p>
            <a:pPr algn="ctr">
              <a:lnSpc>
                <a:spcPts val="5740"/>
              </a:lnSpc>
              <a:spcBef>
                <a:spcPct val="0"/>
              </a:spcBef>
            </a:pPr>
            <a:r>
              <a:rPr lang="en-US" sz="4100">
                <a:solidFill>
                  <a:srgbClr val="000000"/>
                </a:solidFill>
                <a:latin typeface="Arial"/>
                <a:ea typeface="Arial"/>
                <a:cs typeface="Arial"/>
                <a:sym typeface="Arial"/>
              </a:rPr>
              <a:t>https://bca2401111033023-del.github.io/Myprofile-/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470" r="0" b="-470"/>
            </a:stretch>
          </a:blipFill>
        </p:spPr>
      </p:sp>
      <p:sp>
        <p:nvSpPr>
          <p:cNvPr name="Freeform 4" id="4"/>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6">
              <a:extLst>
                <a:ext uri="{96DAC541-7B7A-43D3-8B79-37D633B846F1}">
                  <asvg:svgBlip xmlns:asvg="http://schemas.microsoft.com/office/drawing/2016/SVG/main" r:embed="rId7"/>
                </a:ext>
              </a:extLst>
            </a:blip>
            <a:stretch>
              <a:fillRect l="-87" t="0" r="-87" b="0"/>
            </a:stretch>
          </a:blipFill>
        </p:spPr>
      </p:sp>
      <p:grpSp>
        <p:nvGrpSpPr>
          <p:cNvPr name="Group 5" id="5"/>
          <p:cNvGrpSpPr/>
          <p:nvPr/>
        </p:nvGrpSpPr>
        <p:grpSpPr>
          <a:xfrm rot="0">
            <a:off x="2500312" y="9701212"/>
            <a:ext cx="114300" cy="271462"/>
            <a:chOff x="0" y="0"/>
            <a:chExt cx="152400" cy="361950"/>
          </a:xfrm>
        </p:grpSpPr>
        <p:sp>
          <p:nvSpPr>
            <p:cNvPr name="Freeform 6" id="6"/>
            <p:cNvSpPr/>
            <p:nvPr/>
          </p:nvSpPr>
          <p:spPr>
            <a:xfrm flipH="false" flipV="false" rot="0">
              <a:off x="0" y="0"/>
              <a:ext cx="152400" cy="361950"/>
            </a:xfrm>
            <a:custGeom>
              <a:avLst/>
              <a:gdLst/>
              <a:ahLst/>
              <a:cxnLst/>
              <a:rect r="r" b="b" t="t" l="l"/>
              <a:pathLst>
                <a:path h="361950" w="152400">
                  <a:moveTo>
                    <a:pt x="0" y="0"/>
                  </a:moveTo>
                  <a:lnTo>
                    <a:pt x="152400" y="0"/>
                  </a:lnTo>
                  <a:lnTo>
                    <a:pt x="152400" y="361950"/>
                  </a:lnTo>
                  <a:lnTo>
                    <a:pt x="0" y="361950"/>
                  </a:lnTo>
                  <a:lnTo>
                    <a:pt x="0" y="0"/>
                  </a:lnTo>
                  <a:close/>
                </a:path>
              </a:pathLst>
            </a:custGeom>
            <a:blipFill>
              <a:blip r:embed="rId8"/>
              <a:stretch>
                <a:fillRect l="-68750" t="0" r="-68750" b="0"/>
              </a:stretch>
            </a:blipFill>
          </p:spPr>
        </p:sp>
      </p:grpSp>
      <p:sp>
        <p:nvSpPr>
          <p:cNvPr name="TextBox 7" id="7"/>
          <p:cNvSpPr txBox="true"/>
          <p:nvPr/>
        </p:nvSpPr>
        <p:spPr>
          <a:xfrm rot="0">
            <a:off x="1153002" y="1520827"/>
            <a:ext cx="5578712" cy="166169"/>
          </a:xfrm>
          <a:prstGeom prst="rect">
            <a:avLst/>
          </a:prstGeom>
        </p:spPr>
        <p:txBody>
          <a:bodyPr anchor="t" rtlCol="false" tIns="0" lIns="0" bIns="0" rIns="0">
            <a:spAutoFit/>
          </a:bodyPr>
          <a:lstStyle/>
          <a:p>
            <a:pPr algn="l">
              <a:lnSpc>
                <a:spcPts val="3605"/>
              </a:lnSpc>
            </a:pPr>
            <a:r>
              <a:rPr lang="en-US" sz="7210" b="true">
                <a:solidFill>
                  <a:srgbClr val="000000"/>
                </a:solidFill>
                <a:latin typeface="Trebuchet MS Bold"/>
                <a:ea typeface="Trebuchet MS Bold"/>
                <a:cs typeface="Trebuchet MS Bold"/>
                <a:sym typeface="Trebuchet MS Bold"/>
              </a:rPr>
              <a:t>CONCLUSION</a:t>
            </a:r>
          </a:p>
        </p:txBody>
      </p:sp>
      <p:sp>
        <p:nvSpPr>
          <p:cNvPr name="TextBox 8" id="8"/>
          <p:cNvSpPr txBox="true"/>
          <p:nvPr/>
        </p:nvSpPr>
        <p:spPr>
          <a:xfrm rot="0">
            <a:off x="16985937" y="9635113"/>
            <a:ext cx="231386" cy="346148"/>
          </a:xfrm>
          <a:prstGeom prst="rect">
            <a:avLst/>
          </a:prstGeom>
        </p:spPr>
        <p:txBody>
          <a:bodyPr anchor="t" rtlCol="false" tIns="0" lIns="0" bIns="0" rIns="0">
            <a:spAutoFit/>
          </a:bodyPr>
          <a:lstStyle/>
          <a:p>
            <a:pPr algn="l">
              <a:lnSpc>
                <a:spcPts val="2367"/>
              </a:lnSpc>
            </a:pPr>
            <a:r>
              <a:rPr lang="en-US" sz="1690" spc="13">
                <a:solidFill>
                  <a:srgbClr val="2D936B"/>
                </a:solidFill>
                <a:latin typeface="Trebuchet MS"/>
                <a:ea typeface="Trebuchet MS"/>
                <a:cs typeface="Trebuchet MS"/>
                <a:sym typeface="Trebuchet MS"/>
              </a:rPr>
              <a:t>11</a:t>
            </a:r>
          </a:p>
        </p:txBody>
      </p:sp>
      <p:sp>
        <p:nvSpPr>
          <p:cNvPr name="TextBox 9" id="9"/>
          <p:cNvSpPr txBox="true"/>
          <p:nvPr/>
        </p:nvSpPr>
        <p:spPr>
          <a:xfrm rot="0">
            <a:off x="2639373" y="2493998"/>
            <a:ext cx="122586" cy="4589659"/>
          </a:xfrm>
          <a:prstGeom prst="rect">
            <a:avLst/>
          </a:prstGeom>
        </p:spPr>
        <p:txBody>
          <a:bodyPr anchor="t" rtlCol="false" tIns="0" lIns="0" bIns="0" rIns="0">
            <a:spAutoFit/>
          </a:bodyPr>
          <a:lstStyle/>
          <a:p>
            <a:pPr algn="just">
              <a:lnSpc>
                <a:spcPts val="3265"/>
              </a:lnSpc>
            </a:pPr>
            <a:r>
              <a:rPr lang="en-US" sz="2703">
                <a:solidFill>
                  <a:srgbClr val="000000"/>
                </a:solidFill>
                <a:latin typeface="Arial"/>
                <a:ea typeface="Arial"/>
                <a:cs typeface="Arial"/>
                <a:sym typeface="Arial"/>
              </a:rPr>
              <a:t>• • • • • • •</a:t>
            </a:r>
          </a:p>
          <a:p>
            <a:pPr algn="just">
              <a:lnSpc>
                <a:spcPts val="6757"/>
              </a:lnSpc>
            </a:pPr>
            <a:r>
              <a:rPr lang="en-US" sz="2703">
                <a:solidFill>
                  <a:srgbClr val="000000"/>
                </a:solidFill>
                <a:latin typeface="Arial"/>
                <a:ea typeface="Arial"/>
                <a:cs typeface="Arial"/>
                <a:sym typeface="Arial"/>
              </a:rPr>
              <a:t>•</a:t>
            </a:r>
          </a:p>
          <a:p>
            <a:pPr algn="just">
              <a:lnSpc>
                <a:spcPts val="1351"/>
              </a:lnSpc>
            </a:pPr>
            <a:r>
              <a:rPr lang="en-US" sz="2703">
                <a:solidFill>
                  <a:srgbClr val="000000"/>
                </a:solidFill>
                <a:latin typeface="Arial"/>
                <a:ea typeface="Arial"/>
                <a:cs typeface="Arial"/>
                <a:sym typeface="Arial"/>
              </a:rPr>
              <a:t>•</a:t>
            </a:r>
          </a:p>
          <a:p>
            <a:pPr algn="just">
              <a:lnSpc>
                <a:spcPts val="4176"/>
              </a:lnSpc>
            </a:pPr>
            <a:r>
              <a:rPr lang="en-US" sz="2703">
                <a:solidFill>
                  <a:srgbClr val="000000"/>
                </a:solidFill>
                <a:latin typeface="Arial"/>
                <a:ea typeface="Arial"/>
                <a:cs typeface="Arial"/>
                <a:sym typeface="Arial"/>
              </a:rPr>
              <a:t>•</a:t>
            </a:r>
          </a:p>
        </p:txBody>
      </p:sp>
      <p:sp>
        <p:nvSpPr>
          <p:cNvPr name="TextBox 10" id="10"/>
          <p:cNvSpPr txBox="true"/>
          <p:nvPr/>
        </p:nvSpPr>
        <p:spPr>
          <a:xfrm rot="0">
            <a:off x="3068570" y="2532873"/>
            <a:ext cx="9508760" cy="509178"/>
          </a:xfrm>
          <a:prstGeom prst="rect">
            <a:avLst/>
          </a:prstGeom>
        </p:spPr>
        <p:txBody>
          <a:bodyPr anchor="t" rtlCol="false" tIns="0" lIns="0" bIns="0" rIns="0">
            <a:spAutoFit/>
          </a:bodyPr>
          <a:lstStyle/>
          <a:p>
            <a:pPr algn="l">
              <a:lnSpc>
                <a:spcPts val="3243"/>
              </a:lnSpc>
            </a:pPr>
            <a:r>
              <a:rPr lang="en-US" sz="2703">
                <a:solidFill>
                  <a:srgbClr val="000000"/>
                </a:solidFill>
                <a:latin typeface="Calibri (MS)"/>
                <a:ea typeface="Calibri (MS)"/>
                <a:cs typeface="Calibri (MS)"/>
                <a:sym typeface="Calibri (MS)"/>
              </a:rPr>
              <a:t>A digitalportfolioisamodern replacement for traditional resumes.</a:t>
            </a:r>
          </a:p>
        </p:txBody>
      </p:sp>
      <p:sp>
        <p:nvSpPr>
          <p:cNvPr name="TextBox 11" id="11"/>
          <p:cNvSpPr txBox="true"/>
          <p:nvPr/>
        </p:nvSpPr>
        <p:spPr>
          <a:xfrm rot="0">
            <a:off x="3068570" y="2947598"/>
            <a:ext cx="9702456" cy="4579600"/>
          </a:xfrm>
          <a:prstGeom prst="rect">
            <a:avLst/>
          </a:prstGeom>
        </p:spPr>
        <p:txBody>
          <a:bodyPr anchor="t" rtlCol="false" tIns="0" lIns="0" bIns="0" rIns="0">
            <a:spAutoFit/>
          </a:bodyPr>
          <a:lstStyle/>
          <a:p>
            <a:pPr algn="l">
              <a:lnSpc>
                <a:spcPts val="3243"/>
              </a:lnSpc>
            </a:pPr>
            <a:r>
              <a:rPr lang="en-US" sz="2703">
                <a:solidFill>
                  <a:srgbClr val="000000"/>
                </a:solidFill>
                <a:latin typeface="Calibri (MS)"/>
                <a:ea typeface="Calibri (MS)"/>
                <a:cs typeface="Calibri (MS)"/>
                <a:sym typeface="Calibri (MS)"/>
              </a:rPr>
              <a:t>It provides an interactive and professional identity. The project demonstrates knowledge of HTML, CSS, and JavaScript. It shows the ability to design and develop responsive websites. The portfolio highlights achievements, skills, and real-world projects It is useful for students, job seekers, freelancers, and professionals. Recruiters and clients gain confidence by seeing actual work samples. The portfolio boosts career opportunities and academic visibility. It leaves a lasting positive impression on potential employers.</a:t>
            </a:r>
          </a:p>
          <a:p>
            <a:pPr algn="l">
              <a:lnSpc>
                <a:spcPts val="2487"/>
              </a:lnSpc>
            </a:pPr>
            <a:r>
              <a:rPr lang="en-US" sz="2703">
                <a:solidFill>
                  <a:srgbClr val="000000"/>
                </a:solidFill>
                <a:latin typeface="Calibri (MS)"/>
                <a:ea typeface="Calibri (MS)"/>
                <a:cs typeface="Calibri (MS)"/>
                <a:sym typeface="Calibri (MS)"/>
              </a:rPr>
              <a:t>In conclusion, a digital portfolio is a gateway to success in the digital </a:t>
            </a:r>
          </a:p>
          <a:p>
            <a:pPr algn="l">
              <a:lnSpc>
                <a:spcPts val="4041"/>
              </a:lnSpc>
            </a:pPr>
            <a:r>
              <a:rPr lang="en-US" sz="2703" spc="7">
                <a:solidFill>
                  <a:srgbClr val="000000"/>
                </a:solidFill>
                <a:latin typeface="Calibri (MS)"/>
                <a:ea typeface="Calibri (MS)"/>
                <a:cs typeface="Calibri (MS)"/>
                <a:sym typeface="Calibri (MS)"/>
              </a:rPr>
              <a:t>age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2805108" y="-95254"/>
            <a:ext cx="15578133" cy="10477496"/>
          </a:xfrm>
          <a:custGeom>
            <a:avLst/>
            <a:gdLst/>
            <a:ahLst/>
            <a:cxnLst/>
            <a:rect r="r" b="b" t="t" l="l"/>
            <a:pathLst>
              <a:path h="10477496" w="15578133">
                <a:moveTo>
                  <a:pt x="0" y="0"/>
                </a:moveTo>
                <a:lnTo>
                  <a:pt x="15578133" y="0"/>
                </a:lnTo>
                <a:lnTo>
                  <a:pt x="15578133" y="10477495"/>
                </a:lnTo>
                <a:lnTo>
                  <a:pt x="0" y="10477495"/>
                </a:lnTo>
                <a:lnTo>
                  <a:pt x="0" y="0"/>
                </a:lnTo>
                <a:close/>
              </a:path>
            </a:pathLst>
          </a:custGeom>
          <a:blipFill>
            <a:blip r:embed="rId4">
              <a:extLst>
                <a:ext uri="{96DAC541-7B7A-43D3-8B79-37D633B846F1}">
                  <asvg:svgBlip xmlns:asvg="http://schemas.microsoft.com/office/drawing/2016/SVG/main" r:embed="rId5"/>
                </a:ext>
              </a:extLst>
            </a:blip>
            <a:stretch>
              <a:fillRect l="-15" t="0" r="-15" b="0"/>
            </a:stretch>
          </a:blipFill>
        </p:spPr>
      </p:sp>
      <p:grpSp>
        <p:nvGrpSpPr>
          <p:cNvPr name="Group 4" id="4"/>
          <p:cNvGrpSpPr/>
          <p:nvPr/>
        </p:nvGrpSpPr>
        <p:grpSpPr>
          <a:xfrm rot="0">
            <a:off x="1014412" y="9701212"/>
            <a:ext cx="3214688" cy="300038"/>
            <a:chOff x="0" y="0"/>
            <a:chExt cx="4286250" cy="400050"/>
          </a:xfrm>
        </p:grpSpPr>
        <p:sp>
          <p:nvSpPr>
            <p:cNvPr name="Freeform 5" id="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6"/>
              <a:stretch>
                <a:fillRect l="-66666" t="0" r="-66666" b="0"/>
              </a:stretch>
            </a:blipFill>
          </p:spPr>
        </p:sp>
      </p:grpSp>
      <p:grpSp>
        <p:nvGrpSpPr>
          <p:cNvPr name="Group 6" id="6"/>
          <p:cNvGrpSpPr/>
          <p:nvPr/>
        </p:nvGrpSpPr>
        <p:grpSpPr>
          <a:xfrm rot="0">
            <a:off x="700088" y="9615488"/>
            <a:ext cx="5557838" cy="442912"/>
            <a:chOff x="0" y="0"/>
            <a:chExt cx="7410450" cy="590550"/>
          </a:xfrm>
        </p:grpSpPr>
        <p:sp>
          <p:nvSpPr>
            <p:cNvPr name="Freeform 7" id="7"/>
            <p:cNvSpPr/>
            <p:nvPr/>
          </p:nvSpPr>
          <p:spPr>
            <a:xfrm flipH="false" flipV="false" rot="0">
              <a:off x="0" y="0"/>
              <a:ext cx="7410450" cy="590550"/>
            </a:xfrm>
            <a:custGeom>
              <a:avLst/>
              <a:gdLst/>
              <a:ahLst/>
              <a:cxnLst/>
              <a:rect r="r" b="b" t="t" l="l"/>
              <a:pathLst>
                <a:path h="590550" w="7410450">
                  <a:moveTo>
                    <a:pt x="0" y="590550"/>
                  </a:moveTo>
                  <a:lnTo>
                    <a:pt x="7410450" y="590550"/>
                  </a:lnTo>
                  <a:lnTo>
                    <a:pt x="7410450" y="0"/>
                  </a:lnTo>
                  <a:lnTo>
                    <a:pt x="0" y="0"/>
                  </a:lnTo>
                  <a:lnTo>
                    <a:pt x="0" y="590550"/>
                  </a:lnTo>
                  <a:close/>
                </a:path>
              </a:pathLst>
            </a:custGeom>
            <a:solidFill>
              <a:srgbClr val="F2F2F2"/>
            </a:solidFill>
          </p:spPr>
        </p:sp>
      </p:grpSp>
      <p:sp>
        <p:nvSpPr>
          <p:cNvPr name="TextBox 8" id="8"/>
          <p:cNvSpPr txBox="true"/>
          <p:nvPr/>
        </p:nvSpPr>
        <p:spPr>
          <a:xfrm rot="0">
            <a:off x="2902834" y="3901558"/>
            <a:ext cx="252874" cy="532695"/>
          </a:xfrm>
          <a:prstGeom prst="rect">
            <a:avLst/>
          </a:prstGeom>
        </p:spPr>
        <p:txBody>
          <a:bodyPr anchor="t" rtlCol="false" tIns="0" lIns="0" bIns="0" rIns="0">
            <a:spAutoFit/>
          </a:bodyPr>
          <a:lstStyle/>
          <a:p>
            <a:pPr algn="l">
              <a:lnSpc>
                <a:spcPts val="3784"/>
              </a:lnSpc>
            </a:pPr>
            <a:r>
              <a:rPr lang="en-US" sz="2703">
                <a:solidFill>
                  <a:srgbClr val="F79646"/>
                </a:solidFill>
                <a:latin typeface="Arab Times"/>
                <a:ea typeface="Arab Times"/>
                <a:cs typeface="Arab Times"/>
                <a:sym typeface="Arab Times"/>
              </a:rPr>
              <a:t>D</a:t>
            </a:r>
          </a:p>
        </p:txBody>
      </p:sp>
      <p:sp>
        <p:nvSpPr>
          <p:cNvPr name="TextBox 9" id="9"/>
          <p:cNvSpPr txBox="true"/>
          <p:nvPr/>
        </p:nvSpPr>
        <p:spPr>
          <a:xfrm rot="0">
            <a:off x="3150494" y="3653908"/>
            <a:ext cx="7360819" cy="1886938"/>
          </a:xfrm>
          <a:prstGeom prst="rect">
            <a:avLst/>
          </a:prstGeom>
        </p:spPr>
        <p:txBody>
          <a:bodyPr anchor="t" rtlCol="false" tIns="0" lIns="0" bIns="0" rIns="0">
            <a:spAutoFit/>
          </a:bodyPr>
          <a:lstStyle/>
          <a:p>
            <a:pPr algn="l">
              <a:lnSpc>
                <a:spcPts val="6508"/>
              </a:lnSpc>
            </a:pPr>
            <a:r>
              <a:rPr lang="en-US" sz="4648">
                <a:solidFill>
                  <a:srgbClr val="004AAD"/>
                </a:solidFill>
                <a:latin typeface="Calibri (MS)"/>
                <a:ea typeface="Calibri (MS)"/>
                <a:cs typeface="Calibri (MS)"/>
                <a:sym typeface="Calibri (MS)"/>
              </a:rPr>
              <a:t>igital portfolio using front end web development </a:t>
            </a:r>
          </a:p>
        </p:txBody>
      </p:sp>
      <p:sp>
        <p:nvSpPr>
          <p:cNvPr name="TextBox 10" id="10"/>
          <p:cNvSpPr txBox="true"/>
          <p:nvPr/>
        </p:nvSpPr>
        <p:spPr>
          <a:xfrm rot="0">
            <a:off x="1129670" y="1013917"/>
            <a:ext cx="5923554" cy="1222891"/>
          </a:xfrm>
          <a:prstGeom prst="rect">
            <a:avLst/>
          </a:prstGeom>
        </p:spPr>
        <p:txBody>
          <a:bodyPr anchor="t" rtlCol="false" tIns="0" lIns="0" bIns="0" rIns="0">
            <a:spAutoFit/>
          </a:bodyPr>
          <a:lstStyle/>
          <a:p>
            <a:pPr algn="l">
              <a:lnSpc>
                <a:spcPts val="8986"/>
              </a:lnSpc>
            </a:pPr>
            <a:r>
              <a:rPr lang="en-US" sz="6418" b="true">
                <a:solidFill>
                  <a:srgbClr val="000000"/>
                </a:solidFill>
                <a:latin typeface="Trebuchet MS Bold"/>
                <a:ea typeface="Trebuchet MS Bold"/>
                <a:cs typeface="Trebuchet MS Bold"/>
                <a:sym typeface="Trebuchet MS Bold"/>
              </a:rPr>
              <a:t>PROJECT TITLE</a:t>
            </a:r>
          </a:p>
        </p:txBody>
      </p:sp>
      <p:sp>
        <p:nvSpPr>
          <p:cNvPr name="TextBox 11" id="11"/>
          <p:cNvSpPr txBox="true"/>
          <p:nvPr/>
        </p:nvSpPr>
        <p:spPr>
          <a:xfrm rot="0">
            <a:off x="17100237" y="9635113"/>
            <a:ext cx="114800" cy="346148"/>
          </a:xfrm>
          <a:prstGeom prst="rect">
            <a:avLst/>
          </a:prstGeom>
        </p:spPr>
        <p:txBody>
          <a:bodyPr anchor="t" rtlCol="false" tIns="0" lIns="0" bIns="0" rIns="0">
            <a:spAutoFit/>
          </a:bodyPr>
          <a:lstStyle/>
          <a:p>
            <a:pPr algn="l">
              <a:lnSpc>
                <a:spcPts val="2367"/>
              </a:lnSpc>
            </a:pPr>
            <a:r>
              <a:rPr lang="en-US" sz="1690">
                <a:solidFill>
                  <a:srgbClr val="2D936B"/>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624" y="-1570432"/>
            <a:ext cx="18478496" cy="10477496"/>
          </a:xfrm>
          <a:custGeom>
            <a:avLst/>
            <a:gdLst/>
            <a:ahLst/>
            <a:cxnLst/>
            <a:rect r="r" b="b" t="t" l="l"/>
            <a:pathLst>
              <a:path h="10477496" w="18478496">
                <a:moveTo>
                  <a:pt x="0" y="0"/>
                </a:moveTo>
                <a:lnTo>
                  <a:pt x="18478496" y="0"/>
                </a:lnTo>
                <a:lnTo>
                  <a:pt x="18478496" y="10477496"/>
                </a:lnTo>
                <a:lnTo>
                  <a:pt x="0" y="10477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030575" y="9201150"/>
            <a:ext cx="371475" cy="371475"/>
            <a:chOff x="0" y="0"/>
            <a:chExt cx="495300" cy="495300"/>
          </a:xfrm>
        </p:grpSpPr>
        <p:sp>
          <p:nvSpPr>
            <p:cNvPr name="Freeform 4" id="4"/>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4"/>
              <a:stretch>
                <a:fillRect l="0" t="0" r="0" b="0"/>
              </a:stretch>
            </a:blipFill>
          </p:spPr>
        </p:sp>
      </p:grpSp>
      <p:grpSp>
        <p:nvGrpSpPr>
          <p:cNvPr name="Group 5" id="5"/>
          <p:cNvGrpSpPr/>
          <p:nvPr/>
        </p:nvGrpSpPr>
        <p:grpSpPr>
          <a:xfrm rot="0">
            <a:off x="700088" y="9615488"/>
            <a:ext cx="5557838" cy="442912"/>
            <a:chOff x="0" y="0"/>
            <a:chExt cx="7410450" cy="590550"/>
          </a:xfrm>
        </p:grpSpPr>
        <p:sp>
          <p:nvSpPr>
            <p:cNvPr name="Freeform 6" id="6"/>
            <p:cNvSpPr/>
            <p:nvPr/>
          </p:nvSpPr>
          <p:spPr>
            <a:xfrm flipH="false" flipV="false" rot="0">
              <a:off x="0" y="0"/>
              <a:ext cx="7410450" cy="590550"/>
            </a:xfrm>
            <a:custGeom>
              <a:avLst/>
              <a:gdLst/>
              <a:ahLst/>
              <a:cxnLst/>
              <a:rect r="r" b="b" t="t" l="l"/>
              <a:pathLst>
                <a:path h="590550" w="7410450">
                  <a:moveTo>
                    <a:pt x="0" y="590550"/>
                  </a:moveTo>
                  <a:lnTo>
                    <a:pt x="7410450" y="590550"/>
                  </a:lnTo>
                  <a:lnTo>
                    <a:pt x="7410450" y="0"/>
                  </a:lnTo>
                  <a:lnTo>
                    <a:pt x="0" y="0"/>
                  </a:lnTo>
                  <a:lnTo>
                    <a:pt x="0" y="590550"/>
                  </a:lnTo>
                  <a:close/>
                </a:path>
              </a:pathLst>
            </a:custGeom>
            <a:solidFill>
              <a:srgbClr val="F2F2F2"/>
            </a:solidFill>
          </p:spPr>
        </p:sp>
      </p:grpSp>
      <p:grpSp>
        <p:nvGrpSpPr>
          <p:cNvPr name="Group 7" id="7"/>
          <p:cNvGrpSpPr/>
          <p:nvPr/>
        </p:nvGrpSpPr>
        <p:grpSpPr>
          <a:xfrm rot="0">
            <a:off x="71438" y="5729288"/>
            <a:ext cx="2600325" cy="4514850"/>
            <a:chOff x="0" y="0"/>
            <a:chExt cx="3467100" cy="6019800"/>
          </a:xfrm>
        </p:grpSpPr>
        <p:sp>
          <p:nvSpPr>
            <p:cNvPr name="Freeform 8" id="8"/>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5"/>
              <a:stretch>
                <a:fillRect l="-109" t="0" r="-109" b="0"/>
              </a:stretch>
            </a:blipFill>
          </p:spPr>
        </p:sp>
      </p:grpSp>
      <p:sp>
        <p:nvSpPr>
          <p:cNvPr name="TextBox 9" id="9"/>
          <p:cNvSpPr txBox="true"/>
          <p:nvPr/>
        </p:nvSpPr>
        <p:spPr>
          <a:xfrm rot="0">
            <a:off x="1129670" y="9643686"/>
            <a:ext cx="2699738" cy="346147"/>
          </a:xfrm>
          <a:prstGeom prst="rect">
            <a:avLst/>
          </a:prstGeom>
        </p:spPr>
        <p:txBody>
          <a:bodyPr anchor="t" rtlCol="false" tIns="0" lIns="0" bIns="0" rIns="0">
            <a:spAutoFit/>
          </a:bodyPr>
          <a:lstStyle/>
          <a:p>
            <a:pPr algn="l">
              <a:lnSpc>
                <a:spcPts val="2367"/>
              </a:lnSpc>
            </a:pPr>
            <a:r>
              <a:rPr lang="en-US" sz="1690">
                <a:solidFill>
                  <a:srgbClr val="2D83C3"/>
                </a:solidFill>
                <a:latin typeface="Trebuchet MS"/>
                <a:ea typeface="Trebuchet MS"/>
                <a:cs typeface="Trebuchet MS"/>
                <a:sym typeface="Trebuchet MS"/>
              </a:rPr>
              <a:t>3/21/2024</a:t>
            </a:r>
            <a:r>
              <a:rPr lang="en-US" sz="1690" b="true">
                <a:solidFill>
                  <a:srgbClr val="000000"/>
                </a:solidFill>
                <a:latin typeface="Trebuchet MS Bold"/>
                <a:ea typeface="Trebuchet MS Bold"/>
                <a:cs typeface="Trebuchet MS Bold"/>
                <a:sym typeface="Trebuchet MS Bold"/>
              </a:rPr>
              <a:t> </a:t>
            </a:r>
            <a:r>
              <a:rPr lang="en-US" sz="1690" b="true">
                <a:solidFill>
                  <a:srgbClr val="2D83C3"/>
                </a:solidFill>
                <a:latin typeface="Trebuchet MS Bold"/>
                <a:ea typeface="Trebuchet MS Bold"/>
                <a:cs typeface="Trebuchet MS Bold"/>
                <a:sym typeface="Trebuchet MS Bold"/>
              </a:rPr>
              <a:t>AnnualReview</a:t>
            </a:r>
          </a:p>
        </p:txBody>
      </p:sp>
      <p:sp>
        <p:nvSpPr>
          <p:cNvPr name="TextBox 10" id="10"/>
          <p:cNvSpPr txBox="true"/>
          <p:nvPr/>
        </p:nvSpPr>
        <p:spPr>
          <a:xfrm rot="0">
            <a:off x="17100237" y="9635113"/>
            <a:ext cx="114800" cy="346148"/>
          </a:xfrm>
          <a:prstGeom prst="rect">
            <a:avLst/>
          </a:prstGeom>
        </p:spPr>
        <p:txBody>
          <a:bodyPr anchor="t" rtlCol="false" tIns="0" lIns="0" bIns="0" rIns="0">
            <a:spAutoFit/>
          </a:bodyPr>
          <a:lstStyle/>
          <a:p>
            <a:pPr algn="l">
              <a:lnSpc>
                <a:spcPts val="2367"/>
              </a:lnSpc>
            </a:pPr>
            <a:r>
              <a:rPr lang="en-US" sz="1690">
                <a:solidFill>
                  <a:srgbClr val="2D936B"/>
                </a:solidFill>
                <a:latin typeface="Trebuchet MS"/>
                <a:ea typeface="Trebuchet MS"/>
                <a:cs typeface="Trebuchet MS"/>
                <a:sym typeface="Trebuchet MS"/>
              </a:rPr>
              <a:t>3</a:t>
            </a:r>
          </a:p>
        </p:txBody>
      </p:sp>
      <p:sp>
        <p:nvSpPr>
          <p:cNvPr name="TextBox 11" id="11"/>
          <p:cNvSpPr txBox="true"/>
          <p:nvPr/>
        </p:nvSpPr>
        <p:spPr>
          <a:xfrm rot="0">
            <a:off x="1129670" y="386963"/>
            <a:ext cx="3559302" cy="1390131"/>
          </a:xfrm>
          <a:prstGeom prst="rect">
            <a:avLst/>
          </a:prstGeom>
        </p:spPr>
        <p:txBody>
          <a:bodyPr anchor="t" rtlCol="false" tIns="0" lIns="0" bIns="0" rIns="0">
            <a:spAutoFit/>
          </a:bodyPr>
          <a:lstStyle/>
          <a:p>
            <a:pPr algn="l">
              <a:lnSpc>
                <a:spcPts val="10095"/>
              </a:lnSpc>
            </a:pPr>
            <a:r>
              <a:rPr lang="en-US" sz="7210" b="true">
                <a:solidFill>
                  <a:srgbClr val="000000"/>
                </a:solidFill>
                <a:latin typeface="Trebuchet MS Bold"/>
                <a:ea typeface="Trebuchet MS Bold"/>
                <a:cs typeface="Trebuchet MS Bold"/>
                <a:sym typeface="Trebuchet MS Bold"/>
              </a:rPr>
              <a:t>AGENDA</a:t>
            </a:r>
          </a:p>
        </p:txBody>
      </p:sp>
      <p:sp>
        <p:nvSpPr>
          <p:cNvPr name="TextBox 12" id="12"/>
          <p:cNvSpPr txBox="true"/>
          <p:nvPr/>
        </p:nvSpPr>
        <p:spPr>
          <a:xfrm rot="0">
            <a:off x="5835772" y="1786618"/>
            <a:ext cx="5232004" cy="6664743"/>
          </a:xfrm>
          <a:prstGeom prst="rect">
            <a:avLst/>
          </a:prstGeom>
        </p:spPr>
        <p:txBody>
          <a:bodyPr anchor="t" rtlCol="false" tIns="0" lIns="0" bIns="0" rIns="0">
            <a:spAutoFit/>
          </a:bodyPr>
          <a:lstStyle/>
          <a:p>
            <a:pPr algn="just">
              <a:lnSpc>
                <a:spcPts val="3121"/>
              </a:lnSpc>
            </a:pPr>
            <a:r>
              <a:rPr lang="en-US" sz="3320" b="true">
                <a:solidFill>
                  <a:srgbClr val="000000"/>
                </a:solidFill>
                <a:latin typeface="Calibri (MS) Bold"/>
                <a:ea typeface="Calibri (MS) Bold"/>
                <a:cs typeface="Calibri (MS) Bold"/>
                <a:sym typeface="Calibri (MS) Bold"/>
              </a:rPr>
              <a:t>1.Problem Statement</a:t>
            </a:r>
          </a:p>
          <a:p>
            <a:pPr algn="just">
              <a:lnSpc>
                <a:spcPts val="3121"/>
              </a:lnSpc>
            </a:pPr>
          </a:p>
          <a:p>
            <a:pPr algn="just">
              <a:lnSpc>
                <a:spcPts val="3121"/>
              </a:lnSpc>
            </a:pPr>
            <a:r>
              <a:rPr lang="en-US" sz="3320" b="true">
                <a:solidFill>
                  <a:srgbClr val="000000"/>
                </a:solidFill>
                <a:latin typeface="Calibri (MS) Bold"/>
                <a:ea typeface="Calibri (MS) Bold"/>
                <a:cs typeface="Calibri (MS) Bold"/>
                <a:sym typeface="Calibri (MS) Bold"/>
              </a:rPr>
              <a:t>2.Project Overview</a:t>
            </a:r>
          </a:p>
          <a:p>
            <a:pPr algn="just">
              <a:lnSpc>
                <a:spcPts val="3121"/>
              </a:lnSpc>
            </a:pPr>
          </a:p>
          <a:p>
            <a:pPr algn="just">
              <a:lnSpc>
                <a:spcPts val="3121"/>
              </a:lnSpc>
            </a:pPr>
            <a:r>
              <a:rPr lang="en-US" sz="3320" b="true">
                <a:solidFill>
                  <a:srgbClr val="000000"/>
                </a:solidFill>
                <a:latin typeface="Calibri (MS) Bold"/>
                <a:ea typeface="Calibri (MS) Bold"/>
                <a:cs typeface="Calibri (MS) Bold"/>
                <a:sym typeface="Calibri (MS) Bold"/>
              </a:rPr>
              <a:t>3.End Users</a:t>
            </a:r>
          </a:p>
          <a:p>
            <a:pPr algn="just">
              <a:lnSpc>
                <a:spcPts val="3121"/>
              </a:lnSpc>
            </a:pPr>
          </a:p>
          <a:p>
            <a:pPr algn="just">
              <a:lnSpc>
                <a:spcPts val="3121"/>
              </a:lnSpc>
            </a:pPr>
            <a:r>
              <a:rPr lang="en-US" sz="3320" b="true">
                <a:solidFill>
                  <a:srgbClr val="000000"/>
                </a:solidFill>
                <a:latin typeface="Calibri (MS) Bold"/>
                <a:ea typeface="Calibri (MS) Bold"/>
                <a:cs typeface="Calibri (MS) Bold"/>
                <a:sym typeface="Calibri (MS) Bold"/>
              </a:rPr>
              <a:t>4. Tools and Technologies</a:t>
            </a:r>
          </a:p>
          <a:p>
            <a:pPr algn="just">
              <a:lnSpc>
                <a:spcPts val="3121"/>
              </a:lnSpc>
            </a:pPr>
          </a:p>
          <a:p>
            <a:pPr algn="just">
              <a:lnSpc>
                <a:spcPts val="3121"/>
              </a:lnSpc>
            </a:pPr>
            <a:r>
              <a:rPr lang="en-US" sz="3320" b="true">
                <a:solidFill>
                  <a:srgbClr val="000000"/>
                </a:solidFill>
                <a:latin typeface="Calibri (MS) Bold"/>
                <a:ea typeface="Calibri (MS) Bold"/>
                <a:cs typeface="Calibri (MS) Bold"/>
                <a:sym typeface="Calibri (MS) Bold"/>
              </a:rPr>
              <a:t>5. Portfolio design and Layout</a:t>
            </a:r>
          </a:p>
          <a:p>
            <a:pPr algn="just">
              <a:lnSpc>
                <a:spcPts val="3121"/>
              </a:lnSpc>
            </a:pPr>
          </a:p>
          <a:p>
            <a:pPr algn="just">
              <a:lnSpc>
                <a:spcPts val="3121"/>
              </a:lnSpc>
            </a:pPr>
            <a:r>
              <a:rPr lang="en-US" sz="3320" b="true">
                <a:solidFill>
                  <a:srgbClr val="000000"/>
                </a:solidFill>
                <a:latin typeface="Calibri (MS) Bold"/>
                <a:ea typeface="Calibri (MS) Bold"/>
                <a:cs typeface="Calibri (MS) Bold"/>
                <a:sym typeface="Calibri (MS) Bold"/>
              </a:rPr>
              <a:t>6.Features and Functionality</a:t>
            </a:r>
          </a:p>
          <a:p>
            <a:pPr algn="just">
              <a:lnSpc>
                <a:spcPts val="3121"/>
              </a:lnSpc>
            </a:pPr>
          </a:p>
          <a:p>
            <a:pPr algn="just">
              <a:lnSpc>
                <a:spcPts val="3121"/>
              </a:lnSpc>
            </a:pPr>
            <a:r>
              <a:rPr lang="en-US" sz="3320" b="true">
                <a:solidFill>
                  <a:srgbClr val="000000"/>
                </a:solidFill>
                <a:latin typeface="Calibri (MS) Bold"/>
                <a:ea typeface="Calibri (MS) Bold"/>
                <a:cs typeface="Calibri (MS) Bold"/>
                <a:sym typeface="Calibri (MS) Bold"/>
              </a:rPr>
              <a:t>7.Results and Screenshots</a:t>
            </a:r>
          </a:p>
          <a:p>
            <a:pPr algn="just">
              <a:lnSpc>
                <a:spcPts val="3121"/>
              </a:lnSpc>
            </a:pPr>
          </a:p>
          <a:p>
            <a:pPr algn="just">
              <a:lnSpc>
                <a:spcPts val="3121"/>
              </a:lnSpc>
            </a:pPr>
            <a:r>
              <a:rPr lang="en-US" sz="3320" b="true">
                <a:solidFill>
                  <a:srgbClr val="000000"/>
                </a:solidFill>
                <a:latin typeface="Calibri (MS) Bold"/>
                <a:ea typeface="Calibri (MS) Bold"/>
                <a:cs typeface="Calibri (MS) Bold"/>
                <a:sym typeface="Calibri (MS) Bold"/>
              </a:rPr>
              <a:t>8.Conclusion</a:t>
            </a:r>
          </a:p>
          <a:p>
            <a:pPr algn="just">
              <a:lnSpc>
                <a:spcPts val="3121"/>
              </a:lnSpc>
            </a:pPr>
          </a:p>
          <a:p>
            <a:pPr algn="just">
              <a:lnSpc>
                <a:spcPts val="3121"/>
              </a:lnSpc>
            </a:pPr>
            <a:r>
              <a:rPr lang="en-US" b="true" sz="3320">
                <a:solidFill>
                  <a:srgbClr val="000000"/>
                </a:solidFill>
                <a:latin typeface="Calibri (MS) Bold"/>
                <a:ea typeface="Calibri (MS) Bold"/>
                <a:cs typeface="Calibri (MS) Bold"/>
                <a:sym typeface="Calibri (MS) Bold"/>
              </a:rPr>
              <a:t>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4">
              <a:extLst>
                <a:ext uri="{96DAC541-7B7A-43D3-8B79-37D633B846F1}">
                  <asvg:svgBlip xmlns:asvg="http://schemas.microsoft.com/office/drawing/2016/SVG/main" r:embed="rId5"/>
                </a:ext>
              </a:extLst>
            </a:blip>
            <a:stretch>
              <a:fillRect l="-87" t="0" r="-87" b="0"/>
            </a:stretch>
          </a:blipFill>
        </p:spPr>
      </p:sp>
      <p:sp>
        <p:nvSpPr>
          <p:cNvPr name="Freeform 4" id="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6">
              <a:extLst>
                <a:ext uri="{96DAC541-7B7A-43D3-8B79-37D633B846F1}">
                  <asvg:svgBlip xmlns:asvg="http://schemas.microsoft.com/office/drawing/2016/SVG/main" r:embed="rId7"/>
                </a:ext>
              </a:extLst>
            </a:blip>
            <a:stretch>
              <a:fillRect l="0" t="-470" r="0" b="-470"/>
            </a:stretch>
          </a:blipFill>
        </p:spPr>
      </p:sp>
      <p:grpSp>
        <p:nvGrpSpPr>
          <p:cNvPr name="Group 5" id="5"/>
          <p:cNvGrpSpPr/>
          <p:nvPr/>
        </p:nvGrpSpPr>
        <p:grpSpPr>
          <a:xfrm rot="0">
            <a:off x="1014412" y="9701212"/>
            <a:ext cx="3214688" cy="300038"/>
            <a:chOff x="0" y="0"/>
            <a:chExt cx="4286250" cy="400050"/>
          </a:xfrm>
        </p:grpSpPr>
        <p:sp>
          <p:nvSpPr>
            <p:cNvPr name="Freeform 6" id="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8"/>
              <a:stretch>
                <a:fillRect l="-66666" t="0" r="-66666" b="0"/>
              </a:stretch>
            </a:blipFill>
          </p:spPr>
        </p:sp>
      </p:grpSp>
      <p:sp>
        <p:nvSpPr>
          <p:cNvPr name="TextBox 7" id="7"/>
          <p:cNvSpPr txBox="true"/>
          <p:nvPr/>
        </p:nvSpPr>
        <p:spPr>
          <a:xfrm rot="0">
            <a:off x="1271116" y="1717434"/>
            <a:ext cx="8581187" cy="137042"/>
          </a:xfrm>
          <a:prstGeom prst="rect">
            <a:avLst/>
          </a:prstGeom>
        </p:spPr>
        <p:txBody>
          <a:bodyPr anchor="t" rtlCol="false" tIns="0" lIns="0" bIns="0" rIns="0">
            <a:spAutoFit/>
          </a:bodyPr>
          <a:lstStyle/>
          <a:p>
            <a:pPr algn="l">
              <a:lnSpc>
                <a:spcPts val="3209"/>
              </a:lnSpc>
            </a:pPr>
            <a:r>
              <a:rPr lang="en-US" sz="6418" b="true">
                <a:solidFill>
                  <a:srgbClr val="000000"/>
                </a:solidFill>
                <a:latin typeface="Trebuchet MS Bold"/>
                <a:ea typeface="Trebuchet MS Bold"/>
                <a:cs typeface="Trebuchet MS Bold"/>
                <a:sym typeface="Trebuchet MS Bold"/>
              </a:rPr>
              <a:t>PROBLEM STATEMENT</a:t>
            </a:r>
          </a:p>
        </p:txBody>
      </p:sp>
      <p:sp>
        <p:nvSpPr>
          <p:cNvPr name="TextBox 8" id="8"/>
          <p:cNvSpPr txBox="true"/>
          <p:nvPr/>
        </p:nvSpPr>
        <p:spPr>
          <a:xfrm rot="0">
            <a:off x="17100237" y="9635113"/>
            <a:ext cx="114800" cy="346148"/>
          </a:xfrm>
          <a:prstGeom prst="rect">
            <a:avLst/>
          </a:prstGeom>
        </p:spPr>
        <p:txBody>
          <a:bodyPr anchor="t" rtlCol="false" tIns="0" lIns="0" bIns="0" rIns="0">
            <a:spAutoFit/>
          </a:bodyPr>
          <a:lstStyle/>
          <a:p>
            <a:pPr algn="l">
              <a:lnSpc>
                <a:spcPts val="2367"/>
              </a:lnSpc>
            </a:pPr>
            <a:r>
              <a:rPr lang="en-US" sz="1690">
                <a:solidFill>
                  <a:srgbClr val="2D936B"/>
                </a:solidFill>
                <a:latin typeface="Trebuchet MS"/>
                <a:ea typeface="Trebuchet MS"/>
                <a:cs typeface="Trebuchet MS"/>
                <a:sym typeface="Trebuchet MS"/>
              </a:rPr>
              <a:t>4</a:t>
            </a:r>
          </a:p>
        </p:txBody>
      </p:sp>
      <p:sp>
        <p:nvSpPr>
          <p:cNvPr name="TextBox 9" id="9"/>
          <p:cNvSpPr txBox="true"/>
          <p:nvPr/>
        </p:nvSpPr>
        <p:spPr>
          <a:xfrm rot="0">
            <a:off x="804386" y="2532873"/>
            <a:ext cx="13044930" cy="509178"/>
          </a:xfrm>
          <a:prstGeom prst="rect">
            <a:avLst/>
          </a:prstGeom>
        </p:spPr>
        <p:txBody>
          <a:bodyPr anchor="t" rtlCol="false" tIns="0" lIns="0" bIns="0" rIns="0">
            <a:spAutoFit/>
          </a:bodyPr>
          <a:lstStyle/>
          <a:p>
            <a:pPr algn="l">
              <a:lnSpc>
                <a:spcPts val="3243"/>
              </a:lnSpc>
            </a:pPr>
            <a:r>
              <a:rPr lang="en-US" b="true" sz="2703" i="true">
                <a:solidFill>
                  <a:srgbClr val="000000"/>
                </a:solidFill>
                <a:latin typeface="Calibri (MS) Bold Italics"/>
                <a:ea typeface="Calibri (MS) Bold Italics"/>
                <a:cs typeface="Calibri (MS) Bold Italics"/>
                <a:sym typeface="Calibri (MS) Bold Italics"/>
              </a:rPr>
              <a:t>Intoday’s world,traditionalresumes andCVs are no longerenough.Recruiters and clients </a:t>
            </a:r>
          </a:p>
        </p:txBody>
      </p:sp>
      <p:sp>
        <p:nvSpPr>
          <p:cNvPr name="TextBox 10" id="10"/>
          <p:cNvSpPr txBox="true"/>
          <p:nvPr/>
        </p:nvSpPr>
        <p:spPr>
          <a:xfrm rot="0">
            <a:off x="447198" y="2947598"/>
            <a:ext cx="13772364" cy="2569436"/>
          </a:xfrm>
          <a:prstGeom prst="rect">
            <a:avLst/>
          </a:prstGeom>
        </p:spPr>
        <p:txBody>
          <a:bodyPr anchor="t" rtlCol="false" tIns="0" lIns="0" bIns="0" rIns="0">
            <a:spAutoFit/>
          </a:bodyPr>
          <a:lstStyle/>
          <a:p>
            <a:pPr algn="ctr">
              <a:lnSpc>
                <a:spcPts val="3243"/>
              </a:lnSpc>
            </a:pPr>
            <a:r>
              <a:rPr lang="en-US" b="true" sz="2703" i="true">
                <a:solidFill>
                  <a:srgbClr val="000000"/>
                </a:solidFill>
                <a:latin typeface="Calibri (MS) Bold Italics"/>
                <a:ea typeface="Calibri (MS) Bold Italics"/>
                <a:cs typeface="Calibri (MS) Bold Italics"/>
                <a:sym typeface="Calibri (MS) Bold Italics"/>
              </a:rPr>
              <a:t>want to see real work and practical applications.Students often struggle to present academic projects in a professional format.Job seekers need a platform that goes beyond plain text documents.Many professionals lack a central place to highlight their skills and experience.A digital portfolio solves this gap by combining resumes, projects, and skills in one place.It also offers interactivity with visuals, animations, and structured content.Without a portfolio, opportunities may be lost due to weak first impressions.A modern portfolio can act as a digital </a:t>
            </a:r>
          </a:p>
        </p:txBody>
      </p:sp>
      <p:sp>
        <p:nvSpPr>
          <p:cNvPr name="TextBox 11" id="11"/>
          <p:cNvSpPr txBox="true"/>
          <p:nvPr/>
        </p:nvSpPr>
        <p:spPr>
          <a:xfrm rot="0">
            <a:off x="2600710" y="5422764"/>
            <a:ext cx="9278302" cy="1338624"/>
          </a:xfrm>
          <a:prstGeom prst="rect">
            <a:avLst/>
          </a:prstGeom>
        </p:spPr>
        <p:txBody>
          <a:bodyPr anchor="t" rtlCol="false" tIns="0" lIns="0" bIns="0" rIns="0">
            <a:spAutoFit/>
          </a:bodyPr>
          <a:lstStyle/>
          <a:p>
            <a:pPr algn="ctr">
              <a:lnSpc>
                <a:spcPts val="3243"/>
              </a:lnSpc>
            </a:pPr>
            <a:r>
              <a:rPr lang="en-US" b="true" sz="2703" i="true">
                <a:solidFill>
                  <a:srgbClr val="000000"/>
                </a:solidFill>
                <a:latin typeface="Calibri (MS) Bold Italics"/>
                <a:ea typeface="Calibri (MS) Bold Italics"/>
                <a:cs typeface="Calibri (MS) Bold Italics"/>
                <a:sym typeface="Calibri (MS) Bold Italics"/>
              </a:rPr>
              <a:t>identity card in academic and career growth. This project addresses the need for a personal branding solution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4">
              <a:extLst>
                <a:ext uri="{96DAC541-7B7A-43D3-8B79-37D633B846F1}">
                  <asvg:svgBlip xmlns:asvg="http://schemas.microsoft.com/office/drawing/2016/SVG/main" r:embed="rId5"/>
                </a:ext>
              </a:extLst>
            </a:blip>
            <a:stretch>
              <a:fillRect l="-87" t="0" r="-87" b="0"/>
            </a:stretch>
          </a:blipFill>
        </p:spPr>
      </p:sp>
      <p:sp>
        <p:nvSpPr>
          <p:cNvPr name="Freeform 4" id="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6">
              <a:extLst>
                <a:ext uri="{96DAC541-7B7A-43D3-8B79-37D633B846F1}">
                  <asvg:svgBlip xmlns:asvg="http://schemas.microsoft.com/office/drawing/2016/SVG/main" r:embed="rId7"/>
                </a:ext>
              </a:extLst>
            </a:blip>
            <a:stretch>
              <a:fillRect l="0" t="-470" r="0" b="-470"/>
            </a:stretch>
          </a:blipFill>
        </p:spPr>
      </p:sp>
      <p:grpSp>
        <p:nvGrpSpPr>
          <p:cNvPr name="Group 5" id="5"/>
          <p:cNvGrpSpPr/>
          <p:nvPr/>
        </p:nvGrpSpPr>
        <p:grpSpPr>
          <a:xfrm rot="0">
            <a:off x="1014412" y="9701212"/>
            <a:ext cx="3214688" cy="300038"/>
            <a:chOff x="0" y="0"/>
            <a:chExt cx="4286250" cy="400050"/>
          </a:xfrm>
        </p:grpSpPr>
        <p:sp>
          <p:nvSpPr>
            <p:cNvPr name="Freeform 6" id="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8"/>
              <a:stretch>
                <a:fillRect l="-66666" t="0" r="-66666" b="0"/>
              </a:stretch>
            </a:blipFill>
          </p:spPr>
        </p:sp>
      </p:grpSp>
      <p:sp>
        <p:nvSpPr>
          <p:cNvPr name="TextBox 7" id="7"/>
          <p:cNvSpPr txBox="true"/>
          <p:nvPr/>
        </p:nvSpPr>
        <p:spPr>
          <a:xfrm rot="0">
            <a:off x="1129670" y="1013917"/>
            <a:ext cx="8014817" cy="1222891"/>
          </a:xfrm>
          <a:prstGeom prst="rect">
            <a:avLst/>
          </a:prstGeom>
        </p:spPr>
        <p:txBody>
          <a:bodyPr anchor="t" rtlCol="false" tIns="0" lIns="0" bIns="0" rIns="0">
            <a:spAutoFit/>
          </a:bodyPr>
          <a:lstStyle/>
          <a:p>
            <a:pPr algn="l">
              <a:lnSpc>
                <a:spcPts val="8986"/>
              </a:lnSpc>
            </a:pPr>
            <a:r>
              <a:rPr lang="en-US" sz="6418" b="true">
                <a:solidFill>
                  <a:srgbClr val="000000"/>
                </a:solidFill>
                <a:latin typeface="Trebuchet MS Bold"/>
                <a:ea typeface="Trebuchet MS Bold"/>
                <a:cs typeface="Trebuchet MS Bold"/>
                <a:sym typeface="Trebuchet MS Bold"/>
              </a:rPr>
              <a:t>PROJECT OVERVIEW</a:t>
            </a:r>
          </a:p>
        </p:txBody>
      </p:sp>
      <p:sp>
        <p:nvSpPr>
          <p:cNvPr name="TextBox 8" id="8"/>
          <p:cNvSpPr txBox="true"/>
          <p:nvPr/>
        </p:nvSpPr>
        <p:spPr>
          <a:xfrm rot="0">
            <a:off x="17100237" y="9635113"/>
            <a:ext cx="114800" cy="346148"/>
          </a:xfrm>
          <a:prstGeom prst="rect">
            <a:avLst/>
          </a:prstGeom>
        </p:spPr>
        <p:txBody>
          <a:bodyPr anchor="t" rtlCol="false" tIns="0" lIns="0" bIns="0" rIns="0">
            <a:spAutoFit/>
          </a:bodyPr>
          <a:lstStyle/>
          <a:p>
            <a:pPr algn="l">
              <a:lnSpc>
                <a:spcPts val="2367"/>
              </a:lnSpc>
            </a:pPr>
            <a:r>
              <a:rPr lang="en-US" sz="1690">
                <a:solidFill>
                  <a:srgbClr val="2D936B"/>
                </a:solidFill>
                <a:latin typeface="Trebuchet MS"/>
                <a:ea typeface="Trebuchet MS"/>
                <a:cs typeface="Trebuchet MS"/>
                <a:sym typeface="Trebuchet MS"/>
              </a:rPr>
              <a:t>5</a:t>
            </a:r>
          </a:p>
        </p:txBody>
      </p:sp>
      <p:sp>
        <p:nvSpPr>
          <p:cNvPr name="TextBox 9" id="9"/>
          <p:cNvSpPr txBox="true"/>
          <p:nvPr/>
        </p:nvSpPr>
        <p:spPr>
          <a:xfrm rot="0">
            <a:off x="1247770" y="3200385"/>
            <a:ext cx="263133" cy="924472"/>
          </a:xfrm>
          <a:prstGeom prst="rect">
            <a:avLst/>
          </a:prstGeom>
        </p:spPr>
        <p:txBody>
          <a:bodyPr anchor="t" rtlCol="false" tIns="0" lIns="0" bIns="0" rIns="0">
            <a:spAutoFit/>
          </a:bodyPr>
          <a:lstStyle/>
          <a:p>
            <a:pPr algn="just">
              <a:lnSpc>
                <a:spcPts val="3238"/>
              </a:lnSpc>
            </a:pPr>
            <a:r>
              <a:rPr lang="en-US" sz="2703">
                <a:solidFill>
                  <a:srgbClr val="000000"/>
                </a:solidFill>
                <a:latin typeface="Calibri (MS)"/>
                <a:ea typeface="Calibri (MS)"/>
                <a:cs typeface="Calibri (MS)"/>
                <a:sym typeface="Calibri (MS)"/>
              </a:rPr>
              <a:t>1. 2.</a:t>
            </a:r>
          </a:p>
        </p:txBody>
      </p:sp>
      <p:sp>
        <p:nvSpPr>
          <p:cNvPr name="TextBox 10" id="10"/>
          <p:cNvSpPr txBox="true"/>
          <p:nvPr/>
        </p:nvSpPr>
        <p:spPr>
          <a:xfrm rot="0">
            <a:off x="1762606" y="3200385"/>
            <a:ext cx="9317536" cy="924472"/>
          </a:xfrm>
          <a:prstGeom prst="rect">
            <a:avLst/>
          </a:prstGeom>
        </p:spPr>
        <p:txBody>
          <a:bodyPr anchor="t" rtlCol="false" tIns="0" lIns="0" bIns="0" rIns="0">
            <a:spAutoFit/>
          </a:bodyPr>
          <a:lstStyle/>
          <a:p>
            <a:pPr algn="l">
              <a:lnSpc>
                <a:spcPts val="3238"/>
              </a:lnSpc>
            </a:pPr>
            <a:r>
              <a:rPr lang="en-US" sz="2703">
                <a:solidFill>
                  <a:srgbClr val="000000"/>
                </a:solidFill>
                <a:latin typeface="Calibri (MS)"/>
                <a:ea typeface="Calibri (MS)"/>
                <a:cs typeface="Calibri (MS)"/>
                <a:sym typeface="Calibri (MS)"/>
              </a:rPr>
              <a:t>This project is about creating a student digital portfolio website. The portfolio is a professional, structured, and interactive website</a:t>
            </a:r>
          </a:p>
        </p:txBody>
      </p:sp>
      <p:sp>
        <p:nvSpPr>
          <p:cNvPr name="TextBox 11" id="11"/>
          <p:cNvSpPr txBox="true"/>
          <p:nvPr/>
        </p:nvSpPr>
        <p:spPr>
          <a:xfrm rot="0">
            <a:off x="1247770" y="4030590"/>
            <a:ext cx="10582952" cy="509178"/>
          </a:xfrm>
          <a:prstGeom prst="rect">
            <a:avLst/>
          </a:prstGeom>
        </p:spPr>
        <p:txBody>
          <a:bodyPr anchor="t" rtlCol="false" tIns="0" lIns="0" bIns="0" rIns="0">
            <a:spAutoFit/>
          </a:bodyPr>
          <a:lstStyle/>
          <a:p>
            <a:pPr algn="l">
              <a:lnSpc>
                <a:spcPts val="3238"/>
              </a:lnSpc>
            </a:pPr>
            <a:r>
              <a:rPr lang="en-US" sz="2703">
                <a:solidFill>
                  <a:srgbClr val="000000"/>
                </a:solidFill>
                <a:latin typeface="Calibri (MS)"/>
                <a:ea typeface="Calibri (MS)"/>
                <a:cs typeface="Calibri (MS)"/>
                <a:sym typeface="Calibri (MS)"/>
              </a:rPr>
              <a:t>3.It begins with a Home section, giving an introduction and call-to-action</a:t>
            </a:r>
          </a:p>
        </p:txBody>
      </p:sp>
      <p:sp>
        <p:nvSpPr>
          <p:cNvPr name="TextBox 12" id="12"/>
          <p:cNvSpPr txBox="true"/>
          <p:nvPr/>
        </p:nvSpPr>
        <p:spPr>
          <a:xfrm rot="0">
            <a:off x="1247770" y="4445499"/>
            <a:ext cx="263133" cy="509178"/>
          </a:xfrm>
          <a:prstGeom prst="rect">
            <a:avLst/>
          </a:prstGeom>
        </p:spPr>
        <p:txBody>
          <a:bodyPr anchor="t" rtlCol="false" tIns="0" lIns="0" bIns="0" rIns="0">
            <a:spAutoFit/>
          </a:bodyPr>
          <a:lstStyle/>
          <a:p>
            <a:pPr algn="l">
              <a:lnSpc>
                <a:spcPts val="3238"/>
              </a:lnSpc>
            </a:pPr>
            <a:r>
              <a:rPr lang="en-US" sz="2703">
                <a:solidFill>
                  <a:srgbClr val="000000"/>
                </a:solidFill>
                <a:latin typeface="Calibri (MS)"/>
                <a:ea typeface="Calibri (MS)"/>
                <a:cs typeface="Calibri (MS)"/>
                <a:sym typeface="Calibri (MS)"/>
              </a:rPr>
              <a:t>4.</a:t>
            </a:r>
          </a:p>
        </p:txBody>
      </p:sp>
      <p:sp>
        <p:nvSpPr>
          <p:cNvPr name="TextBox 13" id="13"/>
          <p:cNvSpPr txBox="true"/>
          <p:nvPr/>
        </p:nvSpPr>
        <p:spPr>
          <a:xfrm rot="0">
            <a:off x="1762606" y="4445499"/>
            <a:ext cx="10225022" cy="509178"/>
          </a:xfrm>
          <a:prstGeom prst="rect">
            <a:avLst/>
          </a:prstGeom>
        </p:spPr>
        <p:txBody>
          <a:bodyPr anchor="t" rtlCol="false" tIns="0" lIns="0" bIns="0" rIns="0">
            <a:spAutoFit/>
          </a:bodyPr>
          <a:lstStyle/>
          <a:p>
            <a:pPr algn="l">
              <a:lnSpc>
                <a:spcPts val="3238"/>
              </a:lnSpc>
            </a:pPr>
            <a:r>
              <a:rPr lang="en-US" sz="2703">
                <a:solidFill>
                  <a:srgbClr val="000000"/>
                </a:solidFill>
                <a:latin typeface="Calibri (MS)"/>
                <a:ea typeface="Calibri (MS)"/>
                <a:cs typeface="Calibri (MS)"/>
                <a:sym typeface="Calibri (MS)"/>
              </a:rPr>
              <a:t>The About section highlights career goals, personal details, and passions</a:t>
            </a:r>
          </a:p>
        </p:txBody>
      </p:sp>
      <p:sp>
        <p:nvSpPr>
          <p:cNvPr name="TextBox 14" id="14"/>
          <p:cNvSpPr txBox="true"/>
          <p:nvPr/>
        </p:nvSpPr>
        <p:spPr>
          <a:xfrm rot="0">
            <a:off x="1247770" y="4860207"/>
            <a:ext cx="11613837" cy="509178"/>
          </a:xfrm>
          <a:prstGeom prst="rect">
            <a:avLst/>
          </a:prstGeom>
        </p:spPr>
        <p:txBody>
          <a:bodyPr anchor="t" rtlCol="false" tIns="0" lIns="0" bIns="0" rIns="0">
            <a:spAutoFit/>
          </a:bodyPr>
          <a:lstStyle/>
          <a:p>
            <a:pPr algn="l">
              <a:lnSpc>
                <a:spcPts val="3238"/>
              </a:lnSpc>
            </a:pPr>
            <a:r>
              <a:rPr lang="en-US" sz="2703">
                <a:solidFill>
                  <a:srgbClr val="000000"/>
                </a:solidFill>
                <a:latin typeface="Calibri (MS)"/>
                <a:ea typeface="Calibri (MS)"/>
                <a:cs typeface="Calibri (MS)"/>
                <a:sym typeface="Calibri (MS)"/>
              </a:rPr>
              <a:t>5.The Skills section lists technical abilities like HTML, CSS, JavaScript, and Python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grpSp>
        <p:nvGrpSpPr>
          <p:cNvPr name="Group 3" id="3"/>
          <p:cNvGrpSpPr/>
          <p:nvPr/>
        </p:nvGrpSpPr>
        <p:grpSpPr>
          <a:xfrm rot="0">
            <a:off x="1085850" y="9258300"/>
            <a:ext cx="3271838" cy="728662"/>
            <a:chOff x="0" y="0"/>
            <a:chExt cx="4362450" cy="971550"/>
          </a:xfrm>
        </p:grpSpPr>
        <p:sp>
          <p:nvSpPr>
            <p:cNvPr name="Freeform 4" id="4"/>
            <p:cNvSpPr/>
            <p:nvPr/>
          </p:nvSpPr>
          <p:spPr>
            <a:xfrm flipH="false" flipV="false" rot="0">
              <a:off x="0" y="0"/>
              <a:ext cx="4362450" cy="971550"/>
            </a:xfrm>
            <a:custGeom>
              <a:avLst/>
              <a:gdLst/>
              <a:ahLst/>
              <a:cxnLst/>
              <a:rect r="r" b="b" t="t" l="l"/>
              <a:pathLst>
                <a:path h="971550" w="4362450">
                  <a:moveTo>
                    <a:pt x="0" y="971550"/>
                  </a:moveTo>
                  <a:lnTo>
                    <a:pt x="4362450" y="971550"/>
                  </a:lnTo>
                  <a:lnTo>
                    <a:pt x="4362450" y="0"/>
                  </a:lnTo>
                  <a:lnTo>
                    <a:pt x="0" y="0"/>
                  </a:lnTo>
                  <a:lnTo>
                    <a:pt x="0" y="971550"/>
                  </a:lnTo>
                  <a:close/>
                </a:path>
              </a:pathLst>
            </a:custGeom>
            <a:solidFill>
              <a:srgbClr val="FFFFFF"/>
            </a:solidFill>
          </p:spPr>
        </p:sp>
      </p:grpSp>
      <p:sp>
        <p:nvSpPr>
          <p:cNvPr name="Freeform 5" id="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4">
              <a:extLst>
                <a:ext uri="{96DAC541-7B7A-43D3-8B79-37D633B846F1}">
                  <asvg:svgBlip xmlns:asvg="http://schemas.microsoft.com/office/drawing/2016/SVG/main" r:embed="rId5"/>
                </a:ext>
              </a:extLst>
            </a:blip>
            <a:stretch>
              <a:fillRect l="0" t="-470" r="0" b="-470"/>
            </a:stretch>
          </a:blipFill>
        </p:spPr>
      </p:sp>
      <p:sp>
        <p:nvSpPr>
          <p:cNvPr name="Freeform 6" id="6"/>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6">
              <a:extLst>
                <a:ext uri="{96DAC541-7B7A-43D3-8B79-37D633B846F1}">
                  <asvg:svgBlip xmlns:asvg="http://schemas.microsoft.com/office/drawing/2016/SVG/main" r:embed="rId7"/>
                </a:ext>
              </a:extLst>
            </a:blip>
            <a:stretch>
              <a:fillRect l="-87" t="0" r="-87" b="0"/>
            </a:stretch>
          </a:blipFill>
        </p:spPr>
      </p:sp>
      <p:sp>
        <p:nvSpPr>
          <p:cNvPr name="TextBox 7" id="7"/>
          <p:cNvSpPr txBox="true"/>
          <p:nvPr/>
        </p:nvSpPr>
        <p:spPr>
          <a:xfrm rot="0">
            <a:off x="1069176" y="1401051"/>
            <a:ext cx="7627096" cy="684782"/>
          </a:xfrm>
          <a:prstGeom prst="rect">
            <a:avLst/>
          </a:prstGeom>
        </p:spPr>
        <p:txBody>
          <a:bodyPr anchor="t" rtlCol="false" tIns="0" lIns="0" bIns="0" rIns="0">
            <a:spAutoFit/>
          </a:bodyPr>
          <a:lstStyle/>
          <a:p>
            <a:pPr algn="l">
              <a:lnSpc>
                <a:spcPts val="5454"/>
              </a:lnSpc>
            </a:pPr>
            <a:r>
              <a:rPr lang="en-US" sz="4843" b="true">
                <a:solidFill>
                  <a:srgbClr val="000000"/>
                </a:solidFill>
                <a:latin typeface="Trebuchet MS Bold"/>
                <a:ea typeface="Trebuchet MS Bold"/>
                <a:cs typeface="Trebuchet MS Bold"/>
                <a:sym typeface="Trebuchet MS Bold"/>
              </a:rPr>
              <a:t>WHO ARE THE END USERS?</a:t>
            </a:r>
          </a:p>
        </p:txBody>
      </p:sp>
      <p:sp>
        <p:nvSpPr>
          <p:cNvPr name="TextBox 8" id="8"/>
          <p:cNvSpPr txBox="true"/>
          <p:nvPr/>
        </p:nvSpPr>
        <p:spPr>
          <a:xfrm rot="0">
            <a:off x="17100237" y="9635113"/>
            <a:ext cx="114800" cy="346148"/>
          </a:xfrm>
          <a:prstGeom prst="rect">
            <a:avLst/>
          </a:prstGeom>
        </p:spPr>
        <p:txBody>
          <a:bodyPr anchor="t" rtlCol="false" tIns="0" lIns="0" bIns="0" rIns="0">
            <a:spAutoFit/>
          </a:bodyPr>
          <a:lstStyle/>
          <a:p>
            <a:pPr algn="l">
              <a:lnSpc>
                <a:spcPts val="2367"/>
              </a:lnSpc>
            </a:pPr>
            <a:r>
              <a:rPr lang="en-US" sz="1690">
                <a:solidFill>
                  <a:srgbClr val="2D936B"/>
                </a:solidFill>
                <a:latin typeface="Trebuchet MS"/>
                <a:ea typeface="Trebuchet MS"/>
                <a:cs typeface="Trebuchet MS"/>
                <a:sym typeface="Trebuchet MS"/>
              </a:rPr>
              <a:t>6</a:t>
            </a:r>
          </a:p>
        </p:txBody>
      </p:sp>
      <p:sp>
        <p:nvSpPr>
          <p:cNvPr name="TextBox 9" id="9"/>
          <p:cNvSpPr txBox="true"/>
          <p:nvPr/>
        </p:nvSpPr>
        <p:spPr>
          <a:xfrm rot="0">
            <a:off x="1187292" y="2064801"/>
            <a:ext cx="122586" cy="3409126"/>
          </a:xfrm>
          <a:prstGeom prst="rect">
            <a:avLst/>
          </a:prstGeom>
        </p:spPr>
        <p:txBody>
          <a:bodyPr anchor="t" rtlCol="false" tIns="0" lIns="0" bIns="0" rIns="0">
            <a:spAutoFit/>
          </a:bodyPr>
          <a:lstStyle/>
          <a:p>
            <a:pPr algn="just">
              <a:lnSpc>
                <a:spcPts val="3265"/>
              </a:lnSpc>
            </a:pPr>
            <a:r>
              <a:rPr lang="en-US" sz="2703">
                <a:solidFill>
                  <a:srgbClr val="000000"/>
                </a:solidFill>
                <a:latin typeface="Arial"/>
                <a:ea typeface="Arial"/>
                <a:cs typeface="Arial"/>
                <a:sym typeface="Arial"/>
              </a:rPr>
              <a:t>• •</a:t>
            </a:r>
          </a:p>
          <a:p>
            <a:pPr algn="just">
              <a:lnSpc>
                <a:spcPts val="6757"/>
              </a:lnSpc>
            </a:pPr>
            <a:r>
              <a:rPr lang="en-US" sz="2703">
                <a:solidFill>
                  <a:srgbClr val="000000"/>
                </a:solidFill>
                <a:latin typeface="Arial"/>
                <a:ea typeface="Arial"/>
                <a:cs typeface="Arial"/>
                <a:sym typeface="Arial"/>
              </a:rPr>
              <a:t>•</a:t>
            </a:r>
          </a:p>
          <a:p>
            <a:pPr algn="just">
              <a:lnSpc>
                <a:spcPts val="1351"/>
              </a:lnSpc>
            </a:pPr>
            <a:r>
              <a:rPr lang="en-US" sz="2703">
                <a:solidFill>
                  <a:srgbClr val="000000"/>
                </a:solidFill>
                <a:latin typeface="Arial"/>
                <a:ea typeface="Arial"/>
                <a:cs typeface="Arial"/>
                <a:sym typeface="Arial"/>
              </a:rPr>
              <a:t>•</a:t>
            </a:r>
          </a:p>
          <a:p>
            <a:pPr algn="just">
              <a:lnSpc>
                <a:spcPts val="6757"/>
              </a:lnSpc>
            </a:pPr>
            <a:r>
              <a:rPr lang="en-US" sz="2703">
                <a:solidFill>
                  <a:srgbClr val="000000"/>
                </a:solidFill>
                <a:latin typeface="Arial"/>
                <a:ea typeface="Arial"/>
                <a:cs typeface="Arial"/>
                <a:sym typeface="Arial"/>
              </a:rPr>
              <a:t>•</a:t>
            </a:r>
          </a:p>
          <a:p>
            <a:pPr algn="just">
              <a:lnSpc>
                <a:spcPts val="1351"/>
              </a:lnSpc>
            </a:pPr>
            <a:r>
              <a:rPr lang="en-US" sz="2703">
                <a:solidFill>
                  <a:srgbClr val="000000"/>
                </a:solidFill>
                <a:latin typeface="Arial"/>
                <a:ea typeface="Arial"/>
                <a:cs typeface="Arial"/>
                <a:sym typeface="Arial"/>
              </a:rPr>
              <a:t>•</a:t>
            </a:r>
          </a:p>
        </p:txBody>
      </p:sp>
      <p:sp>
        <p:nvSpPr>
          <p:cNvPr name="TextBox 10" id="10"/>
          <p:cNvSpPr txBox="true"/>
          <p:nvPr/>
        </p:nvSpPr>
        <p:spPr>
          <a:xfrm rot="0">
            <a:off x="1616388" y="2103676"/>
            <a:ext cx="7080870" cy="509178"/>
          </a:xfrm>
          <a:prstGeom prst="rect">
            <a:avLst/>
          </a:prstGeom>
        </p:spPr>
        <p:txBody>
          <a:bodyPr anchor="t" rtlCol="false" tIns="0" lIns="0" bIns="0" rIns="0">
            <a:spAutoFit/>
          </a:bodyPr>
          <a:lstStyle/>
          <a:p>
            <a:pPr algn="l">
              <a:lnSpc>
                <a:spcPts val="3248"/>
              </a:lnSpc>
            </a:pPr>
            <a:r>
              <a:rPr lang="en-US" sz="2703">
                <a:solidFill>
                  <a:srgbClr val="000000"/>
                </a:solidFill>
                <a:latin typeface="Calibri (MS)"/>
                <a:ea typeface="Calibri (MS)"/>
                <a:cs typeface="Calibri (MS)"/>
                <a:sym typeface="Calibri (MS)"/>
              </a:rPr>
              <a:t>Theportfolio isdesignedforawiderange of users</a:t>
            </a:r>
          </a:p>
        </p:txBody>
      </p:sp>
      <p:sp>
        <p:nvSpPr>
          <p:cNvPr name="TextBox 11" id="11"/>
          <p:cNvSpPr txBox="true"/>
          <p:nvPr/>
        </p:nvSpPr>
        <p:spPr>
          <a:xfrm rot="0">
            <a:off x="1694969" y="2518586"/>
            <a:ext cx="9310878" cy="509178"/>
          </a:xfrm>
          <a:prstGeom prst="rect">
            <a:avLst/>
          </a:prstGeom>
        </p:spPr>
        <p:txBody>
          <a:bodyPr anchor="t" rtlCol="false" tIns="0" lIns="0" bIns="0" rIns="0">
            <a:spAutoFit/>
          </a:bodyPr>
          <a:lstStyle/>
          <a:p>
            <a:pPr algn="l">
              <a:lnSpc>
                <a:spcPts val="3248"/>
              </a:lnSpc>
            </a:pPr>
            <a:r>
              <a:rPr lang="en-US" sz="2703">
                <a:solidFill>
                  <a:srgbClr val="000000"/>
                </a:solidFill>
                <a:latin typeface="Calibri (MS)"/>
                <a:ea typeface="Calibri (MS)"/>
                <a:cs typeface="Calibri (MS)"/>
                <a:sym typeface="Calibri (MS)"/>
              </a:rPr>
              <a:t>Studentscan useitto showcaseacademic projects,resumes, and </a:t>
            </a:r>
          </a:p>
        </p:txBody>
      </p:sp>
      <p:sp>
        <p:nvSpPr>
          <p:cNvPr name="TextBox 12" id="12"/>
          <p:cNvSpPr txBox="true"/>
          <p:nvPr/>
        </p:nvSpPr>
        <p:spPr>
          <a:xfrm rot="0">
            <a:off x="1616388" y="2933310"/>
            <a:ext cx="9325137" cy="3313869"/>
          </a:xfrm>
          <a:prstGeom prst="rect">
            <a:avLst/>
          </a:prstGeom>
        </p:spPr>
        <p:txBody>
          <a:bodyPr anchor="t" rtlCol="false" tIns="0" lIns="0" bIns="0" rIns="0">
            <a:spAutoFit/>
          </a:bodyPr>
          <a:lstStyle/>
          <a:p>
            <a:pPr algn="l">
              <a:lnSpc>
                <a:spcPts val="3248"/>
              </a:lnSpc>
            </a:pPr>
            <a:r>
              <a:rPr lang="en-US" sz="2703">
                <a:solidFill>
                  <a:srgbClr val="000000"/>
                </a:solidFill>
                <a:latin typeface="Calibri (MS)"/>
                <a:ea typeface="Calibri (MS)"/>
                <a:cs typeface="Calibri (MS)"/>
                <a:sym typeface="Calibri (MS)"/>
              </a:rPr>
              <a:t>skills Job seekers can share their portfolio links directly with recruiters Instead of long attachments, recruiters can see work live on a website Freelancers can show completed projects to attract clients. It acts as a project gallery, demonstrating creativity and professionalism.Professionals can highlight experience, skills, and a chi evemen ts It helps in building a personal brand for long-term growth End users gain a platform that makes them stand out in competition.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4">
              <a:extLst>
                <a:ext uri="{96DAC541-7B7A-43D3-8B79-37D633B846F1}">
                  <asvg:svgBlip xmlns:asvg="http://schemas.microsoft.com/office/drawing/2016/SVG/main" r:embed="rId5"/>
                </a:ext>
              </a:extLst>
            </a:blip>
            <a:stretch>
              <a:fillRect l="-87" t="0" r="-87" b="0"/>
            </a:stretch>
          </a:blipFill>
        </p:spPr>
      </p:sp>
      <p:grpSp>
        <p:nvGrpSpPr>
          <p:cNvPr name="Group 4" id="4"/>
          <p:cNvGrpSpPr/>
          <p:nvPr/>
        </p:nvGrpSpPr>
        <p:grpSpPr>
          <a:xfrm rot="0">
            <a:off x="0" y="2214562"/>
            <a:ext cx="4043362" cy="4872038"/>
            <a:chOff x="0" y="0"/>
            <a:chExt cx="5391150" cy="6496050"/>
          </a:xfrm>
        </p:grpSpPr>
        <p:sp>
          <p:nvSpPr>
            <p:cNvPr name="Freeform 5" id="5"/>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6"/>
              <a:stretch>
                <a:fillRect l="0" t="-7" r="0" b="-7"/>
              </a:stretch>
            </a:blipFill>
          </p:spPr>
        </p:sp>
      </p:gr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7">
              <a:extLst>
                <a:ext uri="{96DAC541-7B7A-43D3-8B79-37D633B846F1}">
                  <asvg:svgBlip xmlns:asvg="http://schemas.microsoft.com/office/drawing/2016/SVG/main" r:embed="rId8"/>
                </a:ext>
              </a:extLst>
            </a:blip>
            <a:stretch>
              <a:fillRect l="0" t="-470" r="0" b="-470"/>
            </a:stretch>
          </a:blipFill>
        </p:spPr>
      </p:sp>
      <p:sp>
        <p:nvSpPr>
          <p:cNvPr name="Freeform 7" id="7"/>
          <p:cNvSpPr/>
          <p:nvPr/>
        </p:nvSpPr>
        <p:spPr>
          <a:xfrm flipH="false" flipV="false" rot="0">
            <a:off x="13935070" y="7948608"/>
            <a:ext cx="876296" cy="1262058"/>
          </a:xfrm>
          <a:custGeom>
            <a:avLst/>
            <a:gdLst/>
            <a:ahLst/>
            <a:cxnLst/>
            <a:rect r="r" b="b" t="t" l="l"/>
            <a:pathLst>
              <a:path h="1262058" w="876296">
                <a:moveTo>
                  <a:pt x="0" y="0"/>
                </a:moveTo>
                <a:lnTo>
                  <a:pt x="876296" y="0"/>
                </a:lnTo>
                <a:lnTo>
                  <a:pt x="876296" y="1262058"/>
                </a:lnTo>
                <a:lnTo>
                  <a:pt x="0" y="1262058"/>
                </a:lnTo>
                <a:lnTo>
                  <a:pt x="0" y="0"/>
                </a:lnTo>
                <a:close/>
              </a:path>
            </a:pathLst>
          </a:custGeom>
          <a:blipFill>
            <a:blip r:embed="rId9">
              <a:extLst>
                <a:ext uri="{96DAC541-7B7A-43D3-8B79-37D633B846F1}">
                  <asvg:svgBlip xmlns:asvg="http://schemas.microsoft.com/office/drawing/2016/SVG/main" r:embed="rId10"/>
                </a:ext>
              </a:extLst>
            </a:blip>
            <a:stretch>
              <a:fillRect l="0" t="-565" r="0" b="-565"/>
            </a:stretch>
          </a:blipFill>
        </p:spPr>
      </p:sp>
      <p:grpSp>
        <p:nvGrpSpPr>
          <p:cNvPr name="Group 8" id="8"/>
          <p:cNvGrpSpPr/>
          <p:nvPr/>
        </p:nvGrpSpPr>
        <p:grpSpPr>
          <a:xfrm rot="0">
            <a:off x="1014412" y="9701212"/>
            <a:ext cx="3214688" cy="300038"/>
            <a:chOff x="0" y="0"/>
            <a:chExt cx="4286250" cy="400050"/>
          </a:xfrm>
        </p:grpSpPr>
        <p:sp>
          <p:nvSpPr>
            <p:cNvPr name="Freeform 9" id="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1"/>
              <a:stretch>
                <a:fillRect l="-66666" t="0" r="-66666" b="0"/>
              </a:stretch>
            </a:blipFill>
          </p:spPr>
        </p:sp>
      </p:grpSp>
      <p:sp>
        <p:nvSpPr>
          <p:cNvPr name="TextBox 10" id="10"/>
          <p:cNvSpPr txBox="true"/>
          <p:nvPr/>
        </p:nvSpPr>
        <p:spPr>
          <a:xfrm rot="0">
            <a:off x="856779" y="1495539"/>
            <a:ext cx="8098341" cy="636456"/>
          </a:xfrm>
          <a:prstGeom prst="rect">
            <a:avLst/>
          </a:prstGeom>
        </p:spPr>
        <p:txBody>
          <a:bodyPr anchor="t" rtlCol="false" tIns="0" lIns="0" bIns="0" rIns="0">
            <a:spAutoFit/>
          </a:bodyPr>
          <a:lstStyle/>
          <a:p>
            <a:pPr algn="l">
              <a:lnSpc>
                <a:spcPts val="5406"/>
              </a:lnSpc>
            </a:pPr>
            <a:r>
              <a:rPr lang="en-US" b="true" sz="5406" spc="10">
                <a:solidFill>
                  <a:srgbClr val="000000"/>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100237" y="9635113"/>
            <a:ext cx="114800" cy="346148"/>
          </a:xfrm>
          <a:prstGeom prst="rect">
            <a:avLst/>
          </a:prstGeom>
        </p:spPr>
        <p:txBody>
          <a:bodyPr anchor="t" rtlCol="false" tIns="0" lIns="0" bIns="0" rIns="0">
            <a:spAutoFit/>
          </a:bodyPr>
          <a:lstStyle/>
          <a:p>
            <a:pPr algn="l">
              <a:lnSpc>
                <a:spcPts val="2367"/>
              </a:lnSpc>
            </a:pPr>
            <a:r>
              <a:rPr lang="en-US" sz="1690">
                <a:solidFill>
                  <a:srgbClr val="2D936B"/>
                </a:solidFill>
                <a:latin typeface="Trebuchet MS"/>
                <a:ea typeface="Trebuchet MS"/>
                <a:cs typeface="Trebuchet MS"/>
                <a:sym typeface="Trebuchet MS"/>
              </a:rPr>
              <a:t>7</a:t>
            </a:r>
          </a:p>
        </p:txBody>
      </p:sp>
      <p:sp>
        <p:nvSpPr>
          <p:cNvPr name="TextBox 12" id="12"/>
          <p:cNvSpPr txBox="true"/>
          <p:nvPr/>
        </p:nvSpPr>
        <p:spPr>
          <a:xfrm rot="0">
            <a:off x="5043488" y="2214334"/>
            <a:ext cx="122586" cy="4238759"/>
          </a:xfrm>
          <a:prstGeom prst="rect">
            <a:avLst/>
          </a:prstGeom>
        </p:spPr>
        <p:txBody>
          <a:bodyPr anchor="t" rtlCol="false" tIns="0" lIns="0" bIns="0" rIns="0">
            <a:spAutoFit/>
          </a:bodyPr>
          <a:lstStyle/>
          <a:p>
            <a:pPr algn="just">
              <a:lnSpc>
                <a:spcPts val="3265"/>
              </a:lnSpc>
            </a:pPr>
            <a:r>
              <a:rPr lang="en-US" sz="2703">
                <a:solidFill>
                  <a:srgbClr val="000000"/>
                </a:solidFill>
                <a:latin typeface="Arial"/>
                <a:ea typeface="Arial"/>
                <a:cs typeface="Arial"/>
                <a:sym typeface="Arial"/>
              </a:rPr>
              <a:t>• • • •</a:t>
            </a:r>
          </a:p>
          <a:p>
            <a:pPr algn="just">
              <a:lnSpc>
                <a:spcPts val="6757"/>
              </a:lnSpc>
            </a:pPr>
            <a:r>
              <a:rPr lang="en-US" sz="2703">
                <a:solidFill>
                  <a:srgbClr val="000000"/>
                </a:solidFill>
                <a:latin typeface="Arial"/>
                <a:ea typeface="Arial"/>
                <a:cs typeface="Arial"/>
                <a:sym typeface="Arial"/>
              </a:rPr>
              <a:t>•</a:t>
            </a:r>
          </a:p>
          <a:p>
            <a:pPr algn="just">
              <a:lnSpc>
                <a:spcPts val="1351"/>
              </a:lnSpc>
            </a:pPr>
            <a:r>
              <a:rPr lang="en-US" sz="2703">
                <a:solidFill>
                  <a:srgbClr val="000000"/>
                </a:solidFill>
                <a:latin typeface="Arial"/>
                <a:ea typeface="Arial"/>
                <a:cs typeface="Arial"/>
                <a:sym typeface="Arial"/>
              </a:rPr>
              <a:t>•</a:t>
            </a:r>
          </a:p>
          <a:p>
            <a:pPr algn="just">
              <a:lnSpc>
                <a:spcPts val="5179"/>
              </a:lnSpc>
            </a:pPr>
            <a:r>
              <a:rPr lang="en-US" sz="2703">
                <a:solidFill>
                  <a:srgbClr val="000000"/>
                </a:solidFill>
                <a:latin typeface="Arial"/>
                <a:ea typeface="Arial"/>
                <a:cs typeface="Arial"/>
                <a:sym typeface="Arial"/>
              </a:rPr>
              <a:t>•</a:t>
            </a:r>
          </a:p>
          <a:p>
            <a:pPr algn="just">
              <a:lnSpc>
                <a:spcPts val="6607"/>
              </a:lnSpc>
            </a:pPr>
            <a:r>
              <a:rPr lang="en-US" sz="2703">
                <a:solidFill>
                  <a:srgbClr val="000000"/>
                </a:solidFill>
                <a:latin typeface="Arial"/>
                <a:ea typeface="Arial"/>
                <a:cs typeface="Arial"/>
                <a:sym typeface="Arial"/>
              </a:rPr>
              <a:t>•</a:t>
            </a:r>
          </a:p>
        </p:txBody>
      </p:sp>
      <p:sp>
        <p:nvSpPr>
          <p:cNvPr name="TextBox 13" id="13"/>
          <p:cNvSpPr txBox="true"/>
          <p:nvPr/>
        </p:nvSpPr>
        <p:spPr>
          <a:xfrm rot="0">
            <a:off x="5043488" y="6318280"/>
            <a:ext cx="122586" cy="2001332"/>
          </a:xfrm>
          <a:prstGeom prst="rect">
            <a:avLst/>
          </a:prstGeom>
        </p:spPr>
        <p:txBody>
          <a:bodyPr anchor="t" rtlCol="false" tIns="0" lIns="0" bIns="0" rIns="0">
            <a:spAutoFit/>
          </a:bodyPr>
          <a:lstStyle/>
          <a:p>
            <a:pPr algn="just">
              <a:lnSpc>
                <a:spcPts val="6607"/>
              </a:lnSpc>
            </a:pPr>
            <a:r>
              <a:rPr lang="en-US" sz="2703">
                <a:solidFill>
                  <a:srgbClr val="000000"/>
                </a:solidFill>
                <a:latin typeface="Arial"/>
                <a:ea typeface="Arial"/>
                <a:cs typeface="Arial"/>
                <a:sym typeface="Arial"/>
              </a:rPr>
              <a:t>• •</a:t>
            </a:r>
          </a:p>
        </p:txBody>
      </p:sp>
      <p:sp>
        <p:nvSpPr>
          <p:cNvPr name="TextBox 14" id="14"/>
          <p:cNvSpPr txBox="true"/>
          <p:nvPr/>
        </p:nvSpPr>
        <p:spPr>
          <a:xfrm rot="0">
            <a:off x="5472498" y="2253225"/>
            <a:ext cx="7920062" cy="509178"/>
          </a:xfrm>
          <a:prstGeom prst="rect">
            <a:avLst/>
          </a:prstGeom>
        </p:spPr>
        <p:txBody>
          <a:bodyPr anchor="t" rtlCol="false" tIns="0" lIns="0" bIns="0" rIns="0">
            <a:spAutoFit/>
          </a:bodyPr>
          <a:lstStyle/>
          <a:p>
            <a:pPr algn="l">
              <a:lnSpc>
                <a:spcPts val="3246"/>
              </a:lnSpc>
            </a:pPr>
            <a:r>
              <a:rPr lang="en-US" sz="2703">
                <a:solidFill>
                  <a:srgbClr val="000000"/>
                </a:solidFill>
                <a:latin typeface="Calibri (MS)"/>
                <a:ea typeface="Calibri (MS)"/>
                <a:cs typeface="Calibri (MS)"/>
                <a:sym typeface="Calibri (MS)"/>
              </a:rPr>
              <a:t>The portfoliois built usingcore web development tools.</a:t>
            </a:r>
          </a:p>
        </p:txBody>
      </p:sp>
      <p:sp>
        <p:nvSpPr>
          <p:cNvPr name="TextBox 15" id="15"/>
          <p:cNvSpPr txBox="true"/>
          <p:nvPr/>
        </p:nvSpPr>
        <p:spPr>
          <a:xfrm rot="0">
            <a:off x="5472498" y="2648103"/>
            <a:ext cx="9685296" cy="6095691"/>
          </a:xfrm>
          <a:prstGeom prst="rect">
            <a:avLst/>
          </a:prstGeom>
        </p:spPr>
        <p:txBody>
          <a:bodyPr anchor="t" rtlCol="false" tIns="0" lIns="0" bIns="0" rIns="0">
            <a:spAutoFit/>
          </a:bodyPr>
          <a:lstStyle/>
          <a:p>
            <a:pPr algn="l">
              <a:lnSpc>
                <a:spcPts val="3246"/>
              </a:lnSpc>
            </a:pPr>
            <a:r>
              <a:rPr lang="en-US" sz="2703">
                <a:solidFill>
                  <a:srgbClr val="000000"/>
                </a:solidFill>
                <a:latin typeface="Calibri (MS)"/>
                <a:ea typeface="Calibri (MS)"/>
                <a:cs typeface="Calibri (MS)"/>
                <a:sym typeface="Calibri (MS)"/>
              </a:rPr>
              <a:t>HTML provides the structure of pages and sections. CSS adds styling, colors, layouts, and responsiveness for all devices. JavaScript ensures interactivity such as navigation, animations, and form validation. The project uses modern coding practices for better performance. Code editors like VS Code and CodePen were used for development. The portfolio is hosted on GitHub Pages / Netlify, making it globally a cce ss ib le Responsive techniques ensure it works on mobiles, tablets, and desktops.</a:t>
            </a:r>
          </a:p>
          <a:p>
            <a:pPr algn="l">
              <a:lnSpc>
                <a:spcPts val="6736"/>
              </a:lnSpc>
            </a:pPr>
            <a:r>
              <a:rPr lang="en-US" sz="2703">
                <a:solidFill>
                  <a:srgbClr val="000000"/>
                </a:solidFill>
                <a:latin typeface="Calibri (MS)"/>
                <a:ea typeface="Calibri (MS)"/>
                <a:cs typeface="Calibri (MS)"/>
                <a:sym typeface="Calibri (MS)"/>
              </a:rPr>
              <a:t>Hover effects, smooth scrolling, and animations improve </a:t>
            </a:r>
          </a:p>
          <a:p>
            <a:pPr algn="l">
              <a:lnSpc>
                <a:spcPts val="1351"/>
              </a:lnSpc>
            </a:pPr>
            <a:r>
              <a:rPr lang="en-US" sz="2703">
                <a:solidFill>
                  <a:srgbClr val="000000"/>
                </a:solidFill>
                <a:latin typeface="Calibri (MS)"/>
                <a:ea typeface="Calibri (MS)"/>
                <a:cs typeface="Calibri (MS)"/>
                <a:sym typeface="Calibri (MS)"/>
              </a:rPr>
              <a:t>user experience.</a:t>
            </a:r>
          </a:p>
          <a:p>
            <a:pPr algn="l">
              <a:lnSpc>
                <a:spcPts val="5182"/>
              </a:lnSpc>
            </a:pPr>
            <a:r>
              <a:rPr lang="en-US" sz="2703">
                <a:solidFill>
                  <a:srgbClr val="000000"/>
                </a:solidFill>
                <a:latin typeface="Calibri (MS)"/>
                <a:ea typeface="Calibri (MS)"/>
                <a:cs typeface="Calibri (MS)"/>
                <a:sym typeface="Calibri (MS)"/>
              </a:rPr>
              <a:t>Together, these tools create a functional, attractive, and </a:t>
            </a:r>
          </a:p>
          <a:p>
            <a:pPr algn="l">
              <a:lnSpc>
                <a:spcPts val="1356"/>
              </a:lnSpc>
            </a:pPr>
            <a:r>
              <a:rPr lang="en-US" sz="2703">
                <a:solidFill>
                  <a:srgbClr val="000000"/>
                </a:solidFill>
                <a:latin typeface="Calibri (MS)"/>
                <a:ea typeface="Calibri (MS)"/>
                <a:cs typeface="Calibri (MS)"/>
                <a:sym typeface="Calibri (MS)"/>
              </a:rPr>
              <a:t>professional portfolio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4">
              <a:extLst>
                <a:ext uri="{96DAC541-7B7A-43D3-8B79-37D633B846F1}">
                  <asvg:svgBlip xmlns:asvg="http://schemas.microsoft.com/office/drawing/2016/SVG/main" r:embed="rId5"/>
                </a:ext>
              </a:extLst>
            </a:blip>
            <a:stretch>
              <a:fillRect l="-87" t="0" r="-87" b="0"/>
            </a:stretch>
          </a:blipFill>
        </p:spPr>
      </p:sp>
      <p:grpSp>
        <p:nvGrpSpPr>
          <p:cNvPr name="Group 4" id="4"/>
          <p:cNvGrpSpPr/>
          <p:nvPr/>
        </p:nvGrpSpPr>
        <p:grpSpPr>
          <a:xfrm rot="0">
            <a:off x="2500312" y="9701212"/>
            <a:ext cx="114300" cy="271462"/>
            <a:chOff x="0" y="0"/>
            <a:chExt cx="152400" cy="361950"/>
          </a:xfrm>
        </p:grpSpPr>
        <p:sp>
          <p:nvSpPr>
            <p:cNvPr name="Freeform 5" id="5"/>
            <p:cNvSpPr/>
            <p:nvPr/>
          </p:nvSpPr>
          <p:spPr>
            <a:xfrm flipH="false" flipV="false" rot="0">
              <a:off x="0" y="0"/>
              <a:ext cx="152400" cy="361950"/>
            </a:xfrm>
            <a:custGeom>
              <a:avLst/>
              <a:gdLst/>
              <a:ahLst/>
              <a:cxnLst/>
              <a:rect r="r" b="b" t="t" l="l"/>
              <a:pathLst>
                <a:path h="361950" w="152400">
                  <a:moveTo>
                    <a:pt x="0" y="0"/>
                  </a:moveTo>
                  <a:lnTo>
                    <a:pt x="152400" y="0"/>
                  </a:lnTo>
                  <a:lnTo>
                    <a:pt x="152400" y="361950"/>
                  </a:lnTo>
                  <a:lnTo>
                    <a:pt x="0" y="361950"/>
                  </a:lnTo>
                  <a:lnTo>
                    <a:pt x="0" y="0"/>
                  </a:lnTo>
                  <a:close/>
                </a:path>
              </a:pathLst>
            </a:custGeom>
            <a:blipFill>
              <a:blip r:embed="rId6"/>
              <a:stretch>
                <a:fillRect l="-68750" t="0" r="-68750" b="0"/>
              </a:stretch>
            </a:blipFill>
          </p:spPr>
        </p:sp>
      </p:grpSp>
      <p:sp>
        <p:nvSpPr>
          <p:cNvPr name="Freeform 6" id="6"/>
          <p:cNvSpPr/>
          <p:nvPr/>
        </p:nvSpPr>
        <p:spPr>
          <a:xfrm flipH="false" flipV="false" rot="0">
            <a:off x="15087600" y="7858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6985937" y="9635113"/>
            <a:ext cx="114800" cy="346148"/>
          </a:xfrm>
          <a:prstGeom prst="rect">
            <a:avLst/>
          </a:prstGeom>
        </p:spPr>
        <p:txBody>
          <a:bodyPr anchor="t" rtlCol="false" tIns="0" lIns="0" bIns="0" rIns="0">
            <a:spAutoFit/>
          </a:bodyPr>
          <a:lstStyle/>
          <a:p>
            <a:pPr algn="l">
              <a:lnSpc>
                <a:spcPts val="2367"/>
              </a:lnSpc>
            </a:pPr>
            <a:r>
              <a:rPr lang="en-US" sz="1690">
                <a:solidFill>
                  <a:srgbClr val="2D936B"/>
                </a:solidFill>
                <a:latin typeface="Trebuchet MS"/>
                <a:ea typeface="Trebuchet MS"/>
                <a:cs typeface="Trebuchet MS"/>
                <a:sym typeface="Trebuchet MS"/>
              </a:rPr>
              <a:t>8</a:t>
            </a:r>
          </a:p>
        </p:txBody>
      </p:sp>
      <p:sp>
        <p:nvSpPr>
          <p:cNvPr name="TextBox 8" id="8"/>
          <p:cNvSpPr txBox="true"/>
          <p:nvPr/>
        </p:nvSpPr>
        <p:spPr>
          <a:xfrm rot="0">
            <a:off x="1129670" y="1203875"/>
            <a:ext cx="11386095" cy="164268"/>
          </a:xfrm>
          <a:prstGeom prst="rect">
            <a:avLst/>
          </a:prstGeom>
        </p:spPr>
        <p:txBody>
          <a:bodyPr anchor="t" rtlCol="false" tIns="0" lIns="0" bIns="0" rIns="0">
            <a:spAutoFit/>
          </a:bodyPr>
          <a:lstStyle/>
          <a:p>
            <a:pPr algn="l">
              <a:lnSpc>
                <a:spcPts val="3187"/>
              </a:lnSpc>
            </a:pPr>
            <a:r>
              <a:rPr lang="en-US" b="true" sz="5968" spc="4">
                <a:solidFill>
                  <a:srgbClr val="000000"/>
                </a:solidFill>
                <a:latin typeface="Trebuchet MS Bold"/>
                <a:ea typeface="Trebuchet MS Bold"/>
                <a:cs typeface="Trebuchet MS Bold"/>
                <a:sym typeface="Trebuchet MS Bold"/>
              </a:rPr>
              <a:t>POTFOLIO DESIGN AND LAYOUT</a:t>
            </a:r>
          </a:p>
        </p:txBody>
      </p:sp>
      <p:sp>
        <p:nvSpPr>
          <p:cNvPr name="TextBox 9" id="9"/>
          <p:cNvSpPr txBox="true"/>
          <p:nvPr/>
        </p:nvSpPr>
        <p:spPr>
          <a:xfrm rot="0">
            <a:off x="2471738" y="1239765"/>
            <a:ext cx="10633401" cy="5083655"/>
          </a:xfrm>
          <a:prstGeom prst="rect">
            <a:avLst/>
          </a:prstGeom>
        </p:spPr>
        <p:txBody>
          <a:bodyPr anchor="t" rtlCol="false" tIns="0" lIns="0" bIns="0" rIns="0">
            <a:spAutoFit/>
          </a:bodyPr>
          <a:lstStyle/>
          <a:p>
            <a:pPr algn="l">
              <a:lnSpc>
                <a:spcPts val="6757"/>
              </a:lnSpc>
            </a:pPr>
            <a:r>
              <a:rPr lang="en-US" sz="2703">
                <a:solidFill>
                  <a:srgbClr val="000000"/>
                </a:solidFill>
                <a:latin typeface="Calibri (MS)"/>
                <a:ea typeface="Calibri (MS)"/>
                <a:cs typeface="Calibri (MS)"/>
                <a:sym typeface="Calibri (MS)"/>
              </a:rPr>
              <a:t> </a:t>
            </a:r>
          </a:p>
          <a:p>
            <a:pPr algn="l">
              <a:lnSpc>
                <a:spcPts val="3268"/>
              </a:lnSpc>
            </a:pPr>
            <a:r>
              <a:rPr lang="en-US" sz="2703">
                <a:solidFill>
                  <a:srgbClr val="000000"/>
                </a:solidFill>
                <a:latin typeface="Calibri (MS)"/>
                <a:ea typeface="Calibri (MS)"/>
                <a:cs typeface="Calibri (MS)"/>
                <a:sym typeface="Calibri (MS)"/>
              </a:rPr>
              <a:t>The Home section welcomes visitors with a professional intro. The About section shares career goals, skills, and aspirations. The Skills section lists technical knowledge and tools used. The Projects section shows sample works with images and details. Each project card includes titles, descriptions, and live demo links. The Contact section provides a form and clickable links for communication. The design is fully responsive, ensuring accessibility on any screen. Smooth navigation allows visitors to reach sections easily.</a:t>
            </a:r>
          </a:p>
          <a:p>
            <a:pPr algn="l">
              <a:lnSpc>
                <a:spcPts val="5836"/>
              </a:lnSpc>
            </a:pPr>
            <a:r>
              <a:rPr lang="en-US" sz="2703">
                <a:solidFill>
                  <a:srgbClr val="000000"/>
                </a:solidFill>
                <a:latin typeface="Calibri (MS)"/>
                <a:ea typeface="Calibri (MS)"/>
                <a:cs typeface="Calibri (MS)"/>
                <a:sym typeface="Calibri (MS)"/>
              </a:rPr>
              <a:t>The layout creates a balanced mix of professionalism and creativity</a:t>
            </a:r>
          </a:p>
        </p:txBody>
      </p:sp>
      <p:sp>
        <p:nvSpPr>
          <p:cNvPr name="TextBox 10" id="10"/>
          <p:cNvSpPr txBox="true"/>
          <p:nvPr/>
        </p:nvSpPr>
        <p:spPr>
          <a:xfrm rot="0">
            <a:off x="2043112" y="1877150"/>
            <a:ext cx="122586" cy="4417438"/>
          </a:xfrm>
          <a:prstGeom prst="rect">
            <a:avLst/>
          </a:prstGeom>
        </p:spPr>
        <p:txBody>
          <a:bodyPr anchor="t" rtlCol="false" tIns="0" lIns="0" bIns="0" rIns="0">
            <a:spAutoFit/>
          </a:bodyPr>
          <a:lstStyle/>
          <a:p>
            <a:pPr algn="just">
              <a:lnSpc>
                <a:spcPts val="3268"/>
              </a:lnSpc>
            </a:pPr>
            <a:r>
              <a:rPr lang="en-US" sz="2703">
                <a:solidFill>
                  <a:srgbClr val="000000"/>
                </a:solidFill>
                <a:latin typeface="Arial"/>
                <a:ea typeface="Arial"/>
                <a:cs typeface="Arial"/>
                <a:sym typeface="Arial"/>
              </a:rPr>
              <a:t>• • • • • • • • •</a:t>
            </a:r>
          </a:p>
          <a:p>
            <a:pPr algn="just">
              <a:lnSpc>
                <a:spcPts val="5836"/>
              </a:lnSpc>
            </a:pPr>
            <a:r>
              <a:rPr lang="en-US" sz="2703">
                <a:solidFill>
                  <a:srgbClr val="000000"/>
                </a:solidFill>
                <a:latin typeface="Arial"/>
                <a:ea typeface="Arial"/>
                <a:cs typeface="Arial"/>
                <a:sym typeface="Arial"/>
              </a:rPr>
              <a:t>•</a:t>
            </a:r>
          </a:p>
        </p:txBody>
      </p:sp>
      <p:sp>
        <p:nvSpPr>
          <p:cNvPr name="TextBox 11" id="11"/>
          <p:cNvSpPr txBox="true"/>
          <p:nvPr/>
        </p:nvSpPr>
        <p:spPr>
          <a:xfrm rot="0">
            <a:off x="2471738" y="1916040"/>
            <a:ext cx="6595082" cy="509178"/>
          </a:xfrm>
          <a:prstGeom prst="rect">
            <a:avLst/>
          </a:prstGeom>
        </p:spPr>
        <p:txBody>
          <a:bodyPr anchor="t" rtlCol="false" tIns="0" lIns="0" bIns="0" rIns="0">
            <a:spAutoFit/>
          </a:bodyPr>
          <a:lstStyle/>
          <a:p>
            <a:pPr algn="l">
              <a:lnSpc>
                <a:spcPts val="3268"/>
              </a:lnSpc>
            </a:pPr>
            <a:r>
              <a:rPr lang="en-US" sz="2703">
                <a:solidFill>
                  <a:srgbClr val="000000"/>
                </a:solidFill>
                <a:latin typeface="Calibri (MS)"/>
                <a:ea typeface="Calibri (MS)"/>
                <a:cs typeface="Calibri (MS)"/>
                <a:sym typeface="Calibri (MS)"/>
              </a:rPr>
              <a:t>The design follows a clean andmodern layout.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1080857" y="-95254"/>
            <a:ext cx="7302399" cy="10477496"/>
          </a:xfrm>
          <a:custGeom>
            <a:avLst/>
            <a:gdLst/>
            <a:ahLst/>
            <a:cxnLst/>
            <a:rect r="r" b="b" t="t" l="l"/>
            <a:pathLst>
              <a:path h="10477496" w="7302399">
                <a:moveTo>
                  <a:pt x="0" y="0"/>
                </a:moveTo>
                <a:lnTo>
                  <a:pt x="7302399" y="0"/>
                </a:lnTo>
                <a:lnTo>
                  <a:pt x="7302399" y="10477495"/>
                </a:lnTo>
                <a:lnTo>
                  <a:pt x="0" y="10477495"/>
                </a:lnTo>
                <a:lnTo>
                  <a:pt x="0" y="0"/>
                </a:lnTo>
                <a:close/>
              </a:path>
            </a:pathLst>
          </a:custGeom>
          <a:blipFill>
            <a:blip r:embed="rId4">
              <a:extLst>
                <a:ext uri="{96DAC541-7B7A-43D3-8B79-37D633B846F1}">
                  <asvg:svgBlip xmlns:asvg="http://schemas.microsoft.com/office/drawing/2016/SVG/main" r:embed="rId5"/>
                </a:ext>
              </a:extLst>
            </a:blip>
            <a:stretch>
              <a:fillRect l="-87" t="0" r="-87" b="0"/>
            </a:stretch>
          </a:blipFill>
        </p:spPr>
      </p:sp>
      <p:sp>
        <p:nvSpPr>
          <p:cNvPr name="TextBox 4" id="4"/>
          <p:cNvSpPr txBox="true"/>
          <p:nvPr/>
        </p:nvSpPr>
        <p:spPr>
          <a:xfrm rot="0">
            <a:off x="1133956" y="276863"/>
            <a:ext cx="13808539" cy="1390131"/>
          </a:xfrm>
          <a:prstGeom prst="rect">
            <a:avLst/>
          </a:prstGeom>
        </p:spPr>
        <p:txBody>
          <a:bodyPr anchor="t" rtlCol="false" tIns="0" lIns="0" bIns="0" rIns="0">
            <a:spAutoFit/>
          </a:bodyPr>
          <a:lstStyle/>
          <a:p>
            <a:pPr algn="l">
              <a:lnSpc>
                <a:spcPts val="10095"/>
              </a:lnSpc>
            </a:pPr>
            <a:r>
              <a:rPr lang="en-US" sz="7210" b="true">
                <a:solidFill>
                  <a:srgbClr val="000000"/>
                </a:solidFill>
                <a:latin typeface="Trebuchet MS Bold"/>
                <a:ea typeface="Trebuchet MS Bold"/>
                <a:cs typeface="Trebuchet MS Bold"/>
                <a:sym typeface="Trebuchet MS Bold"/>
              </a:rPr>
              <a:t>FEATURES AND FUNCTIONALITY</a:t>
            </a:r>
          </a:p>
        </p:txBody>
      </p:sp>
      <p:sp>
        <p:nvSpPr>
          <p:cNvPr name="TextBox 5" id="5"/>
          <p:cNvSpPr txBox="true"/>
          <p:nvPr/>
        </p:nvSpPr>
        <p:spPr>
          <a:xfrm rot="0">
            <a:off x="1271116" y="3006075"/>
            <a:ext cx="263133" cy="3814362"/>
          </a:xfrm>
          <a:prstGeom prst="rect">
            <a:avLst/>
          </a:prstGeom>
        </p:spPr>
        <p:txBody>
          <a:bodyPr anchor="t" rtlCol="false" tIns="0" lIns="0" bIns="0" rIns="0">
            <a:spAutoFit/>
          </a:bodyPr>
          <a:lstStyle/>
          <a:p>
            <a:pPr algn="just">
              <a:lnSpc>
                <a:spcPts val="3265"/>
              </a:lnSpc>
            </a:pPr>
            <a:r>
              <a:rPr lang="en-US" sz="2703">
                <a:solidFill>
                  <a:srgbClr val="000000"/>
                </a:solidFill>
                <a:latin typeface="Calibri (MS)"/>
                <a:ea typeface="Calibri (MS)"/>
                <a:cs typeface="Calibri (MS)"/>
                <a:sym typeface="Calibri (MS)"/>
              </a:rPr>
              <a:t>1. 2. 3. 4. 5. 6. 7. 8. 9.</a:t>
            </a:r>
          </a:p>
        </p:txBody>
      </p:sp>
      <p:sp>
        <p:nvSpPr>
          <p:cNvPr name="TextBox 6" id="6"/>
          <p:cNvSpPr txBox="true"/>
          <p:nvPr/>
        </p:nvSpPr>
        <p:spPr>
          <a:xfrm rot="0">
            <a:off x="1785938" y="3006075"/>
            <a:ext cx="10310116" cy="3814362"/>
          </a:xfrm>
          <a:prstGeom prst="rect">
            <a:avLst/>
          </a:prstGeom>
        </p:spPr>
        <p:txBody>
          <a:bodyPr anchor="t" rtlCol="false" tIns="0" lIns="0" bIns="0" rIns="0">
            <a:spAutoFit/>
          </a:bodyPr>
          <a:lstStyle/>
          <a:p>
            <a:pPr algn="l">
              <a:lnSpc>
                <a:spcPts val="3265"/>
              </a:lnSpc>
            </a:pPr>
            <a:r>
              <a:rPr lang="en-US" sz="2703">
                <a:solidFill>
                  <a:srgbClr val="000000"/>
                </a:solidFill>
                <a:latin typeface="Calibri (MS)"/>
                <a:ea typeface="Calibri (MS)"/>
                <a:cs typeface="Calibri (MS)"/>
                <a:sym typeface="Calibri (MS)"/>
              </a:rPr>
              <a:t>The portfolio provides easy navigation with a clean interface. Projects are displayed with visual appeal and animations. It creates a memorable first impression for recruiters and clients. Visitors can explore skills, projects, and achievements in one place. The website works on all devices, from laptops to smartphones. The contact form allows direct communication with potential employers. It boosts professional credibility and builds trust with recruiters. Users can share their portfolio link on LinkedIn, email, and resumes. The portfolio gives users a competitive advantage in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DAGx_wOYQ1c</dc:identifier>
  <dcterms:modified xsi:type="dcterms:W3CDTF">2011-08-01T06:04:30Z</dcterms:modified>
  <cp:revision>1</cp:revision>
  <dc:title>PPT FWD TNSDC 2025  .ppt.pdf_20250904_125835_0000.pptx</dc:title>
</cp:coreProperties>
</file>