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2" d="100"/>
          <a:sy n="9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0C3D4B-8496-4A26-B737-8C1FB9292D5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406184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0C3D4B-8496-4A26-B737-8C1FB9292D5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359683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0C3D4B-8496-4A26-B737-8C1FB9292D5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374836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0C3D4B-8496-4A26-B737-8C1FB9292D5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3038563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0C3D4B-8496-4A26-B737-8C1FB9292D5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103924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0C3D4B-8496-4A26-B737-8C1FB9292D5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260031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0C3D4B-8496-4A26-B737-8C1FB9292D5F}"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163505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0C3D4B-8496-4A26-B737-8C1FB9292D5F}"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131656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C3D4B-8496-4A26-B737-8C1FB9292D5F}"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54748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C3D4B-8496-4A26-B737-8C1FB9292D5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392784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C3D4B-8496-4A26-B737-8C1FB9292D5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3B9C-F60C-4A5C-A8C6-70DBB54E48D0}" type="slidenum">
              <a:rPr lang="en-US" smtClean="0"/>
              <a:t>‹#›</a:t>
            </a:fld>
            <a:endParaRPr lang="en-US"/>
          </a:p>
        </p:txBody>
      </p:sp>
    </p:spTree>
    <p:extLst>
      <p:ext uri="{BB962C8B-B14F-4D97-AF65-F5344CB8AC3E}">
        <p14:creationId xmlns:p14="http://schemas.microsoft.com/office/powerpoint/2010/main" val="57505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C3D4B-8496-4A26-B737-8C1FB9292D5F}" type="datetimeFigureOut">
              <a:rPr lang="en-US" smtClean="0"/>
              <a:t>4/6/2017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13B9C-F60C-4A5C-A8C6-70DBB54E48D0}" type="slidenum">
              <a:rPr lang="en-US" smtClean="0"/>
              <a:t>‹#›</a:t>
            </a:fld>
            <a:endParaRPr lang="en-US"/>
          </a:p>
        </p:txBody>
      </p:sp>
    </p:spTree>
    <p:extLst>
      <p:ext uri="{BB962C8B-B14F-4D97-AF65-F5344CB8AC3E}">
        <p14:creationId xmlns:p14="http://schemas.microsoft.com/office/powerpoint/2010/main" val="313503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lumbiaclimatelaw.com/resources/climate-deregulation-tracker/" TargetMode="External"/><Relationship Id="rId2" Type="http://schemas.openxmlformats.org/officeDocument/2006/relationships/hyperlink" Target="http://columbiaclimatelaw.com/resources/climatederegul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olumbiaclimatelaw.com/resources/climate-deregulation-tracker/" TargetMode="External"/><Relationship Id="rId2" Type="http://schemas.openxmlformats.org/officeDocument/2006/relationships/hyperlink" Target="http://thehill.com/policy/energy-environment/319938-trump-signs-bill-undoing-obama-coal-mining-rule" TargetMode="External"/><Relationship Id="rId1" Type="http://schemas.openxmlformats.org/officeDocument/2006/relationships/slideLayout" Target="../slideLayouts/slideLayout7.xml"/><Relationship Id="rId4" Type="http://schemas.openxmlformats.org/officeDocument/2006/relationships/hyperlink" Target="https://www.nytimes.com/2017/01/24/us/politics/keystone-dakota-pipelinetrump.html?_r=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ederalregister.gov/documents/2017/03/31/2017-06576/energyindependence-and-economic-growth-promotion-efforts-eo-13783" TargetMode="External"/><Relationship Id="rId2" Type="http://schemas.openxmlformats.org/officeDocument/2006/relationships/hyperlink" Target="https://www.nytimes.com/2017/03/28/climate/trump-executive-order-climatechange.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climatecentral.org/news/state-dept-climate-change-web-page-21272" TargetMode="External"/><Relationship Id="rId2" Type="http://schemas.openxmlformats.org/officeDocument/2006/relationships/hyperlink" Target="https://newrepublic.com/article/141174/epas-science-office-removed-science-missionstatement" TargetMode="External"/><Relationship Id="rId1" Type="http://schemas.openxmlformats.org/officeDocument/2006/relationships/slideLayout" Target="../slideLayouts/slideLayout7.xml"/><Relationship Id="rId4" Type="http://schemas.openxmlformats.org/officeDocument/2006/relationships/hyperlink" Target="http://columbiaclimatelaw.com/resources/climate-deregulation-tracker/"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columbiaclimatelaw.com/resources/climate-deregulation-track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columbiaclimatelaw.com/resources/climate-deregulation-tracker/" TargetMode="External"/><Relationship Id="rId2" Type="http://schemas.openxmlformats.org/officeDocument/2006/relationships/hyperlink" Target="https://www.federalregister.gov/documents/2017/01/30/2017-02044/streamliningpermitting-and-reducing-regulatory-burdens-for-domestic-manufacturing" TargetMode="External"/><Relationship Id="rId1" Type="http://schemas.openxmlformats.org/officeDocument/2006/relationships/slideLayout" Target="../slideLayouts/slideLayout7.xml"/><Relationship Id="rId4" Type="http://schemas.openxmlformats.org/officeDocument/2006/relationships/hyperlink" Target="https://www.federalregister.gov/documents/2017/02/03/2017-02451/reducing-regulationand-controlling-regulatory-cost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ederalregister.gov/documents/2017/01/30/2017-02044/streamliningpermitting-and-reducing-regulatory-burdens-for-domestic-manufacturing" TargetMode="External"/><Relationship Id="rId2" Type="http://schemas.openxmlformats.org/officeDocument/2006/relationships/hyperlink" Target="http://columbiaclimatelaw.com/resources/climate-deregulation-track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nrdc.org/trump-watch/trump-makes-chemical-plants-unsafe-agai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16491" cy="1588365"/>
          </a:xfrm>
        </p:spPr>
        <p:txBody>
          <a:bodyPr>
            <a:normAutofit/>
          </a:bodyPr>
          <a:lstStyle/>
          <a:p>
            <a:pPr algn="ctr"/>
            <a:r>
              <a:rPr lang="en-US" sz="2800" b="1" dirty="0" smtClean="0"/>
              <a:t>Fact Sheet: Federal Actions on Climate Change and</a:t>
            </a:r>
            <a:br>
              <a:rPr lang="en-US" sz="2800" b="1" dirty="0" smtClean="0"/>
            </a:br>
            <a:r>
              <a:rPr lang="en-US" sz="2800" b="1" dirty="0" smtClean="0"/>
              <a:t>Environmental Justice January 20, 2017 through March 28, 2017</a:t>
            </a:r>
            <a:br>
              <a:rPr lang="en-US" sz="2800" b="1" dirty="0" smtClean="0"/>
            </a:br>
            <a:r>
              <a:rPr lang="en-US" sz="2400" i="1" dirty="0"/>
              <a:t>Prepared by the 350Brooklyn Research Team</a:t>
            </a:r>
            <a:r>
              <a:rPr lang="en-US" sz="2400" dirty="0"/>
              <a:t/>
            </a:r>
            <a:br>
              <a:rPr lang="en-US" sz="2400" dirty="0"/>
            </a:br>
            <a:endParaRPr lang="en-US" sz="2800" b="1" dirty="0"/>
          </a:p>
        </p:txBody>
      </p:sp>
      <p:sp>
        <p:nvSpPr>
          <p:cNvPr id="3" name="Content Placeholder 2"/>
          <p:cNvSpPr>
            <a:spLocks noGrp="1"/>
          </p:cNvSpPr>
          <p:nvPr>
            <p:ph idx="1"/>
          </p:nvPr>
        </p:nvSpPr>
        <p:spPr>
          <a:xfrm>
            <a:off x="838200" y="1776845"/>
            <a:ext cx="10716490" cy="4400118"/>
          </a:xfrm>
        </p:spPr>
        <p:txBody>
          <a:bodyPr>
            <a:normAutofit fontScale="77500" lnSpcReduction="20000"/>
          </a:bodyPr>
          <a:lstStyle/>
          <a:p>
            <a:pPr marL="0" indent="0">
              <a:lnSpc>
                <a:spcPts val="2400"/>
              </a:lnSpc>
              <a:buNone/>
            </a:pPr>
            <a:r>
              <a:rPr lang="en-US" dirty="0">
                <a:cs typeface="Arial" panose="020B0604020202020204" pitchFamily="34" charset="0"/>
              </a:rPr>
              <a:t>The Trump administration has undertaken a radical restructuring of the way the federal government handles environmental problems based on the assumption that environmental regulation and economic efficiency are in conflict. The deregulation of environmental protections may provide a stimulus to some businesses in the short term but will cause significant problems in the long term. The consequences of unchecked climate change will fall first upon the most vulnerable among us; ultimately we all need to preserve conditions that allow us to live healthy lives. The following is a list of potentially devastating deregulatory measures that have been instituted since Trump’s inauguration. For clarity, they have been grouped into those that will directly exacerbate climate change, those that block the collection and circulation of information necessary to intelligent action on climate change, and those that threaten human health and/or the environment. Trump, his administrative appointees, and key Republican members of Congress have been clear that they oppose actions to forestall climate change and to protect the environment, and their actions since January 20 have borne them out.</a:t>
            </a:r>
          </a:p>
          <a:p>
            <a:pPr>
              <a:lnSpc>
                <a:spcPct val="12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95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91" y="249382"/>
            <a:ext cx="11689773" cy="6186309"/>
          </a:xfrm>
          <a:prstGeom prst="rect">
            <a:avLst/>
          </a:prstGeom>
          <a:noFill/>
        </p:spPr>
        <p:txBody>
          <a:bodyPr wrap="square" rtlCol="0">
            <a:spAutoFit/>
          </a:bodyPr>
          <a:lstStyle/>
          <a:p>
            <a:r>
              <a:rPr lang="en-US" b="1" i="1" dirty="0" smtClean="0"/>
              <a:t>1. Laws</a:t>
            </a:r>
            <a:r>
              <a:rPr lang="en-US" b="1" i="1" dirty="0"/>
              <a:t>, regulations, and administrative actions that will allow for an increase in greenhouse gas emissions and hence exacerbate global climate change.</a:t>
            </a:r>
            <a:endParaRPr lang="en-US" dirty="0"/>
          </a:p>
          <a:p>
            <a:r>
              <a:rPr lang="en-US" b="1" dirty="0"/>
              <a:t> </a:t>
            </a:r>
            <a:endParaRPr lang="en-US" dirty="0"/>
          </a:p>
          <a:p>
            <a:r>
              <a:rPr lang="en-US" b="1" dirty="0"/>
              <a:t>January 31: Department of Energy withdrew a rule intended to establish energy standards for manufactured housing.</a:t>
            </a:r>
            <a:endParaRPr lang="en-US" dirty="0"/>
          </a:p>
          <a:p>
            <a:r>
              <a:rPr lang="en-US" dirty="0"/>
              <a:t>This followed President Trump’s memorandum calling for a freeze on new and recent regulations pending a review. </a:t>
            </a:r>
            <a:r>
              <a:rPr lang="en-US" u="sng" dirty="0">
                <a:hlinkClick r:id="rId2"/>
              </a:rPr>
              <a:t>http://columbiaclimatelaw.com/resources/climatederegulation-</a:t>
            </a:r>
            <a:r>
              <a:rPr lang="en-US" dirty="0"/>
              <a:t> tracker/</a:t>
            </a:r>
          </a:p>
          <a:p>
            <a:r>
              <a:rPr lang="en-US" b="1" dirty="0"/>
              <a:t> </a:t>
            </a:r>
            <a:endParaRPr lang="en-US" dirty="0"/>
          </a:p>
          <a:p>
            <a:r>
              <a:rPr lang="en-US" b="1" dirty="0"/>
              <a:t>February 3: The House passed a resolution to repeal the Bureau of Land Management’s regulation of methane.</a:t>
            </a:r>
            <a:endParaRPr lang="en-US" dirty="0"/>
          </a:p>
          <a:p>
            <a:r>
              <a:rPr lang="en-US" dirty="0"/>
              <a:t>The BLM’s regulation applied to oil and natural gas drilling on federal and tribal lands. The resolution now goes to the Senate. Trump has stated that he will sign it.</a:t>
            </a:r>
          </a:p>
          <a:p>
            <a:r>
              <a:rPr lang="en-US" dirty="0">
                <a:hlinkClick r:id="rId3"/>
              </a:rPr>
              <a:t>http://columbiaclimatelaw.com/resources/climate-deregulation-tracker</a:t>
            </a:r>
            <a:r>
              <a:rPr lang="en-US" dirty="0" smtClean="0">
                <a:hlinkClick r:id="rId3"/>
              </a:rPr>
              <a:t>/</a:t>
            </a:r>
            <a:endParaRPr lang="en-US" dirty="0" smtClean="0"/>
          </a:p>
          <a:p>
            <a:endParaRPr lang="en-US" dirty="0"/>
          </a:p>
          <a:p>
            <a:r>
              <a:rPr lang="en-US" b="1" dirty="0"/>
              <a:t>February 8: Army Corps of Engineers granted an easement allowing the construction of the Dakota Access Pipeline to go forward.</a:t>
            </a:r>
            <a:endParaRPr lang="en-US" dirty="0"/>
          </a:p>
          <a:p>
            <a:r>
              <a:rPr lang="en-US" dirty="0"/>
              <a:t>This is a reversal of a prior decision by the Corps to require a full Environmental Impact Study before issuing a decision. The reversal followed a Trump presidential</a:t>
            </a:r>
          </a:p>
          <a:p>
            <a:r>
              <a:rPr lang="en-US" dirty="0"/>
              <a:t>memorandum instructing the Secretary of the Army to expedite the pipeline’s</a:t>
            </a:r>
          </a:p>
          <a:p>
            <a:r>
              <a:rPr lang="en-US" dirty="0"/>
              <a:t>construction.</a:t>
            </a:r>
          </a:p>
          <a:p>
            <a:r>
              <a:rPr lang="en-US" dirty="0">
                <a:hlinkClick r:id="rId3"/>
              </a:rPr>
              <a:t>http://columbiaclimatelaw.com/resources/climate-deregulation-tracker</a:t>
            </a:r>
            <a:r>
              <a:rPr lang="en-US" dirty="0" smtClean="0">
                <a:hlinkClick r:id="rId3"/>
              </a:rPr>
              <a:t>/</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46357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602673"/>
            <a:ext cx="11430000" cy="5632311"/>
          </a:xfrm>
          <a:prstGeom prst="rect">
            <a:avLst/>
          </a:prstGeom>
          <a:noFill/>
        </p:spPr>
        <p:txBody>
          <a:bodyPr wrap="square" rtlCol="0">
            <a:spAutoFit/>
          </a:bodyPr>
          <a:lstStyle/>
          <a:p>
            <a:r>
              <a:rPr lang="en-US" b="1" dirty="0"/>
              <a:t>February 16: Trump signed legislation ending the Stream Protection Rule.</a:t>
            </a:r>
            <a:endParaRPr lang="en-US" dirty="0"/>
          </a:p>
          <a:p>
            <a:r>
              <a:rPr lang="en-US" dirty="0"/>
              <a:t>The rule was intended to protect waterways from coal mining waste; voiding it was </a:t>
            </a:r>
            <a:r>
              <a:rPr lang="en-US" dirty="0" err="1"/>
              <a:t>amajor</a:t>
            </a:r>
            <a:r>
              <a:rPr lang="en-US" dirty="0"/>
              <a:t> objective of the coal industry. The absence of the rule encourages the expansion of coal production</a:t>
            </a:r>
            <a:r>
              <a:rPr lang="en-US" dirty="0" smtClean="0"/>
              <a:t>.</a:t>
            </a:r>
          </a:p>
          <a:p>
            <a:r>
              <a:rPr lang="en-US" dirty="0" smtClean="0">
                <a:hlinkClick r:id="rId2"/>
              </a:rPr>
              <a:t>http://thehill.com/policy/energy-environment/319938-trump-signs-bill-undoing-obama-coal-mining-rule</a:t>
            </a:r>
            <a:endParaRPr lang="en-US" dirty="0" smtClean="0"/>
          </a:p>
          <a:p>
            <a:r>
              <a:rPr lang="en-US" b="1" dirty="0"/>
              <a:t> </a:t>
            </a:r>
            <a:endParaRPr lang="en-US" dirty="0"/>
          </a:p>
          <a:p>
            <a:r>
              <a:rPr lang="en-US" b="1" dirty="0"/>
              <a:t>March 20: Department of Energy postponed five energy and conservation rules. </a:t>
            </a:r>
            <a:r>
              <a:rPr lang="en-US" dirty="0"/>
              <a:t>These would have affected walk-in coolers and freezers, central air conditioners and</a:t>
            </a:r>
            <a:r>
              <a:rPr lang="en-US" b="1" dirty="0"/>
              <a:t> </a:t>
            </a:r>
            <a:r>
              <a:rPr lang="en-US" dirty="0"/>
              <a:t>heat pumps, compressors, ceiling fans, and construction standards for federal buildings.</a:t>
            </a:r>
          </a:p>
          <a:p>
            <a:r>
              <a:rPr lang="en-US" dirty="0">
                <a:hlinkClick r:id="rId3"/>
              </a:rPr>
              <a:t>http://columbiaclimatelaw.com/resources/climate-deregulation-tracker</a:t>
            </a:r>
            <a:r>
              <a:rPr lang="en-US" dirty="0" smtClean="0">
                <a:hlinkClick r:id="rId3"/>
              </a:rPr>
              <a:t>/</a:t>
            </a:r>
            <a:endParaRPr lang="en-US" dirty="0" smtClean="0"/>
          </a:p>
          <a:p>
            <a:endParaRPr lang="en-US" dirty="0"/>
          </a:p>
          <a:p>
            <a:r>
              <a:rPr lang="en-US" b="1" dirty="0"/>
              <a:t>March 24: State Department approved the Keystone XL Pipeline project, giving a presidential permit to TransCanada to continue building.</a:t>
            </a:r>
            <a:endParaRPr lang="en-US" dirty="0"/>
          </a:p>
          <a:p>
            <a:r>
              <a:rPr lang="en-US" dirty="0"/>
              <a:t>The Keystone pipeline system transports heavy crude oil from the tar sands of Alberta, Canada, to refineries in the United States. The segment affected by this permit would run through Montana, South Dakota, and Nebraska </a:t>
            </a:r>
            <a:r>
              <a:rPr lang="en-US" dirty="0" err="1"/>
              <a:t>en</a:t>
            </a:r>
            <a:r>
              <a:rPr lang="en-US" dirty="0"/>
              <a:t> route to refineries on the Gulf Coast.</a:t>
            </a:r>
          </a:p>
          <a:p>
            <a:r>
              <a:rPr lang="en-US" dirty="0">
                <a:hlinkClick r:id="rId4"/>
              </a:rPr>
              <a:t>https://www.nytimes.com/2017/01/24/us/politics/keystone-dakota-pipelinetrump.html?_</a:t>
            </a:r>
            <a:r>
              <a:rPr lang="en-US" dirty="0" smtClean="0">
                <a:hlinkClick r:id="rId4"/>
              </a:rPr>
              <a:t>r=0</a:t>
            </a:r>
            <a:endParaRPr lang="en-US" dirty="0"/>
          </a:p>
          <a:p>
            <a:r>
              <a:rPr lang="en-US" b="1" dirty="0"/>
              <a:t> </a:t>
            </a:r>
            <a:endParaRPr lang="en-US" dirty="0"/>
          </a:p>
          <a:p>
            <a:endParaRPr lang="en-US" dirty="0"/>
          </a:p>
          <a:p>
            <a:r>
              <a:rPr lang="en-US" b="1" i="1" dirty="0"/>
              <a:t> </a:t>
            </a:r>
            <a:endParaRPr lang="en-US" dirty="0"/>
          </a:p>
          <a:p>
            <a:endParaRPr lang="en-US" dirty="0"/>
          </a:p>
        </p:txBody>
      </p:sp>
    </p:spTree>
    <p:extLst>
      <p:ext uri="{BB962C8B-B14F-4D97-AF65-F5344CB8AC3E}">
        <p14:creationId xmlns:p14="http://schemas.microsoft.com/office/powerpoint/2010/main" val="1099965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191" y="831273"/>
            <a:ext cx="10494818" cy="3416320"/>
          </a:xfrm>
          <a:prstGeom prst="rect">
            <a:avLst/>
          </a:prstGeom>
          <a:noFill/>
        </p:spPr>
        <p:txBody>
          <a:bodyPr wrap="square" rtlCol="0">
            <a:spAutoFit/>
          </a:bodyPr>
          <a:lstStyle/>
          <a:p>
            <a:r>
              <a:rPr lang="en-US" b="1" dirty="0" smtClean="0"/>
              <a:t>March 28: Trump issued Executive Order 13783 directing the Environmental Protection Agency to rewrite the Clean Power Plan.</a:t>
            </a:r>
            <a:endParaRPr lang="en-US" dirty="0" smtClean="0"/>
          </a:p>
          <a:p>
            <a:r>
              <a:rPr lang="en-US" dirty="0" smtClean="0"/>
              <a:t>The Clean Power Plan, issued by Obama in 2015, would have closed hundreds of </a:t>
            </a:r>
            <a:r>
              <a:rPr lang="en-US" dirty="0" err="1" smtClean="0"/>
              <a:t>coalfired</a:t>
            </a:r>
            <a:r>
              <a:rPr lang="en-US" dirty="0" smtClean="0"/>
              <a:t> power plants, frozen the construction of new ones, and replaced them with utility scale wind and solar power facilities. Besides its impact on shifting from coal to renewables, the Clean Power Plan addressed other sources of greenhouse gas emissions.</a:t>
            </a:r>
          </a:p>
          <a:p>
            <a:r>
              <a:rPr lang="en-US" dirty="0" smtClean="0">
                <a:hlinkClick r:id="rId2"/>
              </a:rPr>
              <a:t>https://www.nytimes.com/2017/03/28/climate/trump-executive-order-climatechange.html</a:t>
            </a:r>
            <a:endParaRPr lang="en-US" dirty="0" smtClean="0"/>
          </a:p>
          <a:p>
            <a:r>
              <a:rPr lang="en-US" dirty="0" smtClean="0">
                <a:hlinkClick r:id="rId3"/>
              </a:rPr>
              <a:t>https://www.federalregister.gov/documents/2017/03/31/2017-06576/energyindependence-and-economic-growth-promotion-efforts-eo-13783</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689206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536" y="748145"/>
            <a:ext cx="10733809" cy="5355312"/>
          </a:xfrm>
          <a:prstGeom prst="rect">
            <a:avLst/>
          </a:prstGeom>
          <a:noFill/>
        </p:spPr>
        <p:txBody>
          <a:bodyPr wrap="square" rtlCol="0">
            <a:spAutoFit/>
          </a:bodyPr>
          <a:lstStyle/>
          <a:p>
            <a:r>
              <a:rPr lang="en-US" b="1" i="1" dirty="0" smtClean="0"/>
              <a:t>2. Laws, regulations, and administrative actions that block the collection and/or circulation of information on climate change, information that would inform effective action.</a:t>
            </a:r>
            <a:endParaRPr lang="en-US" dirty="0" smtClean="0"/>
          </a:p>
          <a:p>
            <a:r>
              <a:rPr lang="en-US" b="1" dirty="0" smtClean="0"/>
              <a:t> </a:t>
            </a:r>
            <a:endParaRPr lang="en-US" dirty="0" smtClean="0"/>
          </a:p>
          <a:p>
            <a:r>
              <a:rPr lang="en-US" b="1" dirty="0" smtClean="0"/>
              <a:t>February: The Environmental Protection Agency removed references to climate change and to its commitment to reliance on science from its website.</a:t>
            </a:r>
            <a:endParaRPr lang="en-US" dirty="0" smtClean="0"/>
          </a:p>
          <a:p>
            <a:r>
              <a:rPr lang="en-US" dirty="0" smtClean="0"/>
              <a:t>Scott Pruitt, a climate change denier, was sworn in as Director of the EPA on Feb 17.</a:t>
            </a:r>
          </a:p>
          <a:p>
            <a:r>
              <a:rPr lang="en-US" dirty="0" smtClean="0">
                <a:hlinkClick r:id="rId2"/>
              </a:rPr>
              <a:t>https://newrepublic.com/article/141174/epas-science-office-removed-science-missionstatement</a:t>
            </a:r>
            <a:endParaRPr lang="en-US" dirty="0" smtClean="0"/>
          </a:p>
          <a:p>
            <a:endParaRPr lang="en-US" b="1" dirty="0" smtClean="0"/>
          </a:p>
          <a:p>
            <a:r>
              <a:rPr lang="en-US" b="1" dirty="0" smtClean="0"/>
              <a:t>February</a:t>
            </a:r>
            <a:r>
              <a:rPr lang="en-US" b="1" dirty="0"/>
              <a:t>: State Department changed its website to downplay international efforts to combat climate change.</a:t>
            </a:r>
            <a:endParaRPr lang="en-US" dirty="0"/>
          </a:p>
          <a:p>
            <a:r>
              <a:rPr lang="en-US" dirty="0"/>
              <a:t>The changes follow immediately upon the February 1st swearing in of Rex </a:t>
            </a:r>
            <a:r>
              <a:rPr lang="en-US" dirty="0" err="1"/>
              <a:t>Tillerson</a:t>
            </a:r>
            <a:r>
              <a:rPr lang="en-US" dirty="0"/>
              <a:t> as Secretary of State.</a:t>
            </a:r>
          </a:p>
          <a:p>
            <a:r>
              <a:rPr lang="en-US" dirty="0">
                <a:hlinkClick r:id="rId3"/>
              </a:rPr>
              <a:t>http://</a:t>
            </a:r>
            <a:r>
              <a:rPr lang="en-US" dirty="0" smtClean="0">
                <a:hlinkClick r:id="rId3"/>
              </a:rPr>
              <a:t>www.climatecentral.org/news/state-dept-climate-change-web-page-21272</a:t>
            </a:r>
            <a:endParaRPr lang="en-US" dirty="0" smtClean="0"/>
          </a:p>
          <a:p>
            <a:endParaRPr lang="en-US" dirty="0"/>
          </a:p>
          <a:p>
            <a:r>
              <a:rPr lang="en-US" b="1" dirty="0"/>
              <a:t>Feb. 7 (House) &amp; March 17 (Senate): Congress repealed the Bureau of Land Management Planning 2.0 Rule.</a:t>
            </a:r>
            <a:endParaRPr lang="en-US" dirty="0"/>
          </a:p>
          <a:p>
            <a:r>
              <a:rPr lang="en-US" dirty="0"/>
              <a:t>The rule was intended to increase the BLM’s ability to respond to changing conditions on public land caused by climate change based on the latest scientific data. The repeal awaits Trump’s signature.</a:t>
            </a:r>
          </a:p>
          <a:p>
            <a:r>
              <a:rPr lang="en-US" dirty="0">
                <a:hlinkClick r:id="rId4"/>
              </a:rPr>
              <a:t>http://columbiaclimatelaw.com/resources/climate-deregulation-tracker</a:t>
            </a:r>
            <a:r>
              <a:rPr lang="en-US" dirty="0" smtClean="0">
                <a:hlinkClick r:id="rId4"/>
              </a:rPr>
              <a:t>/</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57594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455" y="623455"/>
            <a:ext cx="10671463" cy="3970318"/>
          </a:xfrm>
          <a:prstGeom prst="rect">
            <a:avLst/>
          </a:prstGeom>
          <a:noFill/>
        </p:spPr>
        <p:txBody>
          <a:bodyPr wrap="square" rtlCol="0">
            <a:spAutoFit/>
          </a:bodyPr>
          <a:lstStyle/>
          <a:p>
            <a:endParaRPr lang="en-US" b="1" i="1" dirty="0" smtClean="0"/>
          </a:p>
          <a:p>
            <a:endParaRPr lang="en-US" b="1" i="1" dirty="0"/>
          </a:p>
          <a:p>
            <a:r>
              <a:rPr lang="en-US" b="1" dirty="0" smtClean="0"/>
              <a:t>March 2: Environmental Protection Agency withdrew its request that the Oil and Gas Industry submit data on methane and other harmful emissions.</a:t>
            </a:r>
            <a:endParaRPr lang="en-US" dirty="0" smtClean="0"/>
          </a:p>
          <a:p>
            <a:r>
              <a:rPr lang="en-US" dirty="0" smtClean="0"/>
              <a:t>The data was intended to help the EPA determine how best to reduce greenhouse gas emissions produced by oil and natural gas drilling, transportation, processing, and storage.</a:t>
            </a:r>
          </a:p>
          <a:p>
            <a:r>
              <a:rPr lang="en-US" dirty="0" smtClean="0">
                <a:hlinkClick r:id="rId2"/>
              </a:rPr>
              <a:t>http://columbiaclimatelaw.com/resources/climate-deregulation-tracker/</a:t>
            </a:r>
            <a:endParaRPr lang="en-US" dirty="0" smtClean="0"/>
          </a:p>
          <a:p>
            <a:endParaRPr lang="en-US" dirty="0" smtClean="0"/>
          </a:p>
          <a:p>
            <a:r>
              <a:rPr lang="en-US" b="1" dirty="0" smtClean="0"/>
              <a:t>March 21: Federal Highway Administration postponed a rule that would establish greenhouse gas reporting standards for federal highway projects.</a:t>
            </a:r>
            <a:endParaRPr lang="en-US" dirty="0" smtClean="0"/>
          </a:p>
          <a:p>
            <a:r>
              <a:rPr lang="en-US" dirty="0" smtClean="0"/>
              <a:t>The FHA was following President Trump’s directive of January 20 ordering agencies to freeze the implementation of new and proposed regulations.</a:t>
            </a:r>
          </a:p>
          <a:p>
            <a:r>
              <a:rPr lang="en-US" dirty="0" smtClean="0">
                <a:hlinkClick r:id="rId2"/>
              </a:rPr>
              <a:t>http://columbiaclimatelaw.com/resources/climate-deregulation-tracker/</a:t>
            </a:r>
            <a:endParaRPr lang="en-US" dirty="0" smtClean="0"/>
          </a:p>
          <a:p>
            <a:endParaRPr lang="en-US" b="1" i="1" dirty="0" smtClean="0"/>
          </a:p>
        </p:txBody>
      </p:sp>
    </p:spTree>
    <p:extLst>
      <p:ext uri="{BB962C8B-B14F-4D97-AF65-F5344CB8AC3E}">
        <p14:creationId xmlns:p14="http://schemas.microsoft.com/office/powerpoint/2010/main" val="191229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845" y="623455"/>
            <a:ext cx="10816937" cy="6740307"/>
          </a:xfrm>
          <a:prstGeom prst="rect">
            <a:avLst/>
          </a:prstGeom>
          <a:noFill/>
        </p:spPr>
        <p:txBody>
          <a:bodyPr wrap="square" rtlCol="0">
            <a:spAutoFit/>
          </a:bodyPr>
          <a:lstStyle/>
          <a:p>
            <a:r>
              <a:rPr lang="en-US" b="1" i="1" dirty="0" smtClean="0"/>
              <a:t>3. Laws, regulations, and administrative actions that obscure the impact of government or business activities on human health and/or the environment, or allow impacts on human health and the environment to be ignored.</a:t>
            </a:r>
            <a:endParaRPr lang="en-US" dirty="0" smtClean="0"/>
          </a:p>
          <a:p>
            <a:r>
              <a:rPr lang="en-US" b="1" dirty="0" smtClean="0"/>
              <a:t> </a:t>
            </a:r>
            <a:endParaRPr lang="en-US" dirty="0" smtClean="0"/>
          </a:p>
          <a:p>
            <a:r>
              <a:rPr lang="en-US" b="1" dirty="0" smtClean="0"/>
              <a:t>January 24: Trump issued a Presidential Memorandum to the heads of federal agencies directing them to streamline the process of permitting and regulating domestic manufacturing.</a:t>
            </a:r>
            <a:endParaRPr lang="en-US" dirty="0" smtClean="0"/>
          </a:p>
          <a:p>
            <a:r>
              <a:rPr lang="en-US" dirty="0" smtClean="0"/>
              <a:t>This action is intended to expand existing domestic manufacturing and to support the development of new manufacturing with diminished attention to consequent impacts on health or the environment.</a:t>
            </a:r>
          </a:p>
          <a:p>
            <a:r>
              <a:rPr lang="en-US" dirty="0" smtClean="0">
                <a:hlinkClick r:id="rId2"/>
              </a:rPr>
              <a:t>https://www.federalregister.gov/documents/2017/01/30/2017-02044/streamliningpermitting-and-reducing-regulatory-burdens-for-domestic-manufacturing</a:t>
            </a:r>
            <a:endParaRPr lang="en-US" dirty="0" smtClean="0"/>
          </a:p>
          <a:p>
            <a:r>
              <a:rPr lang="en-US" b="1" dirty="0" smtClean="0"/>
              <a:t> </a:t>
            </a:r>
            <a:endParaRPr lang="en-US" dirty="0" smtClean="0"/>
          </a:p>
          <a:p>
            <a:r>
              <a:rPr lang="en-US" b="1" dirty="0" smtClean="0"/>
              <a:t>January 26: Small Business Administration withdrew a proposed rule to apply Federal Risk Management Standards to Disaster Loan Programs.</a:t>
            </a:r>
            <a:endParaRPr lang="en-US" dirty="0" smtClean="0"/>
          </a:p>
          <a:p>
            <a:r>
              <a:rPr lang="en-US" dirty="0" smtClean="0"/>
              <a:t>The rule was intended to increase resilience in the face of climate change-induced flooding.</a:t>
            </a:r>
          </a:p>
          <a:p>
            <a:r>
              <a:rPr lang="en-US" dirty="0" smtClean="0">
                <a:hlinkClick r:id="rId3"/>
              </a:rPr>
              <a:t>http://columbiaclimatelaw.com/resources/climate-deregulation-tracker/</a:t>
            </a:r>
            <a:endParaRPr lang="en-US" dirty="0" smtClean="0"/>
          </a:p>
          <a:p>
            <a:r>
              <a:rPr lang="en-US" b="1" dirty="0" smtClean="0"/>
              <a:t> </a:t>
            </a:r>
            <a:endParaRPr lang="en-US" dirty="0" smtClean="0"/>
          </a:p>
          <a:p>
            <a:r>
              <a:rPr lang="en-US" b="1" dirty="0" smtClean="0"/>
              <a:t>Jan 30: Trump issued Executive Order 13771 on reducing regulations.</a:t>
            </a:r>
            <a:endParaRPr lang="en-US" dirty="0" smtClean="0"/>
          </a:p>
          <a:p>
            <a:r>
              <a:rPr lang="en-US" dirty="0" smtClean="0"/>
              <a:t>The order requires that any federal agency issuing a new regulation simultaneously repeal two existing rules or regulations, and that any costs associated with the new regulation be offset by eliminating costs associated with existing regulations. The effect will be to impede regulations affecting human health and the environment.</a:t>
            </a:r>
          </a:p>
          <a:p>
            <a:r>
              <a:rPr lang="en-US" dirty="0" smtClean="0">
                <a:hlinkClick r:id="rId4"/>
              </a:rPr>
              <a:t>https://www.federalregister.gov/documents/2017/02/03/2017-02451/reducing-regulationand-controlling-regulatory-costs</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075695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236" y="789709"/>
            <a:ext cx="10609119" cy="6463308"/>
          </a:xfrm>
          <a:prstGeom prst="rect">
            <a:avLst/>
          </a:prstGeom>
          <a:noFill/>
        </p:spPr>
        <p:txBody>
          <a:bodyPr wrap="square" rtlCol="0">
            <a:spAutoFit/>
          </a:bodyPr>
          <a:lstStyle/>
          <a:p>
            <a:endParaRPr lang="en-US" b="1" dirty="0" smtClean="0"/>
          </a:p>
          <a:p>
            <a:r>
              <a:rPr lang="en-US" b="1" dirty="0" smtClean="0"/>
              <a:t>February 24: Trump issued Executive Order 13777 directing all Federal agencies to establish Regulatory Reform Task Forces.</a:t>
            </a:r>
            <a:endParaRPr lang="en-US" dirty="0" smtClean="0"/>
          </a:p>
          <a:p>
            <a:r>
              <a:rPr lang="en-US" dirty="0" smtClean="0"/>
              <a:t>The task forces are charged with reviewing existing regulations and recommend repeal or modification of those judged to negatively affect the US economy or jobs. Criteria for evaluation do not include the effect on health or the environment.</a:t>
            </a:r>
          </a:p>
          <a:p>
            <a:r>
              <a:rPr lang="en-US" dirty="0" smtClean="0">
                <a:hlinkClick r:id="rId2"/>
              </a:rPr>
              <a:t>http://columbiaclimatelaw.com/resources/climate-deregulation-tracker/</a:t>
            </a:r>
            <a:endParaRPr lang="en-US" dirty="0" smtClean="0"/>
          </a:p>
          <a:p>
            <a:r>
              <a:rPr lang="en-US" b="1" dirty="0" smtClean="0"/>
              <a:t> </a:t>
            </a:r>
            <a:endParaRPr lang="en-US" dirty="0" smtClean="0"/>
          </a:p>
          <a:p>
            <a:r>
              <a:rPr lang="en-US" b="1" dirty="0" smtClean="0"/>
              <a:t>February 28: Trump issued Executive Order 13778 requiring the EPA to redefine “navigable waters” under to Clean Water Act to exclude coastal wetlands.</a:t>
            </a:r>
            <a:endParaRPr lang="en-US" dirty="0" smtClean="0"/>
          </a:p>
          <a:p>
            <a:r>
              <a:rPr lang="en-US" dirty="0" smtClean="0"/>
              <a:t>This regulatory action would allow previously protected wetlands to be dredged and/or backfilled in preparation for development.</a:t>
            </a:r>
          </a:p>
          <a:p>
            <a:r>
              <a:rPr lang="en-US" dirty="0" smtClean="0">
                <a:hlinkClick r:id="rId3"/>
              </a:rPr>
              <a:t>https://www.federalregister.gov/documents/2017/01/30/2017-02044/streamliningpermitting-and-reducing-regulatory-burdens-for-domestic-manufacturing</a:t>
            </a:r>
            <a:endParaRPr lang="en-US" dirty="0" smtClean="0"/>
          </a:p>
          <a:p>
            <a:r>
              <a:rPr lang="en-US" b="1" dirty="0" smtClean="0"/>
              <a:t> </a:t>
            </a:r>
            <a:endParaRPr lang="en-US" dirty="0" smtClean="0"/>
          </a:p>
          <a:p>
            <a:r>
              <a:rPr lang="en-US" b="1" dirty="0" smtClean="0"/>
              <a:t>March 1: House passed the SCRUB Act.</a:t>
            </a:r>
            <a:endParaRPr lang="en-US" dirty="0" smtClean="0"/>
          </a:p>
          <a:p>
            <a:r>
              <a:rPr lang="en-US" dirty="0" smtClean="0"/>
              <a:t>The SCRUB Act requires each federal agency to find and nominate for repeal any of its regulations that are judged to impair domestic economic competitiveness or impair US companies’ ability to compete internationally. There is no regard for the impact of such regulations on health or the environment. The bill now awaits Senate approval.</a:t>
            </a:r>
          </a:p>
          <a:p>
            <a:r>
              <a:rPr lang="en-US" dirty="0" smtClean="0">
                <a:hlinkClick r:id="rId2"/>
              </a:rPr>
              <a:t>http://columbiaclimatelaw.com/resources/climate-deregulation-tracker/</a:t>
            </a:r>
            <a:endParaRPr lang="en-US" dirty="0" smtClean="0"/>
          </a:p>
          <a:p>
            <a:r>
              <a:rPr lang="en-US" b="1" dirty="0" smtClean="0"/>
              <a:t> </a:t>
            </a:r>
          </a:p>
          <a:p>
            <a:endParaRPr lang="en-US" dirty="0"/>
          </a:p>
        </p:txBody>
      </p:sp>
    </p:spTree>
    <p:extLst>
      <p:ext uri="{BB962C8B-B14F-4D97-AF65-F5344CB8AC3E}">
        <p14:creationId xmlns:p14="http://schemas.microsoft.com/office/powerpoint/2010/main" val="329746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872836"/>
            <a:ext cx="10328564" cy="1754326"/>
          </a:xfrm>
          <a:prstGeom prst="rect">
            <a:avLst/>
          </a:prstGeom>
          <a:noFill/>
        </p:spPr>
        <p:txBody>
          <a:bodyPr wrap="square" rtlCol="0">
            <a:spAutoFit/>
          </a:bodyPr>
          <a:lstStyle/>
          <a:p>
            <a:r>
              <a:rPr lang="en-US" b="1" dirty="0" smtClean="0"/>
              <a:t>March 16: Environmental Protection Agency delayed implementation of an amendment to the Risk Management Program that would improve safety at chemical manufacturing plants.</a:t>
            </a:r>
            <a:endParaRPr lang="en-US" dirty="0" smtClean="0"/>
          </a:p>
          <a:p>
            <a:r>
              <a:rPr lang="en-US" dirty="0" smtClean="0"/>
              <a:t>EPA Administrator Scott Pruitt acted in response to a request from chemical manufacturers.</a:t>
            </a:r>
          </a:p>
          <a:p>
            <a:r>
              <a:rPr lang="en-US" dirty="0" smtClean="0"/>
              <a:t>https://www.epa.gov/rmp/final-amendments-risk-management-program-rmp-rule</a:t>
            </a:r>
          </a:p>
          <a:p>
            <a:r>
              <a:rPr lang="en-US" dirty="0" smtClean="0">
                <a:hlinkClick r:id="rId2"/>
              </a:rPr>
              <a:t>https://www.nrdc.org/trump-watch/trump-makes-chemical-plants-unsafe-again</a:t>
            </a:r>
            <a:endParaRPr lang="en-US" dirty="0" smtClean="0"/>
          </a:p>
          <a:p>
            <a:endParaRPr lang="en-US" dirty="0"/>
          </a:p>
        </p:txBody>
      </p:sp>
    </p:spTree>
    <p:extLst>
      <p:ext uri="{BB962C8B-B14F-4D97-AF65-F5344CB8AC3E}">
        <p14:creationId xmlns:p14="http://schemas.microsoft.com/office/powerpoint/2010/main" val="123553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640</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Fact Sheet: Federal Actions on Climate Change and Environmental Justice January 20, 2017 through March 28, 2017 Prepared by the 350Brooklyn Research Team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 Sheet: Federal Actions on Climate Change and Environmental Justice January 20, 2017 through March 28, 2017 Prepared by the 350Brooklyn Research Team</dc:title>
  <dc:creator>Lewis Friedman</dc:creator>
  <cp:lastModifiedBy>Lewis Friedman</cp:lastModifiedBy>
  <cp:revision>5</cp:revision>
  <dcterms:created xsi:type="dcterms:W3CDTF">2017-04-06T14:35:37Z</dcterms:created>
  <dcterms:modified xsi:type="dcterms:W3CDTF">2017-04-06T15:12:06Z</dcterms:modified>
</cp:coreProperties>
</file>