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9" r:id="rId4"/>
    <p:sldId id="270" r:id="rId5"/>
    <p:sldId id="258" r:id="rId6"/>
    <p:sldId id="259" r:id="rId7"/>
    <p:sldId id="260" r:id="rId8"/>
    <p:sldId id="262" r:id="rId9"/>
    <p:sldId id="261" r:id="rId10"/>
    <p:sldId id="263" r:id="rId11"/>
    <p:sldId id="265" r:id="rId12"/>
    <p:sldId id="264" r:id="rId13"/>
    <p:sldId id="268" r:id="rId14"/>
    <p:sldId id="271"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1" d="100"/>
          <a:sy n="41" d="100"/>
        </p:scale>
        <p:origin x="2004" y="7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78362F-5295-4121-98B7-9ACD404E7479}" type="datetimeFigureOut">
              <a:rPr lang="en-US" smtClean="0"/>
              <a:t>3/9/2017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9661F-1ACC-4B26-B465-5389845A2D21}" type="slidenum">
              <a:rPr lang="en-US" smtClean="0"/>
              <a:t>‹#›</a:t>
            </a:fld>
            <a:endParaRPr lang="en-US"/>
          </a:p>
        </p:txBody>
      </p:sp>
    </p:spTree>
    <p:extLst>
      <p:ext uri="{BB962C8B-B14F-4D97-AF65-F5344CB8AC3E}">
        <p14:creationId xmlns:p14="http://schemas.microsoft.com/office/powerpoint/2010/main" val="2712345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9661F-1ACC-4B26-B465-5389845A2D21}" type="slidenum">
              <a:rPr lang="en-US" smtClean="0"/>
              <a:t>6</a:t>
            </a:fld>
            <a:endParaRPr lang="en-US"/>
          </a:p>
        </p:txBody>
      </p:sp>
    </p:spTree>
    <p:extLst>
      <p:ext uri="{BB962C8B-B14F-4D97-AF65-F5344CB8AC3E}">
        <p14:creationId xmlns:p14="http://schemas.microsoft.com/office/powerpoint/2010/main" val="398990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9661F-1ACC-4B26-B465-5389845A2D21}" type="slidenum">
              <a:rPr lang="en-US" smtClean="0"/>
              <a:t>15</a:t>
            </a:fld>
            <a:endParaRPr lang="en-US"/>
          </a:p>
        </p:txBody>
      </p:sp>
    </p:spTree>
    <p:extLst>
      <p:ext uri="{BB962C8B-B14F-4D97-AF65-F5344CB8AC3E}">
        <p14:creationId xmlns:p14="http://schemas.microsoft.com/office/powerpoint/2010/main" val="311413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7B064-EA1E-42D3-BEBF-81D01BDB9381}"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30951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7B064-EA1E-42D3-BEBF-81D01BDB9381}"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396870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7B064-EA1E-42D3-BEBF-81D01BDB9381}"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121799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7B064-EA1E-42D3-BEBF-81D01BDB9381}"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151088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7B064-EA1E-42D3-BEBF-81D01BDB9381}"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180482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07B064-EA1E-42D3-BEBF-81D01BDB9381}"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217040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07B064-EA1E-42D3-BEBF-81D01BDB9381}" type="datetimeFigureOut">
              <a:rPr lang="en-US" smtClean="0"/>
              <a:t>3/9/2017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207528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07B064-EA1E-42D3-BEBF-81D01BDB9381}" type="datetimeFigureOut">
              <a:rPr lang="en-US" smtClean="0"/>
              <a:t>3/9/2017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348956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7B064-EA1E-42D3-BEBF-81D01BDB9381}" type="datetimeFigureOut">
              <a:rPr lang="en-US" smtClean="0"/>
              <a:t>3/9/2017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102931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7B064-EA1E-42D3-BEBF-81D01BDB9381}"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406002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7B064-EA1E-42D3-BEBF-81D01BDB9381}"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3FB7-1025-4F67-BA3D-1363A6490EDB}" type="slidenum">
              <a:rPr lang="en-US" smtClean="0"/>
              <a:t>‹#›</a:t>
            </a:fld>
            <a:endParaRPr lang="en-US"/>
          </a:p>
        </p:txBody>
      </p:sp>
    </p:spTree>
    <p:extLst>
      <p:ext uri="{BB962C8B-B14F-4D97-AF65-F5344CB8AC3E}">
        <p14:creationId xmlns:p14="http://schemas.microsoft.com/office/powerpoint/2010/main" val="1475638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7B064-EA1E-42D3-BEBF-81D01BDB9381}" type="datetimeFigureOut">
              <a:rPr lang="en-US" smtClean="0"/>
              <a:t>3/9/2017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3FB7-1025-4F67-BA3D-1363A6490EDB}" type="slidenum">
              <a:rPr lang="en-US" smtClean="0"/>
              <a:t>‹#›</a:t>
            </a:fld>
            <a:endParaRPr lang="en-US"/>
          </a:p>
        </p:txBody>
      </p:sp>
    </p:spTree>
    <p:extLst>
      <p:ext uri="{BB962C8B-B14F-4D97-AF65-F5344CB8AC3E}">
        <p14:creationId xmlns:p14="http://schemas.microsoft.com/office/powerpoint/2010/main" val="299758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TEACH-IN</a:t>
            </a:r>
            <a:endParaRPr lang="en-US" dirty="0"/>
          </a:p>
        </p:txBody>
      </p:sp>
      <p:sp>
        <p:nvSpPr>
          <p:cNvPr id="3" name="Subtitle 2"/>
          <p:cNvSpPr>
            <a:spLocks noGrp="1"/>
          </p:cNvSpPr>
          <p:nvPr>
            <p:ph type="subTitle" idx="1"/>
          </p:nvPr>
        </p:nvSpPr>
        <p:spPr/>
        <p:txBody>
          <a:bodyPr/>
          <a:lstStyle/>
          <a:p>
            <a:r>
              <a:rPr lang="en-US" dirty="0" smtClean="0"/>
              <a:t>REPRODUCTIVE JUSTICE</a:t>
            </a:r>
            <a:endParaRPr lang="en-US" dirty="0"/>
          </a:p>
        </p:txBody>
      </p:sp>
    </p:spTree>
    <p:extLst>
      <p:ext uri="{BB962C8B-B14F-4D97-AF65-F5344CB8AC3E}">
        <p14:creationId xmlns:p14="http://schemas.microsoft.com/office/powerpoint/2010/main" val="296598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596" y="1600200"/>
            <a:ext cx="2562808" cy="4525963"/>
          </a:xfrm>
        </p:spPr>
      </p:pic>
    </p:spTree>
    <p:extLst>
      <p:ext uri="{BB962C8B-B14F-4D97-AF65-F5344CB8AC3E}">
        <p14:creationId xmlns:p14="http://schemas.microsoft.com/office/powerpoint/2010/main" val="418462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Margaret Sanger and the story of Planned Parenthood</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3340100" cy="38481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828800"/>
            <a:ext cx="3000375" cy="3571875"/>
          </a:xfrm>
          <a:prstGeom prst="rect">
            <a:avLst/>
          </a:prstGeom>
        </p:spPr>
      </p:pic>
    </p:spTree>
    <p:extLst>
      <p:ext uri="{BB962C8B-B14F-4D97-AF65-F5344CB8AC3E}">
        <p14:creationId xmlns:p14="http://schemas.microsoft.com/office/powerpoint/2010/main" val="3883378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Black Women and Reproductive Control</a:t>
            </a:r>
            <a:endParaRPr lang="en-US" sz="2400" dirty="0"/>
          </a:p>
        </p:txBody>
      </p:sp>
      <p:sp>
        <p:nvSpPr>
          <p:cNvPr id="3" name="Text Placeholder 2"/>
          <p:cNvSpPr>
            <a:spLocks noGrp="1"/>
          </p:cNvSpPr>
          <p:nvPr>
            <p:ph type="body" idx="1"/>
          </p:nvPr>
        </p:nvSpPr>
        <p:spPr/>
        <p:txBody>
          <a:bodyPr>
            <a:normAutofit/>
          </a:bodyPr>
          <a:lstStyle/>
          <a:p>
            <a:r>
              <a:rPr lang="en-US" sz="2000" dirty="0"/>
              <a:t>VIRGINIA SLAVE LAW (1662)</a:t>
            </a:r>
          </a:p>
          <a:p>
            <a:endParaRPr lang="en-US" sz="2000" dirty="0"/>
          </a:p>
        </p:txBody>
      </p:sp>
      <p:sp>
        <p:nvSpPr>
          <p:cNvPr id="4" name="Content Placeholder 3"/>
          <p:cNvSpPr>
            <a:spLocks noGrp="1"/>
          </p:cNvSpPr>
          <p:nvPr>
            <p:ph sz="half" idx="2"/>
          </p:nvPr>
        </p:nvSpPr>
        <p:spPr/>
        <p:txBody>
          <a:bodyPr>
            <a:normAutofit fontScale="85000" lnSpcReduction="20000"/>
          </a:bodyPr>
          <a:lstStyle/>
          <a:p>
            <a:r>
              <a:rPr lang="en-US" dirty="0" smtClean="0"/>
              <a:t>“</a:t>
            </a:r>
            <a:r>
              <a:rPr lang="en-US" i="1" dirty="0" smtClean="0"/>
              <a:t>Whereas </a:t>
            </a:r>
            <a:r>
              <a:rPr lang="en-US" dirty="0"/>
              <a:t>some doubts have arisen whether children got by any Englishman upon a Negro woman should be slave or free, </a:t>
            </a:r>
            <a:r>
              <a:rPr lang="en-US" i="1" dirty="0"/>
              <a:t>be it therefore enacted and declared by this present Grand Assembly, </a:t>
            </a:r>
            <a:r>
              <a:rPr lang="en-US" dirty="0"/>
              <a:t>that all children born in this country shall be held bond or free only according to the condition of the mother; and that if any Christian shall commit fornication with a Negro man or woman, he or she so offending shall pay double the fines imposed by the former act</a:t>
            </a:r>
            <a:r>
              <a:rPr lang="en-US" dirty="0" smtClean="0"/>
              <a:t>.”</a:t>
            </a:r>
            <a:endParaRPr lang="en-US" dirty="0"/>
          </a:p>
          <a:p>
            <a:endParaRPr lang="en-US" dirty="0"/>
          </a:p>
        </p:txBody>
      </p:sp>
      <p:sp>
        <p:nvSpPr>
          <p:cNvPr id="5" name="Text Placeholder 4"/>
          <p:cNvSpPr>
            <a:spLocks noGrp="1"/>
          </p:cNvSpPr>
          <p:nvPr>
            <p:ph type="body" sz="quarter" idx="3"/>
          </p:nvPr>
        </p:nvSpPr>
        <p:spPr/>
        <p:txBody>
          <a:bodyPr>
            <a:noAutofit/>
          </a:bodyPr>
          <a:lstStyle/>
          <a:p>
            <a:r>
              <a:rPr lang="en-US" sz="2000" dirty="0"/>
              <a:t>“The Modern Medea” by Kentucky painter Thomas S. Noble (1867)</a:t>
            </a:r>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645025" y="2602274"/>
            <a:ext cx="4041775" cy="3096489"/>
          </a:xfrm>
          <a:prstGeom prst="rect">
            <a:avLst/>
          </a:prstGeom>
        </p:spPr>
      </p:pic>
    </p:spTree>
    <p:extLst>
      <p:ext uri="{BB962C8B-B14F-4D97-AF65-F5344CB8AC3E}">
        <p14:creationId xmlns:p14="http://schemas.microsoft.com/office/powerpoint/2010/main" val="328989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Forced Sterilization</a:t>
            </a:r>
            <a:endParaRPr lang="en-US" sz="2400" dirty="0"/>
          </a:p>
        </p:txBody>
      </p:sp>
      <p:sp>
        <p:nvSpPr>
          <p:cNvPr id="3" name="Text Placeholder 2"/>
          <p:cNvSpPr>
            <a:spLocks noGrp="1"/>
          </p:cNvSpPr>
          <p:nvPr>
            <p:ph type="body" idx="1"/>
          </p:nvPr>
        </p:nvSpPr>
        <p:spPr/>
        <p:txBody>
          <a:bodyPr>
            <a:normAutofit fontScale="85000" lnSpcReduction="20000"/>
          </a:bodyPr>
          <a:lstStyle/>
          <a:p>
            <a:r>
              <a:rPr lang="en-US" sz="1600" dirty="0"/>
              <a:t>Logo of the Second International Congress of Eugenics, 1921</a:t>
            </a:r>
            <a:br>
              <a:rPr lang="en-US" sz="1600" dirty="0"/>
            </a:br>
            <a:endParaRPr lang="en-US" sz="1600" dirty="0"/>
          </a:p>
        </p:txBody>
      </p:sp>
      <p:sp>
        <p:nvSpPr>
          <p:cNvPr id="5" name="Text Placeholder 4"/>
          <p:cNvSpPr>
            <a:spLocks noGrp="1"/>
          </p:cNvSpPr>
          <p:nvPr>
            <p:ph type="body" sz="quarter" idx="3"/>
          </p:nvPr>
        </p:nvSpPr>
        <p:spPr/>
        <p:txBody>
          <a:bodyPr/>
          <a:lstStyle/>
          <a:p>
            <a:endParaRPr lang="en-US" dirty="0"/>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760912" y="2747169"/>
            <a:ext cx="3810000" cy="2806700"/>
          </a:xfrm>
        </p:spPr>
      </p:pic>
      <p:pic>
        <p:nvPicPr>
          <p:cNvPr id="7"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 y="2971800"/>
            <a:ext cx="3929066" cy="3017520"/>
          </a:xfrm>
          <a:prstGeom prst="rect">
            <a:avLst/>
          </a:prstGeom>
        </p:spPr>
      </p:pic>
    </p:spTree>
    <p:extLst>
      <p:ext uri="{BB962C8B-B14F-4D97-AF65-F5344CB8AC3E}">
        <p14:creationId xmlns:p14="http://schemas.microsoft.com/office/powerpoint/2010/main" val="366567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Legacies of the “privacy” argument in Roe v. Wade  </a:t>
            </a:r>
            <a:endParaRPr lang="en-US" sz="2400" dirty="0"/>
          </a:p>
        </p:txBody>
      </p:sp>
      <p:sp>
        <p:nvSpPr>
          <p:cNvPr id="3" name="Content Placeholder 2"/>
          <p:cNvSpPr>
            <a:spLocks noGrp="1"/>
          </p:cNvSpPr>
          <p:nvPr>
            <p:ph idx="1"/>
          </p:nvPr>
        </p:nvSpPr>
        <p:spPr/>
        <p:txBody>
          <a:bodyPr>
            <a:normAutofit fontScale="85000" lnSpcReduction="10000"/>
          </a:bodyPr>
          <a:lstStyle/>
          <a:p>
            <a:r>
              <a:rPr lang="en-US" sz="2000" dirty="0" smtClean="0"/>
              <a:t>The movement to decriminalize abortion in the 20</a:t>
            </a:r>
            <a:r>
              <a:rPr lang="en-US" sz="2000" baseline="30000" dirty="0" smtClean="0"/>
              <a:t>th</a:t>
            </a:r>
            <a:r>
              <a:rPr lang="en-US" sz="2000" dirty="0" smtClean="0"/>
              <a:t> century took shape in an era of tension between a resurgent domestic ideal and Cold War conformity on the one hand, and a climate of protest and activism on the other. In this context, abortion rights could be seen as an expression of sexual freedom, self-empowerment, and individualism</a:t>
            </a:r>
          </a:p>
          <a:p>
            <a:r>
              <a:rPr lang="en-US" sz="2000" dirty="0" smtClean="0"/>
              <a:t>Roe v. Wade perpetuated the focus on individualism by grounding abortion rights in privacy, rather than equality.</a:t>
            </a:r>
          </a:p>
          <a:p>
            <a:r>
              <a:rPr lang="en-US" sz="2000" dirty="0" smtClean="0"/>
              <a:t>The privacy framework left a mixed legacy: On the one hand, as Rosalind </a:t>
            </a:r>
            <a:r>
              <a:rPr lang="en-US" sz="2000" dirty="0" err="1" smtClean="0"/>
              <a:t>Petchesky</a:t>
            </a:r>
            <a:r>
              <a:rPr lang="en-US" sz="2000" dirty="0" smtClean="0"/>
              <a:t> has argued, it established “the [potentially transformative] right to personal ownership of one’s body, its sexuality and reproductive capacity,” as reflected  in </a:t>
            </a:r>
            <a:r>
              <a:rPr lang="en-US" sz="2000" i="1" dirty="0" smtClean="0"/>
              <a:t>Lawrence v. Texas. </a:t>
            </a:r>
            <a:r>
              <a:rPr lang="en-US" sz="2000" dirty="0" smtClean="0"/>
              <a:t>On the other hand, as Andrea Smith as noted, the privacy framework can be interpreted in libertarian ways to mean freedom from government intervention, rather than positive state action to guarantee equal access to guarantee access to abortion services. Making abortion personal and private meant detaching it from the interlocking structures that affect women’s health and well-being, and pit mother against her “unborn baby” (Hence, it is possible to sustain the Hyde Amendment and other state-level restrictions – counseling, waiting periods, parental notification or consent)</a:t>
            </a:r>
            <a:endParaRPr lang="en-US" sz="2000" dirty="0"/>
          </a:p>
        </p:txBody>
      </p:sp>
    </p:spTree>
    <p:extLst>
      <p:ext uri="{BB962C8B-B14F-4D97-AF65-F5344CB8AC3E}">
        <p14:creationId xmlns:p14="http://schemas.microsoft.com/office/powerpoint/2010/main" val="347571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Examples of multi-pronged </a:t>
            </a:r>
            <a:r>
              <a:rPr lang="en-US" sz="2400" dirty="0"/>
              <a:t>r</a:t>
            </a:r>
            <a:r>
              <a:rPr lang="en-US" sz="2400" dirty="0" smtClean="0"/>
              <a:t>eproductive </a:t>
            </a:r>
            <a:r>
              <a:rPr lang="en-US" sz="2400" dirty="0"/>
              <a:t>j</a:t>
            </a:r>
            <a:r>
              <a:rPr lang="en-US" sz="2400" dirty="0" smtClean="0"/>
              <a:t>ustice activism by editors of </a:t>
            </a:r>
            <a:r>
              <a:rPr lang="en-US" sz="2400" i="1" dirty="0" smtClean="0"/>
              <a:t>Undivided Rights</a:t>
            </a:r>
            <a:r>
              <a:rPr lang="en-US" sz="2400" dirty="0" smtClean="0"/>
              <a:t> (marrying litigation with social movements and electoral politics)</a:t>
            </a:r>
            <a:endParaRPr lang="en-US" sz="2400" dirty="0"/>
          </a:p>
        </p:txBody>
      </p:sp>
      <p:sp>
        <p:nvSpPr>
          <p:cNvPr id="3" name="Content Placeholder 2"/>
          <p:cNvSpPr>
            <a:spLocks noGrp="1"/>
          </p:cNvSpPr>
          <p:nvPr>
            <p:ph idx="1"/>
          </p:nvPr>
        </p:nvSpPr>
        <p:spPr/>
        <p:txBody>
          <a:bodyPr>
            <a:normAutofit/>
          </a:bodyPr>
          <a:lstStyle/>
          <a:p>
            <a:r>
              <a:rPr lang="en-US" sz="1600" dirty="0" smtClean="0"/>
              <a:t>In 2004, Black Women’s Health Imperative and National Latina Institute for Reproductive Health, renamed a prochoice march the “March for women’s lives,” to reflect the intersectionality of women’s experiences</a:t>
            </a:r>
          </a:p>
          <a:p>
            <a:r>
              <a:rPr lang="en-US" sz="1600" dirty="0" smtClean="0"/>
              <a:t>Asian American </a:t>
            </a:r>
            <a:r>
              <a:rPr lang="en-US" sz="1600" dirty="0" err="1" smtClean="0"/>
              <a:t>afflilates</a:t>
            </a:r>
            <a:r>
              <a:rPr lang="en-US" sz="1600" dirty="0" smtClean="0"/>
              <a:t> produced vision papers distinguishing reproduction health from rights and justice</a:t>
            </a:r>
          </a:p>
          <a:p>
            <a:r>
              <a:rPr lang="en-US" sz="1600" dirty="0" smtClean="0"/>
              <a:t>National Latina Institute for Reproductive Health polled the Latino community on reproductive health</a:t>
            </a:r>
          </a:p>
          <a:p>
            <a:r>
              <a:rPr lang="en-US" sz="1600" dirty="0" smtClean="0"/>
              <a:t>Educated and mobilized Latino communities against ‘personhood” laws in Colorado</a:t>
            </a:r>
          </a:p>
          <a:p>
            <a:r>
              <a:rPr lang="en-US" sz="1600" dirty="0" smtClean="0"/>
              <a:t>Removed racist billboards directed at African American women seeking abortions</a:t>
            </a:r>
          </a:p>
          <a:p>
            <a:r>
              <a:rPr lang="en-US" sz="1600" dirty="0" smtClean="0"/>
              <a:t>The Native Youth Sexual Health Network launched media arts justice campaigns to link environmental violence wrought by extractive industries on native women’s reproductive health</a:t>
            </a:r>
          </a:p>
          <a:p>
            <a:r>
              <a:rPr lang="en-US" sz="1600" dirty="0" smtClean="0"/>
              <a:t>SPARK Reproductive Justice Now, in partnership with National Center for Lesbian Rights publicized the benefits of Medicaid expansion on African American LGBTQ communities</a:t>
            </a:r>
          </a:p>
          <a:p>
            <a:r>
              <a:rPr lang="en-US" sz="1600" dirty="0" smtClean="0"/>
              <a:t>Sylvia Rivera Law Project filed a federal class action lawsuit against New York State Department of Health on behalf of two transwomen denied health coverage</a:t>
            </a:r>
            <a:endParaRPr lang="en-US" sz="1600" dirty="0"/>
          </a:p>
        </p:txBody>
      </p:sp>
    </p:spTree>
    <p:extLst>
      <p:ext uri="{BB962C8B-B14F-4D97-AF65-F5344CB8AC3E}">
        <p14:creationId xmlns:p14="http://schemas.microsoft.com/office/powerpoint/2010/main" val="360665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Reproductive Justice: History to Mobilization</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752600"/>
            <a:ext cx="5811869" cy="4572000"/>
          </a:xfrm>
          <a:prstGeom prst="rect">
            <a:avLst/>
          </a:prstGeom>
        </p:spPr>
      </p:pic>
    </p:spTree>
    <p:extLst>
      <p:ext uri="{BB962C8B-B14F-4D97-AF65-F5344CB8AC3E}">
        <p14:creationId xmlns:p14="http://schemas.microsoft.com/office/powerpoint/2010/main" val="1846641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Themes</a:t>
            </a:r>
            <a:endParaRPr lang="en-US" sz="3600" dirty="0"/>
          </a:p>
        </p:txBody>
      </p:sp>
      <p:sp>
        <p:nvSpPr>
          <p:cNvPr id="3" name="Content Placeholder 2"/>
          <p:cNvSpPr>
            <a:spLocks noGrp="1"/>
          </p:cNvSpPr>
          <p:nvPr>
            <p:ph idx="1"/>
          </p:nvPr>
        </p:nvSpPr>
        <p:spPr/>
        <p:txBody>
          <a:bodyPr>
            <a:normAutofit/>
          </a:bodyPr>
          <a:lstStyle/>
          <a:p>
            <a:r>
              <a:rPr lang="en-US" sz="2000" dirty="0" smtClean="0"/>
              <a:t>What is “reproductive justice”? The prism of </a:t>
            </a:r>
            <a:r>
              <a:rPr lang="en-US" sz="2000" dirty="0" smtClean="0"/>
              <a:t>Sistersong/Trustbackwomen.org</a:t>
            </a:r>
            <a:endParaRPr lang="en-US" sz="2000" dirty="0" smtClean="0"/>
          </a:p>
          <a:p>
            <a:r>
              <a:rPr lang="en-US" sz="2000" dirty="0" smtClean="0"/>
              <a:t>How have social inequalities limited women’s reproductive choices through history?</a:t>
            </a:r>
          </a:p>
          <a:p>
            <a:r>
              <a:rPr lang="en-US" sz="2000" dirty="0" smtClean="0"/>
              <a:t>Many different histories of reproductive coercion (criminalization of contraception and abortion in the 19</a:t>
            </a:r>
            <a:r>
              <a:rPr lang="en-US" sz="2000" baseline="30000" dirty="0" smtClean="0"/>
              <a:t>th</a:t>
            </a:r>
            <a:r>
              <a:rPr lang="en-US" sz="2000" dirty="0" smtClean="0"/>
              <a:t> century, the law of slavery, forced sterilization)</a:t>
            </a:r>
          </a:p>
          <a:p>
            <a:r>
              <a:rPr lang="en-US" sz="2000" dirty="0" smtClean="0"/>
              <a:t>The legacies of the “privacy” argument in </a:t>
            </a:r>
            <a:r>
              <a:rPr lang="en-US" sz="2000" i="1" dirty="0" smtClean="0"/>
              <a:t>Roe v. Wade</a:t>
            </a:r>
            <a:r>
              <a:rPr lang="en-US" sz="2000" dirty="0" smtClean="0"/>
              <a:t>: potentially transformative, yet highlights limits of the personal, individual “choice paradigm”</a:t>
            </a:r>
          </a:p>
          <a:p>
            <a:r>
              <a:rPr lang="en-US" sz="2000" dirty="0" smtClean="0"/>
              <a:t>How the Trump agenda hurts reproductive justice in all its dimensions</a:t>
            </a:r>
          </a:p>
          <a:p>
            <a:r>
              <a:rPr lang="en-US" sz="2000" dirty="0" smtClean="0"/>
              <a:t>Multi-pronged activism: legal challenge, electoral politics, plus social movements</a:t>
            </a:r>
          </a:p>
        </p:txBody>
      </p:sp>
    </p:spTree>
    <p:extLst>
      <p:ext uri="{BB962C8B-B14F-4D97-AF65-F5344CB8AC3E}">
        <p14:creationId xmlns:p14="http://schemas.microsoft.com/office/powerpoint/2010/main" val="69389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What is “reproductive justice”? </a:t>
            </a:r>
            <a:endParaRPr lang="en-US" sz="2400" dirty="0"/>
          </a:p>
        </p:txBody>
      </p:sp>
      <p:sp>
        <p:nvSpPr>
          <p:cNvPr id="3" name="Content Placeholder 2"/>
          <p:cNvSpPr>
            <a:spLocks noGrp="1"/>
          </p:cNvSpPr>
          <p:nvPr>
            <p:ph idx="1"/>
          </p:nvPr>
        </p:nvSpPr>
        <p:spPr/>
        <p:txBody>
          <a:bodyPr>
            <a:normAutofit/>
          </a:bodyPr>
          <a:lstStyle/>
          <a:p>
            <a:r>
              <a:rPr lang="en-US" sz="2400" dirty="0" smtClean="0"/>
              <a:t>According to Rickie </a:t>
            </a:r>
            <a:r>
              <a:rPr lang="en-US" sz="2400" dirty="0" err="1" smtClean="0"/>
              <a:t>Solinger</a:t>
            </a:r>
            <a:r>
              <a:rPr lang="en-US" sz="2400" dirty="0" smtClean="0"/>
              <a:t>  </a:t>
            </a:r>
            <a:r>
              <a:rPr lang="en-US" sz="2400" dirty="0"/>
              <a:t>“Reproductive justice says that in order to live safe and digniﬁed lives with meaningful possibilities and opportunities, all women must have the right to decide whether to get pregnant and stay pregnant. If they decide to stay pregnant, they must have the right to adequate information and services and personal safety while pregnant. Finally, and this is crucial: every woman must have the right to be the parent of her child and to have access to the resources she needs to raise that child in a safe, healthy, and life-enhancing environment.” </a:t>
            </a:r>
          </a:p>
          <a:p>
            <a:endParaRPr lang="en-US" sz="2400" dirty="0"/>
          </a:p>
        </p:txBody>
      </p:sp>
    </p:spTree>
    <p:extLst>
      <p:ext uri="{BB962C8B-B14F-4D97-AF65-F5344CB8AC3E}">
        <p14:creationId xmlns:p14="http://schemas.microsoft.com/office/powerpoint/2010/main" val="7887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Before Abortion was Criminalized</a:t>
            </a:r>
            <a:endParaRPr lang="en-US" sz="2400"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60713" y="1600200"/>
            <a:ext cx="2831574" cy="4525963"/>
          </a:xfrm>
        </p:spPr>
      </p:pic>
      <p:sp>
        <p:nvSpPr>
          <p:cNvPr id="4" name="Content Placeholder 3"/>
          <p:cNvSpPr>
            <a:spLocks noGrp="1"/>
          </p:cNvSpPr>
          <p:nvPr>
            <p:ph sz="half" idx="2"/>
          </p:nvPr>
        </p:nvSpPr>
        <p:spPr/>
        <p:txBody>
          <a:bodyPr>
            <a:normAutofit/>
          </a:bodyPr>
          <a:lstStyle/>
          <a:p>
            <a:r>
              <a:rPr lang="en-US" sz="2000" dirty="0" smtClean="0"/>
              <a:t>Treatises on domestic medicine prescribed various methods to help women restore their menstrual flow before “quickening”: “</a:t>
            </a:r>
            <a:r>
              <a:rPr lang="en-US" sz="2000" dirty="0" err="1" smtClean="0"/>
              <a:t>Bloddletting</a:t>
            </a:r>
            <a:r>
              <a:rPr lang="en-US" sz="2000" dirty="0" smtClean="0"/>
              <a:t>, bathing, iron and quinine concoctions,” and as a last resort, a deadly purgative mixed with warm water.</a:t>
            </a:r>
          </a:p>
          <a:p>
            <a:r>
              <a:rPr lang="en-US" sz="2000" dirty="0" smtClean="0"/>
              <a:t>(</a:t>
            </a:r>
            <a:r>
              <a:rPr lang="en-US" sz="1600" dirty="0" smtClean="0"/>
              <a:t>James C. Mohr, </a:t>
            </a:r>
            <a:r>
              <a:rPr lang="en-US" sz="1600" i="1" dirty="0" smtClean="0"/>
              <a:t>Abortion in America: The Origins and Evolution of National Policy</a:t>
            </a:r>
            <a:r>
              <a:rPr lang="en-US" sz="1600" dirty="0" smtClean="0"/>
              <a:t> (New York: Oxford University Press, 1978</a:t>
            </a:r>
            <a:r>
              <a:rPr lang="en-US" sz="2000" dirty="0" smtClean="0"/>
              <a:t>)</a:t>
            </a:r>
            <a:endParaRPr lang="en-US" sz="2000" dirty="0"/>
          </a:p>
        </p:txBody>
      </p:sp>
    </p:spTree>
    <p:extLst>
      <p:ext uri="{BB962C8B-B14F-4D97-AF65-F5344CB8AC3E}">
        <p14:creationId xmlns:p14="http://schemas.microsoft.com/office/powerpoint/2010/main" val="4096867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normAutofit/>
          </a:bodyPr>
          <a:lstStyle/>
          <a:p>
            <a:r>
              <a:rPr lang="en-US" sz="1600" dirty="0" smtClean="0"/>
              <a:t>Ad placed by </a:t>
            </a:r>
            <a:r>
              <a:rPr lang="en-US" sz="1600" dirty="0" err="1" smtClean="0"/>
              <a:t>Restell</a:t>
            </a:r>
            <a:r>
              <a:rPr lang="en-US" sz="1600" dirty="0" smtClean="0"/>
              <a:t> in </a:t>
            </a:r>
            <a:r>
              <a:rPr lang="en-US" sz="1600" i="1" dirty="0" smtClean="0"/>
              <a:t>New York Sun</a:t>
            </a:r>
            <a:r>
              <a:rPr lang="en-US" sz="1600" b="0" i="1" dirty="0" smtClean="0"/>
              <a:t>, </a:t>
            </a:r>
            <a:r>
              <a:rPr lang="en-US" sz="1600" b="0" dirty="0" smtClean="0"/>
              <a:t>March 18, 1839</a:t>
            </a:r>
            <a:endParaRPr lang="en-US" sz="1600" dirty="0"/>
          </a:p>
        </p:txBody>
      </p:sp>
      <p:sp>
        <p:nvSpPr>
          <p:cNvPr id="4" name="Content Placeholder 3"/>
          <p:cNvSpPr>
            <a:spLocks noGrp="1"/>
          </p:cNvSpPr>
          <p:nvPr>
            <p:ph sz="half" idx="2"/>
          </p:nvPr>
        </p:nvSpPr>
        <p:spPr/>
        <p:txBody>
          <a:bodyPr>
            <a:normAutofit fontScale="55000" lnSpcReduction="20000"/>
          </a:bodyPr>
          <a:lstStyle/>
          <a:p>
            <a:r>
              <a:rPr lang="en-US" dirty="0" smtClean="0"/>
              <a:t>“TO </a:t>
            </a:r>
            <a:r>
              <a:rPr lang="en-US" dirty="0"/>
              <a:t>MARRIED WOMEN.—Is it not but too well known that the families of the married often increase beyond what the happiness of those who give them birth would dictate?… Is it moral for parents to increase their families, regardless of consequences to themselves, or the well being of their offspring, when a simple, easy, healthy, and certain remedy is within our control? The advertiser, feeling the importance of this subject, and estimating the vast benefit resulting to thousands by the adoption of means prescribed by her, has opened an office, where married females can obtain the desired information</a:t>
            </a:r>
            <a:r>
              <a:rPr lang="en-US" dirty="0" smtClean="0"/>
              <a:t>.”</a:t>
            </a:r>
            <a:r>
              <a:rPr lang="en-US" dirty="0"/>
              <a:t/>
            </a:r>
            <a:br>
              <a:rPr lang="en-US" dirty="0"/>
            </a:br>
            <a:r>
              <a:rPr lang="en-US" dirty="0"/>
              <a:t/>
            </a:r>
            <a:br>
              <a:rPr lang="en-US" dirty="0"/>
            </a:br>
            <a:r>
              <a:rPr lang="en-US" dirty="0"/>
              <a:t/>
            </a:r>
            <a:br>
              <a:rPr lang="en-US" dirty="0"/>
            </a:br>
            <a:r>
              <a:rPr lang="en-US" dirty="0"/>
              <a:t>Read more: http://www.smithsonianmag.com/history/madame-restell-the-abortionist-of-fifth-avenue-145109198/#0COdqYkcbiobhyv0.99</a:t>
            </a:r>
            <a:br>
              <a:rPr lang="en-US" dirty="0"/>
            </a:br>
            <a:endParaRPr lang="en-US" dirty="0"/>
          </a:p>
        </p:txBody>
      </p:sp>
      <p:sp>
        <p:nvSpPr>
          <p:cNvPr id="5" name="Text Placeholder 4"/>
          <p:cNvSpPr>
            <a:spLocks noGrp="1"/>
          </p:cNvSpPr>
          <p:nvPr>
            <p:ph type="body" sz="quarter" idx="3"/>
          </p:nvPr>
        </p:nvSpPr>
        <p:spPr/>
        <p:txBody>
          <a:bodyPr>
            <a:normAutofit fontScale="85000" lnSpcReduction="10000"/>
          </a:bodyPr>
          <a:lstStyle/>
          <a:p>
            <a:r>
              <a:rPr lang="en-US" sz="1600" dirty="0" smtClean="0"/>
              <a:t>“Female Physician” Madame </a:t>
            </a:r>
            <a:r>
              <a:rPr lang="en-US" sz="1600" dirty="0" err="1" smtClean="0"/>
              <a:t>Restell</a:t>
            </a:r>
            <a:r>
              <a:rPr lang="en-US" sz="1600" dirty="0" smtClean="0"/>
              <a:t>, described by guidebooks as the “wickedest woman in New York.”</a:t>
            </a:r>
            <a:endParaRPr lang="en-US" sz="1600"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81637" y="2563019"/>
            <a:ext cx="2368550" cy="3175000"/>
          </a:xfrm>
        </p:spPr>
      </p:pic>
    </p:spTree>
    <p:extLst>
      <p:ext uri="{BB962C8B-B14F-4D97-AF65-F5344CB8AC3E}">
        <p14:creationId xmlns:p14="http://schemas.microsoft.com/office/powerpoint/2010/main" val="3791073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Anxieties over gender norms and expectations in the 19</a:t>
            </a:r>
            <a:r>
              <a:rPr lang="en-US" sz="2400" baseline="30000" dirty="0" smtClean="0"/>
              <a:t>th</a:t>
            </a:r>
            <a:r>
              <a:rPr lang="en-US" sz="2400" dirty="0" smtClean="0"/>
              <a:t> c century</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838200"/>
            <a:ext cx="3756660" cy="5872544"/>
          </a:xfrm>
        </p:spPr>
      </p:pic>
    </p:spTree>
    <p:extLst>
      <p:ext uri="{BB962C8B-B14F-4D97-AF65-F5344CB8AC3E}">
        <p14:creationId xmlns:p14="http://schemas.microsoft.com/office/powerpoint/2010/main" val="3871531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1873 Treatise by Edward H. Clarke, M.D., on women’s education</a:t>
            </a:r>
            <a:endParaRPr lang="en-US" sz="2400" dirty="0"/>
          </a:p>
        </p:txBody>
      </p:sp>
      <p:sp>
        <p:nvSpPr>
          <p:cNvPr id="3" name="Content Placeholder 2"/>
          <p:cNvSpPr>
            <a:spLocks noGrp="1"/>
          </p:cNvSpPr>
          <p:nvPr>
            <p:ph sz="half" idx="1"/>
          </p:nvPr>
        </p:nvSpPr>
        <p:spPr/>
        <p:txBody>
          <a:bodyPr>
            <a:normAutofit/>
          </a:bodyPr>
          <a:lstStyle/>
          <a:p>
            <a:r>
              <a:rPr lang="en-US" sz="1600" dirty="0"/>
              <a:t>"There have been instances, and I have seen such, of females... graduated from school or college excellent scholars, but with undeveloped ovaries. Later they married, and were </a:t>
            </a:r>
            <a:r>
              <a:rPr lang="en-US" sz="1600" dirty="0" smtClean="0"/>
              <a:t>sterile….The </a:t>
            </a:r>
            <a:r>
              <a:rPr lang="en-US" sz="1600" dirty="0"/>
              <a:t>system never does two things well at the same time. The muscles </a:t>
            </a:r>
            <a:r>
              <a:rPr lang="en-US" sz="1600" dirty="0" smtClean="0"/>
              <a:t>and </a:t>
            </a:r>
            <a:r>
              <a:rPr lang="en-US" sz="1600" dirty="0"/>
              <a:t>the brain cannot </a:t>
            </a:r>
            <a:r>
              <a:rPr lang="en-US" sz="1600" i="1" dirty="0" err="1"/>
              <a:t>functionate</a:t>
            </a:r>
            <a:r>
              <a:rPr lang="en-US" sz="1600" i="1" dirty="0"/>
              <a:t> </a:t>
            </a:r>
            <a:r>
              <a:rPr lang="en-US" sz="1600" dirty="0"/>
              <a:t>in their best way at the same </a:t>
            </a:r>
            <a:r>
              <a:rPr lang="en-US" sz="1600" dirty="0" smtClean="0"/>
              <a:t>moment….”</a:t>
            </a:r>
            <a:endParaRPr lang="en-US" sz="1600" dirty="0"/>
          </a:p>
          <a:p>
            <a:endParaRPr lang="en-US" sz="16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6400" y="1600200"/>
            <a:ext cx="2832266" cy="4846320"/>
          </a:xfrm>
        </p:spPr>
      </p:pic>
    </p:spTree>
    <p:extLst>
      <p:ext uri="{BB962C8B-B14F-4D97-AF65-F5344CB8AC3E}">
        <p14:creationId xmlns:p14="http://schemas.microsoft.com/office/powerpoint/2010/main" val="3501664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Anti-suffrage cartoon by E.W. </a:t>
            </a:r>
            <a:r>
              <a:rPr lang="en-US" sz="2400" dirty="0" err="1" smtClean="0"/>
              <a:t>Gustin</a:t>
            </a:r>
            <a:r>
              <a:rPr lang="en-US" sz="2400" dirty="0" smtClean="0"/>
              <a:t>, 1909</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6898" y="1600200"/>
            <a:ext cx="3270204" cy="4525963"/>
          </a:xfrm>
        </p:spPr>
      </p:pic>
    </p:spTree>
    <p:extLst>
      <p:ext uri="{BB962C8B-B14F-4D97-AF65-F5344CB8AC3E}">
        <p14:creationId xmlns:p14="http://schemas.microsoft.com/office/powerpoint/2010/main" val="3961911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1073</Words>
  <Application>Microsoft Office PowerPoint</Application>
  <PresentationFormat>On-screen Show (4:3)</PresentationFormat>
  <Paragraphs>44</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TEACH-IN</vt:lpstr>
      <vt:lpstr>Reproductive Justice: History to Mobilization</vt:lpstr>
      <vt:lpstr>Themes</vt:lpstr>
      <vt:lpstr>What is “reproductive justice”? </vt:lpstr>
      <vt:lpstr>Before Abortion was Criminalized</vt:lpstr>
      <vt:lpstr>PowerPoint Presentation</vt:lpstr>
      <vt:lpstr>Anxieties over gender norms and expectations in the 19th c century</vt:lpstr>
      <vt:lpstr>1873 Treatise by Edward H. Clarke, M.D., on women’s education</vt:lpstr>
      <vt:lpstr>Anti-suffrage cartoon by E.W. Gustin, 1909</vt:lpstr>
      <vt:lpstr>PowerPoint Presentation</vt:lpstr>
      <vt:lpstr>Margaret Sanger and the story of Planned Parenthood</vt:lpstr>
      <vt:lpstr>Black Women and Reproductive Control</vt:lpstr>
      <vt:lpstr>Forced Sterilization</vt:lpstr>
      <vt:lpstr>Legacies of the “privacy” argument in Roe v. Wade  </vt:lpstr>
      <vt:lpstr>Examples of multi-pronged reproductive justice activism by editors of Undivided Rights (marrying litigation with social movements and electoral politics)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gunja</dc:creator>
  <cp:lastModifiedBy>Staff</cp:lastModifiedBy>
  <cp:revision>30</cp:revision>
  <dcterms:created xsi:type="dcterms:W3CDTF">2017-03-08T17:26:37Z</dcterms:created>
  <dcterms:modified xsi:type="dcterms:W3CDTF">2017-03-09T18:57:52Z</dcterms:modified>
</cp:coreProperties>
</file>