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8"/>
  </p:notesMasterIdLst>
  <p:handoutMasterIdLst>
    <p:handoutMasterId r:id="rId9"/>
  </p:handoutMasterIdLst>
  <p:sldIdLst>
    <p:sldId id="256" r:id="rId3"/>
    <p:sldId id="266" r:id="rId4"/>
    <p:sldId id="265" r:id="rId5"/>
    <p:sldId id="267" r:id="rId6"/>
    <p:sldId id="264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6163" autoAdjust="0"/>
  </p:normalViewPr>
  <p:slideViewPr>
    <p:cSldViewPr>
      <p:cViewPr varScale="1">
        <p:scale>
          <a:sx n="76" d="100"/>
          <a:sy n="76" d="100"/>
        </p:scale>
        <p:origin x="522" y="84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3/26/2017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arabamericanny.org/accompany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ighttothecity.org/" TargetMode="External"/><Relationship Id="rId2" Type="http://schemas.openxmlformats.org/officeDocument/2006/relationships/hyperlink" Target="https://www.splcenter.org/hatewatch/2017/02/10/post-election-bias-incidents-1372-new-collaboration-propublica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hyperlink" Target="https://openborders.info/blog/welcome-to-open-border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2412" y="609600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March 30, 2017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Contesting Bigotry in the Public Sphere</a:t>
            </a:r>
          </a:p>
          <a:p>
            <a:endParaRPr lang="en-US" dirty="0"/>
          </a:p>
          <a:p>
            <a:r>
              <a:rPr lang="en-US" sz="1800" dirty="0" smtClean="0"/>
              <a:t>Led by Tim </a:t>
            </a:r>
            <a:r>
              <a:rPr lang="en-US" sz="1800" dirty="0" err="1" smtClean="0"/>
              <a:t>Shortell</a:t>
            </a:r>
            <a:r>
              <a:rPr lang="en-US" sz="1800" dirty="0" smtClean="0"/>
              <a:t>, Department of Sociology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Religious Minorities &amp; the </a:t>
            </a:r>
            <a:r>
              <a:rPr lang="en-US" dirty="0" err="1" smtClean="0"/>
              <a:t>Trumpist</a:t>
            </a:r>
            <a:r>
              <a:rPr lang="en-US" dirty="0" smtClean="0"/>
              <a:t> Agenda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228600"/>
            <a:ext cx="6323012" cy="191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601199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A Micro-sociological view of bigotry</a:t>
            </a:r>
            <a:endParaRPr lang="en-US" dirty="0" smtClean="0"/>
          </a:p>
          <a:p>
            <a:pPr lvl="1"/>
            <a:r>
              <a:rPr lang="en-US" dirty="0" smtClean="0"/>
              <a:t>Group Dynamics</a:t>
            </a:r>
          </a:p>
          <a:p>
            <a:pPr lvl="2"/>
            <a:r>
              <a:rPr lang="en-US" dirty="0" smtClean="0"/>
              <a:t>Actor-Observer Bias (fundamental attribution error)</a:t>
            </a:r>
          </a:p>
          <a:p>
            <a:pPr lvl="2"/>
            <a:r>
              <a:rPr lang="en-US" dirty="0" smtClean="0"/>
              <a:t>In-Group Favoritism -- </a:t>
            </a:r>
            <a:r>
              <a:rPr lang="en-US" dirty="0" err="1" smtClean="0"/>
              <a:t>Tajfel</a:t>
            </a:r>
            <a:endParaRPr lang="en-US" dirty="0" smtClean="0"/>
          </a:p>
          <a:p>
            <a:pPr lvl="1"/>
            <a:r>
              <a:rPr lang="en-US" dirty="0" smtClean="0"/>
              <a:t>Signs of Group Identity</a:t>
            </a:r>
          </a:p>
          <a:p>
            <a:pPr lvl="2"/>
            <a:r>
              <a:rPr lang="en-US" dirty="0" smtClean="0"/>
              <a:t>Visible Practices of Minority Cultures</a:t>
            </a:r>
          </a:p>
          <a:p>
            <a:pPr lvl="2"/>
            <a:r>
              <a:rPr lang="en-US" dirty="0" smtClean="0"/>
              <a:t>Ascription</a:t>
            </a:r>
            <a:endParaRPr lang="en-US" dirty="0" smtClean="0"/>
          </a:p>
          <a:p>
            <a:r>
              <a:rPr lang="en-US" dirty="0" smtClean="0"/>
              <a:t>Practical &amp; Political Cosmopolitanism</a:t>
            </a:r>
          </a:p>
          <a:p>
            <a:pPr lvl="1"/>
            <a:r>
              <a:rPr lang="en-US" dirty="0" err="1" smtClean="0"/>
              <a:t>Trumpism</a:t>
            </a:r>
            <a:r>
              <a:rPr lang="en-US" dirty="0" smtClean="0"/>
              <a:t> is a Reactionary Nativism</a:t>
            </a:r>
          </a:p>
          <a:p>
            <a:pPr lvl="1"/>
            <a:r>
              <a:rPr lang="en-US" dirty="0" smtClean="0"/>
              <a:t>“Cosmopolitan Canopy” – Anderson</a:t>
            </a:r>
          </a:p>
          <a:p>
            <a:pPr lvl="1"/>
            <a:r>
              <a:rPr lang="en-US" dirty="0" smtClean="0"/>
              <a:t>Practices of Solidarity</a:t>
            </a:r>
          </a:p>
          <a:p>
            <a:pPr lvl="2"/>
            <a:r>
              <a:rPr lang="en-US" dirty="0" smtClean="0">
                <a:hlinkClick r:id="rId2"/>
              </a:rPr>
              <a:t>AAANY The Accompany Project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152400"/>
            <a:ext cx="4724400" cy="143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5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601199" cy="4419600"/>
          </a:xfrm>
        </p:spPr>
        <p:txBody>
          <a:bodyPr/>
          <a:lstStyle/>
          <a:p>
            <a:r>
              <a:rPr lang="en-US" dirty="0"/>
              <a:t>Tolerance &amp; Toleration -- </a:t>
            </a:r>
            <a:r>
              <a:rPr lang="en-US" dirty="0" err="1"/>
              <a:t>Walzer</a:t>
            </a:r>
            <a:endParaRPr lang="en-US" dirty="0"/>
          </a:p>
          <a:p>
            <a:r>
              <a:rPr lang="en-US" dirty="0"/>
              <a:t>Challenging Scapegoating</a:t>
            </a:r>
          </a:p>
          <a:p>
            <a:r>
              <a:rPr lang="en-US" dirty="0" smtClean="0"/>
              <a:t>Hyper-visibility -- Knowles</a:t>
            </a:r>
            <a:endParaRPr lang="en-US" dirty="0" smtClean="0"/>
          </a:p>
          <a:p>
            <a:r>
              <a:rPr lang="en-US" dirty="0" smtClean="0"/>
              <a:t>Visibility Conflicts</a:t>
            </a:r>
          </a:p>
          <a:p>
            <a:pPr lvl="1"/>
            <a:r>
              <a:rPr lang="en-US" dirty="0" smtClean="0">
                <a:hlinkClick r:id="rId2"/>
              </a:rPr>
              <a:t>SPLC </a:t>
            </a:r>
            <a:r>
              <a:rPr lang="en-US" dirty="0" err="1" smtClean="0">
                <a:hlinkClick r:id="rId2"/>
              </a:rPr>
              <a:t>Hatewatch</a:t>
            </a:r>
            <a:endParaRPr lang="en-US" dirty="0" smtClean="0"/>
          </a:p>
          <a:p>
            <a:r>
              <a:rPr lang="en-US" dirty="0" smtClean="0"/>
              <a:t>Contact Hypothesis – </a:t>
            </a:r>
            <a:r>
              <a:rPr lang="en-US" dirty="0" err="1" smtClean="0"/>
              <a:t>Allport</a:t>
            </a:r>
            <a:endParaRPr lang="en-US" dirty="0" smtClean="0"/>
          </a:p>
          <a:p>
            <a:pPr lvl="1"/>
            <a:r>
              <a:rPr lang="en-US" dirty="0" smtClean="0"/>
              <a:t>Challenging White Supremacy – Valentine</a:t>
            </a:r>
          </a:p>
          <a:p>
            <a:pPr lvl="1"/>
            <a:r>
              <a:rPr lang="en-US" dirty="0" smtClean="0">
                <a:hlinkClick r:id="rId3"/>
              </a:rPr>
              <a:t>Right to the City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Open Borders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74638"/>
            <a:ext cx="9525000" cy="1020762"/>
          </a:xfrm>
        </p:spPr>
        <p:txBody>
          <a:bodyPr/>
          <a:lstStyle/>
          <a:p>
            <a:r>
              <a:rPr lang="en-US" dirty="0" smtClean="0"/>
              <a:t>Public Sphere &amp; Public Space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152400"/>
            <a:ext cx="4724400" cy="143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3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2286000"/>
            <a:ext cx="9601199" cy="4038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Suggestions for more solidarity resources?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74638"/>
            <a:ext cx="9525000" cy="1020762"/>
          </a:xfrm>
        </p:spPr>
        <p:txBody>
          <a:bodyPr/>
          <a:lstStyle/>
          <a:p>
            <a:r>
              <a:rPr lang="en-US" dirty="0" smtClean="0"/>
              <a:t>Public Sphere &amp; Public Space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152400"/>
            <a:ext cx="4724400" cy="143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0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for listening! Let’s take care of each other.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519896"/>
            <a:ext cx="9143429" cy="277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135</Words>
  <Application>Microsoft Office PowerPoint</Application>
  <PresentationFormat>Custom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Student presentation</vt:lpstr>
      <vt:lpstr>Religious Minorities &amp; the Trumpist Agenda</vt:lpstr>
      <vt:lpstr>Overview</vt:lpstr>
      <vt:lpstr>Public Sphere &amp; Public Space</vt:lpstr>
      <vt:lpstr>Public Sphere &amp; Public Space</vt:lpstr>
      <vt:lpstr>Questions &amp; 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2017-03-26T19:39:16Z</dcterms:created>
  <dcterms:modified xsi:type="dcterms:W3CDTF">2017-03-26T22:30:16Z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