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1.xml" ContentType="application/vnd.openxmlformats-officedocument.presentationml.notesSlide+xml"/>
  <Override PartName="/ppt/tags/tag21.xml" ContentType="application/vnd.openxmlformats-officedocument.presentationml.tag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sldIdLst>
    <p:sldId id="256" r:id="rId5"/>
    <p:sldId id="257" r:id="rId6"/>
    <p:sldId id="258" r:id="rId7"/>
    <p:sldId id="259" r:id="rId8"/>
    <p:sldId id="260" r:id="rId9"/>
    <p:sldId id="262" r:id="rId10"/>
    <p:sldId id="263" r:id="rId11"/>
    <p:sldId id="264" r:id="rId12"/>
    <p:sldId id="265" r:id="rId13"/>
    <p:sldId id="266" r:id="rId14"/>
    <p:sldId id="267" r:id="rId15"/>
    <p:sldId id="268" r:id="rId16"/>
    <p:sldId id="269" r:id="rId17"/>
    <p:sldId id="270" r:id="rId18"/>
    <p:sldId id="272" r:id="rId19"/>
  </p:sldIdLst>
  <p:sldSz cx="12192000" cy="6858000"/>
  <p:notesSz cx="6858000" cy="1857375"/>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1F20"/>
    <a:srgbClr val="0072C3"/>
    <a:srgbClr val="007D79"/>
    <a:srgbClr val="D0267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13" autoAdjust="0"/>
    <p:restoredTop sz="91480" autoAdjust="0"/>
  </p:normalViewPr>
  <p:slideViewPr>
    <p:cSldViewPr snapToGrid="0">
      <p:cViewPr>
        <p:scale>
          <a:sx n="80" d="100"/>
          <a:sy n="80" d="100"/>
        </p:scale>
        <p:origin x="60" y="954"/>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8/28/2025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90036968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3873" y="1168401"/>
            <a:ext cx="10964254" cy="2387600"/>
          </a:xfrm>
          <a:solidFill>
            <a:schemeClr val="bg2"/>
          </a:solidFill>
        </p:spPr>
        <p:txBody>
          <a:bodyPr anchor="b">
            <a:normAutofit/>
          </a:bodyPr>
          <a:lstStyle>
            <a:lvl1pPr algn="ctr">
              <a:defRPr sz="4800" b="0"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endParaRPr lang="en-US" dirty="0"/>
          </a:p>
        </p:txBody>
      </p:sp>
      <p:sp>
        <p:nvSpPr>
          <p:cNvPr id="3" name="Subtitle 2"/>
          <p:cNvSpPr>
            <a:spLocks noGrp="1"/>
          </p:cNvSpPr>
          <p:nvPr>
            <p:ph type="subTitle" idx="1"/>
          </p:nvPr>
        </p:nvSpPr>
        <p:spPr>
          <a:xfrm>
            <a:off x="1528273" y="3731247"/>
            <a:ext cx="9135454" cy="1655762"/>
          </a:xfrm>
        </p:spPr>
        <p:txBody>
          <a:bodyPr>
            <a:normAutofit/>
          </a:bodyPr>
          <a:lstStyle>
            <a:lvl1pPr marL="0" indent="0" algn="ctr">
              <a:buNone/>
              <a:defRPr sz="2400" b="0" i="0">
                <a:solidFill>
                  <a:srgbClr val="525252"/>
                </a:solidFill>
                <a:latin typeface="IBM Plex Sans" panose="020B050305020300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a:solidFill>
                  <a:srgbClr val="000000"/>
                </a:solidFill>
                <a:latin typeface="Helv"/>
              </a:rPr>
              <a:t>© IBM Corporation. All rights reserved.</a:t>
            </a:r>
          </a:p>
        </p:txBody>
      </p:sp>
      <p:grpSp>
        <p:nvGrpSpPr>
          <p:cNvPr id="5" name="Group 4">
            <a:extLst>
              <a:ext uri="{FF2B5EF4-FFF2-40B4-BE49-F238E27FC236}">
                <a16:creationId xmlns:a16="http://schemas.microsoft.com/office/drawing/2014/main" id="{CB5BAB42-A6B6-D2DB-EC91-721CA287B900}"/>
              </a:ext>
            </a:extLst>
          </p:cNvPr>
          <p:cNvGrpSpPr/>
          <p:nvPr userDrawn="1"/>
        </p:nvGrpSpPr>
        <p:grpSpPr>
          <a:xfrm>
            <a:off x="11094856" y="6244940"/>
            <a:ext cx="1098532" cy="613059"/>
            <a:chOff x="8965342" y="4231217"/>
            <a:chExt cx="1608171" cy="897474"/>
          </a:xfrm>
        </p:grpSpPr>
        <p:pic>
          <p:nvPicPr>
            <p:cNvPr id="6" name="Graphic 5">
              <a:extLst>
                <a:ext uri="{FF2B5EF4-FFF2-40B4-BE49-F238E27FC236}">
                  <a16:creationId xmlns:a16="http://schemas.microsoft.com/office/drawing/2014/main" id="{D9DAF80D-4D83-4EA4-3B9A-B4DEAA21CF4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9321121" y="4418033"/>
              <a:ext cx="897474" cy="355817"/>
            </a:xfrm>
            <a:prstGeom prst="rect">
              <a:avLst/>
            </a:prstGeom>
          </p:spPr>
        </p:pic>
        <p:pic>
          <p:nvPicPr>
            <p:cNvPr id="11" name="Graphic 10" hidden="1">
              <a:extLst>
                <a:ext uri="{FF2B5EF4-FFF2-40B4-BE49-F238E27FC236}">
                  <a16:creationId xmlns:a16="http://schemas.microsoft.com/office/drawing/2014/main" id="{AA1B3EED-0A38-9B4D-C031-B7CFB1F16CD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9321121" y="4772874"/>
              <a:ext cx="897474" cy="355817"/>
            </a:xfrm>
            <a:prstGeom prst="rect">
              <a:avLst/>
            </a:prstGeom>
          </p:spPr>
        </p:pic>
        <p:pic>
          <p:nvPicPr>
            <p:cNvPr id="12" name="Graphic 11" hidden="1">
              <a:extLst>
                <a:ext uri="{FF2B5EF4-FFF2-40B4-BE49-F238E27FC236}">
                  <a16:creationId xmlns:a16="http://schemas.microsoft.com/office/drawing/2014/main" id="{D8BA40FF-052F-CEA2-8570-24062BFE0A7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9946868" y="4502045"/>
              <a:ext cx="897474" cy="355817"/>
            </a:xfrm>
            <a:prstGeom prst="rect">
              <a:avLst/>
            </a:prstGeom>
          </p:spPr>
        </p:pic>
        <p:pic>
          <p:nvPicPr>
            <p:cNvPr id="13" name="Graphic 12" hidden="1">
              <a:extLst>
                <a:ext uri="{FF2B5EF4-FFF2-40B4-BE49-F238E27FC236}">
                  <a16:creationId xmlns:a16="http://schemas.microsoft.com/office/drawing/2014/main" id="{10305589-4F05-9658-71A7-2F6E7BFE9524}"/>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6200000">
              <a:off x="8694514" y="4502045"/>
              <a:ext cx="897474" cy="355817"/>
            </a:xfrm>
            <a:prstGeom prst="rect">
              <a:avLst/>
            </a:prstGeom>
          </p:spPr>
        </p:pic>
      </p:grpSp>
      <p:pic>
        <p:nvPicPr>
          <p:cNvPr id="14" name="Graphic 13">
            <a:extLst>
              <a:ext uri="{FF2B5EF4-FFF2-40B4-BE49-F238E27FC236}">
                <a16:creationId xmlns:a16="http://schemas.microsoft.com/office/drawing/2014/main" id="{EEFE9B80-1CD0-9614-4D99-C0FA5B74A8B1}"/>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241053" y="6372101"/>
            <a:ext cx="1630680" cy="247650"/>
          </a:xfrm>
          <a:prstGeom prst="rect">
            <a:avLst/>
          </a:prstGeom>
        </p:spPr>
      </p:pic>
    </p:spTree>
    <p:custDataLst>
      <p:tags r:id="rId1"/>
    </p:custDataLst>
    <p:extLst>
      <p:ext uri="{BB962C8B-B14F-4D97-AF65-F5344CB8AC3E}">
        <p14:creationId xmlns:p14="http://schemas.microsoft.com/office/powerpoint/2010/main" val="3736152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525252"/>
                </a:solidFill>
              </a:defRPr>
            </a:lvl1pPr>
          </a:lstStyle>
          <a:p>
            <a:r>
              <a:rPr lang="en-US"/>
              <a:t>Click to edit Master title style</a:t>
            </a:r>
            <a:endParaRPr lang="en-US" dirty="0"/>
          </a:p>
        </p:txBody>
      </p:sp>
      <p:sp>
        <p:nvSpPr>
          <p:cNvPr id="3" name="Content Placeholder 2"/>
          <p:cNvSpPr>
            <a:spLocks noGrp="1"/>
          </p:cNvSpPr>
          <p:nvPr>
            <p:ph idx="1"/>
          </p:nvPr>
        </p:nvSpPr>
        <p:spPr>
          <a:xfrm>
            <a:off x="838200" y="1600199"/>
            <a:ext cx="107442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262626"/>
                </a:solidFill>
              </a:defRPr>
            </a:lvl4pPr>
            <a:lvl5pPr>
              <a:defRPr>
                <a:solidFill>
                  <a:srgbClr val="262626"/>
                </a:solidFill>
              </a:defRPr>
            </a:lvl5pPr>
          </a:lstStyle>
          <a:p>
            <a:pPr lvl="0"/>
            <a:r>
              <a:rPr lang="en-US"/>
              <a:t>Click to edit Master text styles</a:t>
            </a:r>
          </a:p>
          <a:p>
            <a:pPr lvl="1"/>
            <a:r>
              <a:rPr lang="en-US"/>
              <a:t>Second level</a:t>
            </a:r>
          </a:p>
          <a:p>
            <a:pPr lvl="2"/>
            <a:r>
              <a:rPr lang="en-US"/>
              <a:t>Third level</a:t>
            </a:r>
          </a:p>
        </p:txBody>
      </p:sp>
      <p:cxnSp>
        <p:nvCxnSpPr>
          <p:cNvPr id="7" name="Straight Connector 6"/>
          <p:cNvCxnSpPr/>
          <p:nvPr/>
        </p:nvCxnSpPr>
        <p:spPr>
          <a:xfrm>
            <a:off x="838200" y="1296645"/>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497029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i="0">
                <a:solidFill>
                  <a:srgbClr val="525252"/>
                </a:solidFill>
                <a:latin typeface="IBM Plex Sans SemiBold" panose="020B0503050203000203" pitchFamily="34" charset="0"/>
              </a:defRPr>
            </a:lvl1pPr>
          </a:lstStyle>
          <a:p>
            <a:r>
              <a:rPr lang="en-US"/>
              <a:t>Click to edit Master title style</a:t>
            </a:r>
            <a:endParaRPr lang="en-US" dirty="0"/>
          </a:p>
        </p:txBody>
      </p:sp>
      <p:sp>
        <p:nvSpPr>
          <p:cNvPr id="3" name="Content Placeholder 2"/>
          <p:cNvSpPr>
            <a:spLocks noGrp="1"/>
          </p:cNvSpPr>
          <p:nvPr>
            <p:ph sz="half" idx="1"/>
          </p:nvPr>
        </p:nvSpPr>
        <p:spPr>
          <a:xfrm>
            <a:off x="838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600200"/>
            <a:ext cx="5181600" cy="4572000"/>
          </a:xfrm>
        </p:spPr>
        <p:txBody>
          <a:bodyPr/>
          <a:lstStyle>
            <a:lvl1pPr>
              <a:defRPr>
                <a:solidFill>
                  <a:srgbClr val="262626"/>
                </a:solidFill>
              </a:defRPr>
            </a:lvl1pPr>
            <a:lvl2pPr>
              <a:defRPr>
                <a:solidFill>
                  <a:srgbClr val="262626"/>
                </a:solidFill>
              </a:defRPr>
            </a:lvl2pPr>
            <a:lvl3pPr>
              <a:defRPr>
                <a:solidFill>
                  <a:srgbClr val="262626"/>
                </a:solidFill>
              </a:defRPr>
            </a:lvl3pPr>
            <a:lvl4pPr>
              <a:defRPr>
                <a:solidFill>
                  <a:srgbClr val="525252"/>
                </a:solidFill>
              </a:defRPr>
            </a:lvl4pPr>
            <a:lvl5pPr>
              <a:defRPr>
                <a:solidFill>
                  <a:srgbClr val="525252"/>
                </a:solidFill>
              </a:defRPr>
            </a:lvl5pPr>
          </a:lstStyle>
          <a:p>
            <a:pPr lvl="0"/>
            <a:r>
              <a:rPr lang="en-US"/>
              <a:t>Click to edit Master text styles</a:t>
            </a:r>
          </a:p>
          <a:p>
            <a:pPr lvl="1"/>
            <a:r>
              <a:rPr lang="en-US"/>
              <a:t>Second level</a:t>
            </a:r>
          </a:p>
          <a:p>
            <a:pPr lvl="2"/>
            <a:r>
              <a:rPr lang="en-US"/>
              <a:t>Third level</a:t>
            </a:r>
          </a:p>
        </p:txBody>
      </p:sp>
      <p:cxnSp>
        <p:nvCxnSpPr>
          <p:cNvPr id="8" name="Straight Connector 7"/>
          <p:cNvCxnSpPr/>
          <p:nvPr/>
        </p:nvCxnSpPr>
        <p:spPr>
          <a:xfrm>
            <a:off x="838200" y="1364249"/>
            <a:ext cx="10515600" cy="368"/>
          </a:xfrm>
          <a:prstGeom prst="line">
            <a:avLst/>
          </a:prstGeom>
          <a:ln>
            <a:solidFill>
              <a:srgbClr val="6C4DEA"/>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871343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b="1" i="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Click to edit Master title style</a:t>
            </a:r>
          </a:p>
        </p:txBody>
      </p:sp>
    </p:spTree>
    <p:extLst>
      <p:ext uri="{BB962C8B-B14F-4D97-AF65-F5344CB8AC3E}">
        <p14:creationId xmlns:p14="http://schemas.microsoft.com/office/powerpoint/2010/main" val="1173270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Blank">
    <p:bg>
      <p:bgPr>
        <a:solidFill>
          <a:schemeClr val="bg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theme" Target="../theme/theme1.xml"/><Relationship Id="rId12"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7.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microsoft.com/office/2007/relationships/hdphoto" Target="../media/hdphoto1.wdp"/><Relationship Id="rId4" Type="http://schemas.openxmlformats.org/officeDocument/2006/relationships/slideLayout" Target="../slideLayouts/slideLayout4.xml"/><Relationship Id="rId9" Type="http://schemas.openxmlformats.org/officeDocument/2006/relationships/image" Target="../media/image1.png"/><Relationship Id="rId14" Type="http://schemas.openxmlformats.org/officeDocument/2006/relationships/image" Target="../media/image5.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pic>
        <p:nvPicPr>
          <p:cNvPr id="12" name="Picture 11" descr="Text, logo&#10;&#10;Description automatically generated">
            <a:extLst>
              <a:ext uri="{FF2B5EF4-FFF2-40B4-BE49-F238E27FC236}">
                <a16:creationId xmlns:a16="http://schemas.microsoft.com/office/drawing/2014/main" id="{05161552-D656-B925-AB2F-4CA5F6FE7270}"/>
              </a:ext>
            </a:extLst>
          </p:cNvPr>
          <p:cNvPicPr>
            <a:picLocks noChangeAspect="1"/>
          </p:cNvPicPr>
          <p:nvPr userDrawn="1"/>
        </p:nvPicPr>
        <p:blipFill rotWithShape="1">
          <a:blip r:embed="rId9">
            <a:alphaModFix amt="5000"/>
            <a:extLst>
              <a:ext uri="{BEBA8EAE-BF5A-486C-A8C5-ECC9F3942E4B}">
                <a14:imgProps xmlns:a14="http://schemas.microsoft.com/office/drawing/2010/main">
                  <a14:imgLayer r:embed="rId10">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4" name="Rectangle 3">
            <a:extLst>
              <a:ext uri="{FF2B5EF4-FFF2-40B4-BE49-F238E27FC236}">
                <a16:creationId xmlns:a16="http://schemas.microsoft.com/office/drawing/2014/main" id="{AE377BDD-6725-68B2-639C-E47C9B4601F2}"/>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5" name="Rectangle 4">
            <a:extLst>
              <a:ext uri="{FF2B5EF4-FFF2-40B4-BE49-F238E27FC236}">
                <a16:creationId xmlns:a16="http://schemas.microsoft.com/office/drawing/2014/main" id="{18771CE0-19C9-5FCF-1B71-ACF36DEE6664}"/>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6" name="Rectangle 5">
            <a:extLst>
              <a:ext uri="{FF2B5EF4-FFF2-40B4-BE49-F238E27FC236}">
                <a16:creationId xmlns:a16="http://schemas.microsoft.com/office/drawing/2014/main" id="{832A3F44-3AAC-9557-E214-F323108F6B65}"/>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9" name="Rectangle 8">
            <a:extLst>
              <a:ext uri="{FF2B5EF4-FFF2-40B4-BE49-F238E27FC236}">
                <a16:creationId xmlns:a16="http://schemas.microsoft.com/office/drawing/2014/main" id="{06EA0613-E945-E437-C733-F9F008F63B76}"/>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0" name="TextBox 9">
            <a:extLst>
              <a:ext uri="{FF2B5EF4-FFF2-40B4-BE49-F238E27FC236}">
                <a16:creationId xmlns:a16="http://schemas.microsoft.com/office/drawing/2014/main" id="{F0EC5687-C25A-A73E-5192-674F560F89FA}"/>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3" name="TextBox 12">
            <a:extLst>
              <a:ext uri="{FF2B5EF4-FFF2-40B4-BE49-F238E27FC236}">
                <a16:creationId xmlns:a16="http://schemas.microsoft.com/office/drawing/2014/main" id="{C31F4021-33FE-506B-3C0D-688FEF669647}"/>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4" name="TextBox 13">
            <a:extLst>
              <a:ext uri="{FF2B5EF4-FFF2-40B4-BE49-F238E27FC236}">
                <a16:creationId xmlns:a16="http://schemas.microsoft.com/office/drawing/2014/main" id="{586B112C-C780-5B47-83AA-D580E668C866}"/>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5" name="TextBox 14">
            <a:extLst>
              <a:ext uri="{FF2B5EF4-FFF2-40B4-BE49-F238E27FC236}">
                <a16:creationId xmlns:a16="http://schemas.microsoft.com/office/drawing/2014/main" id="{D92FC597-9201-21C6-383D-67750826F14D}"/>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6" name="Rectangle 15">
            <a:extLst>
              <a:ext uri="{FF2B5EF4-FFF2-40B4-BE49-F238E27FC236}">
                <a16:creationId xmlns:a16="http://schemas.microsoft.com/office/drawing/2014/main" id="{6B4A6D56-917B-72D3-81F7-A59A36FC4198}"/>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17" name="Rectangle 16">
            <a:extLst>
              <a:ext uri="{FF2B5EF4-FFF2-40B4-BE49-F238E27FC236}">
                <a16:creationId xmlns:a16="http://schemas.microsoft.com/office/drawing/2014/main" id="{49512372-0859-45E3-8DD7-AE730B4AFD19}"/>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18" name="Rectangle 17">
            <a:extLst>
              <a:ext uri="{FF2B5EF4-FFF2-40B4-BE49-F238E27FC236}">
                <a16:creationId xmlns:a16="http://schemas.microsoft.com/office/drawing/2014/main" id="{A4197D57-5F46-DB39-F81D-9205CC53189F}"/>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19" name="Rectangle 18">
            <a:extLst>
              <a:ext uri="{FF2B5EF4-FFF2-40B4-BE49-F238E27FC236}">
                <a16:creationId xmlns:a16="http://schemas.microsoft.com/office/drawing/2014/main" id="{570AA9B1-D6E7-98E2-49EF-C98B6F0E7E2F}"/>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0" name="TextBox 19">
            <a:extLst>
              <a:ext uri="{FF2B5EF4-FFF2-40B4-BE49-F238E27FC236}">
                <a16:creationId xmlns:a16="http://schemas.microsoft.com/office/drawing/2014/main" id="{B0A9DFA7-88D2-04F7-451C-7A2C388B178F}"/>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1" name="TextBox 20">
            <a:extLst>
              <a:ext uri="{FF2B5EF4-FFF2-40B4-BE49-F238E27FC236}">
                <a16:creationId xmlns:a16="http://schemas.microsoft.com/office/drawing/2014/main" id="{92C98F8E-1DCD-3647-3613-DFFC7CDFF372}"/>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2" name="TextBox 21">
            <a:extLst>
              <a:ext uri="{FF2B5EF4-FFF2-40B4-BE49-F238E27FC236}">
                <a16:creationId xmlns:a16="http://schemas.microsoft.com/office/drawing/2014/main" id="{129F1073-373D-249D-C1F2-A527EB0210C9}"/>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3" name="TextBox 22">
            <a:extLst>
              <a:ext uri="{FF2B5EF4-FFF2-40B4-BE49-F238E27FC236}">
                <a16:creationId xmlns:a16="http://schemas.microsoft.com/office/drawing/2014/main" id="{0D12B31A-8903-A616-B756-B8695FC8F38A}"/>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4" name="Rectangle 23">
            <a:extLst>
              <a:ext uri="{FF2B5EF4-FFF2-40B4-BE49-F238E27FC236}">
                <a16:creationId xmlns:a16="http://schemas.microsoft.com/office/drawing/2014/main" id="{61892CDF-E500-AD18-C0DB-5405AF35ADE4}"/>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5" name="Rectangle 24">
            <a:extLst>
              <a:ext uri="{FF2B5EF4-FFF2-40B4-BE49-F238E27FC236}">
                <a16:creationId xmlns:a16="http://schemas.microsoft.com/office/drawing/2014/main" id="{FACF072D-B1FC-4829-B71E-556F57965D46}"/>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6" name="Rectangle 25">
            <a:extLst>
              <a:ext uri="{FF2B5EF4-FFF2-40B4-BE49-F238E27FC236}">
                <a16:creationId xmlns:a16="http://schemas.microsoft.com/office/drawing/2014/main" id="{398BBA60-CCFF-F95A-ECC9-46204EA2214B}"/>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27" name="Rectangle 26">
            <a:extLst>
              <a:ext uri="{FF2B5EF4-FFF2-40B4-BE49-F238E27FC236}">
                <a16:creationId xmlns:a16="http://schemas.microsoft.com/office/drawing/2014/main" id="{63F05CFF-A449-FBB3-5F13-F7A72C2E43D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28" name="Rectangle 27">
            <a:extLst>
              <a:ext uri="{FF2B5EF4-FFF2-40B4-BE49-F238E27FC236}">
                <a16:creationId xmlns:a16="http://schemas.microsoft.com/office/drawing/2014/main" id="{A4895BC4-B52A-2D00-62C1-71A44604BBB4}"/>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29" name="Rectangle 28">
            <a:extLst>
              <a:ext uri="{FF2B5EF4-FFF2-40B4-BE49-F238E27FC236}">
                <a16:creationId xmlns:a16="http://schemas.microsoft.com/office/drawing/2014/main" id="{F5B5B6C5-97CB-45FD-FDEC-1F5C2A0BDC3E}"/>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0" name="TextBox 29">
            <a:extLst>
              <a:ext uri="{FF2B5EF4-FFF2-40B4-BE49-F238E27FC236}">
                <a16:creationId xmlns:a16="http://schemas.microsoft.com/office/drawing/2014/main" id="{94DCC439-D448-E0FC-26EF-94C7A8B8D0DB}"/>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1" name="TextBox 30">
            <a:extLst>
              <a:ext uri="{FF2B5EF4-FFF2-40B4-BE49-F238E27FC236}">
                <a16:creationId xmlns:a16="http://schemas.microsoft.com/office/drawing/2014/main" id="{004B7B48-2E66-50BA-96FE-D24C4E60BFD7}"/>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2" name="TextBox 31">
            <a:extLst>
              <a:ext uri="{FF2B5EF4-FFF2-40B4-BE49-F238E27FC236}">
                <a16:creationId xmlns:a16="http://schemas.microsoft.com/office/drawing/2014/main" id="{07C767BF-EB72-86A2-DBA6-0D26C6C02894}"/>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3" name="TextBox 32">
            <a:extLst>
              <a:ext uri="{FF2B5EF4-FFF2-40B4-BE49-F238E27FC236}">
                <a16:creationId xmlns:a16="http://schemas.microsoft.com/office/drawing/2014/main" id="{BFEDF829-6CB0-F03B-E025-85D510B4DC26}"/>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4" name="Rectangle 33">
            <a:extLst>
              <a:ext uri="{FF2B5EF4-FFF2-40B4-BE49-F238E27FC236}">
                <a16:creationId xmlns:a16="http://schemas.microsoft.com/office/drawing/2014/main" id="{7FF97BF5-A64D-02F2-4B04-BC95CE39DF3F}"/>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7" name="Rectangle 36">
            <a:extLst>
              <a:ext uri="{FF2B5EF4-FFF2-40B4-BE49-F238E27FC236}">
                <a16:creationId xmlns:a16="http://schemas.microsoft.com/office/drawing/2014/main" id="{63738F9B-27C5-3C49-8FD7-0731EE9AC3BF}"/>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8" name="Rectangle 37">
            <a:extLst>
              <a:ext uri="{FF2B5EF4-FFF2-40B4-BE49-F238E27FC236}">
                <a16:creationId xmlns:a16="http://schemas.microsoft.com/office/drawing/2014/main" id="{A7194F16-D83C-3057-9151-A884EA8F0931}"/>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39" name="Rectangle 38">
            <a:extLst>
              <a:ext uri="{FF2B5EF4-FFF2-40B4-BE49-F238E27FC236}">
                <a16:creationId xmlns:a16="http://schemas.microsoft.com/office/drawing/2014/main" id="{80C7A661-0FF9-B849-2771-84AA24CF5EFF}"/>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2" name="Rectangle 41">
            <a:extLst>
              <a:ext uri="{FF2B5EF4-FFF2-40B4-BE49-F238E27FC236}">
                <a16:creationId xmlns:a16="http://schemas.microsoft.com/office/drawing/2014/main" id="{784675A9-3F9A-460D-D8D6-C5D9516859D4}"/>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3" name="Rectangle 42">
            <a:extLst>
              <a:ext uri="{FF2B5EF4-FFF2-40B4-BE49-F238E27FC236}">
                <a16:creationId xmlns:a16="http://schemas.microsoft.com/office/drawing/2014/main" id="{FD8C7787-7D0E-ED5D-DB99-53C4B52AA8F2}"/>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6" name="Rectangle 45">
            <a:extLst>
              <a:ext uri="{FF2B5EF4-FFF2-40B4-BE49-F238E27FC236}">
                <a16:creationId xmlns:a16="http://schemas.microsoft.com/office/drawing/2014/main" id="{20CCBF62-5F94-E366-51BD-6C8DCBF90955}"/>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7" name="Rectangle 46">
            <a:extLst>
              <a:ext uri="{FF2B5EF4-FFF2-40B4-BE49-F238E27FC236}">
                <a16:creationId xmlns:a16="http://schemas.microsoft.com/office/drawing/2014/main" id="{E5880850-0EBA-AD14-E6FD-BB1DC94F3DA5}"/>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64" name="Group 63">
            <a:extLst>
              <a:ext uri="{FF2B5EF4-FFF2-40B4-BE49-F238E27FC236}">
                <a16:creationId xmlns:a16="http://schemas.microsoft.com/office/drawing/2014/main" id="{56209ACE-A4F7-EAC9-E98F-D141BE77F994}"/>
              </a:ext>
            </a:extLst>
          </p:cNvPr>
          <p:cNvGrpSpPr/>
          <p:nvPr userDrawn="1"/>
        </p:nvGrpSpPr>
        <p:grpSpPr>
          <a:xfrm>
            <a:off x="11094856" y="6244940"/>
            <a:ext cx="1098532" cy="613059"/>
            <a:chOff x="8965342" y="4231217"/>
            <a:chExt cx="1608171" cy="897474"/>
          </a:xfrm>
        </p:grpSpPr>
        <p:pic>
          <p:nvPicPr>
            <p:cNvPr id="60" name="Graphic 59">
              <a:extLst>
                <a:ext uri="{FF2B5EF4-FFF2-40B4-BE49-F238E27FC236}">
                  <a16:creationId xmlns:a16="http://schemas.microsoft.com/office/drawing/2014/main" id="{EFEE4105-67FB-F40B-E7BD-8C9B80C32F89}"/>
                </a:ext>
              </a:extLst>
            </p:cNvPr>
            <p:cNvPicPr>
              <a:picLocks noChangeAspect="1"/>
            </p:cNvPicPr>
            <p:nvPr userDrawn="1"/>
          </p:nvPicPr>
          <p:blipFill>
            <a:blip r:embed="rId11">
              <a:extLst>
                <a:ext uri="{96DAC541-7B7A-43D3-8B79-37D633B846F1}">
                  <asvg:svgBlip xmlns:asvg="http://schemas.microsoft.com/office/drawing/2016/SVG/main" r:embed="rId12"/>
                </a:ext>
              </a:extLst>
            </a:blip>
            <a:stretch>
              <a:fillRect/>
            </a:stretch>
          </p:blipFill>
          <p:spPr>
            <a:xfrm>
              <a:off x="9321121" y="4418033"/>
              <a:ext cx="897474" cy="355817"/>
            </a:xfrm>
            <a:prstGeom prst="rect">
              <a:avLst/>
            </a:prstGeom>
          </p:spPr>
        </p:pic>
        <p:pic>
          <p:nvPicPr>
            <p:cNvPr id="61" name="Graphic 60" hidden="1">
              <a:extLst>
                <a:ext uri="{FF2B5EF4-FFF2-40B4-BE49-F238E27FC236}">
                  <a16:creationId xmlns:a16="http://schemas.microsoft.com/office/drawing/2014/main" id="{9AB2407C-B3E2-DCDD-0692-DD32E3C45227}"/>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9321121" y="4772874"/>
              <a:ext cx="897474" cy="355817"/>
            </a:xfrm>
            <a:prstGeom prst="rect">
              <a:avLst/>
            </a:prstGeom>
          </p:spPr>
        </p:pic>
        <p:pic>
          <p:nvPicPr>
            <p:cNvPr id="62" name="Graphic 61" hidden="1">
              <a:extLst>
                <a:ext uri="{FF2B5EF4-FFF2-40B4-BE49-F238E27FC236}">
                  <a16:creationId xmlns:a16="http://schemas.microsoft.com/office/drawing/2014/main" id="{9128FFA9-E729-6051-FE44-5C57854D2B9B}"/>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9946868" y="4502045"/>
              <a:ext cx="897474" cy="355817"/>
            </a:xfrm>
            <a:prstGeom prst="rect">
              <a:avLst/>
            </a:prstGeom>
          </p:spPr>
        </p:pic>
        <p:pic>
          <p:nvPicPr>
            <p:cNvPr id="63" name="Graphic 62" hidden="1">
              <a:extLst>
                <a:ext uri="{FF2B5EF4-FFF2-40B4-BE49-F238E27FC236}">
                  <a16:creationId xmlns:a16="http://schemas.microsoft.com/office/drawing/2014/main" id="{21D1BE07-55D7-FEB6-D90F-FC214DFBDA4C}"/>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rot="16200000">
              <a:off x="8694514" y="4502045"/>
              <a:ext cx="897474" cy="355817"/>
            </a:xfrm>
            <a:prstGeom prst="rect">
              <a:avLst/>
            </a:prstGeom>
          </p:spPr>
        </p:pic>
      </p:grpSp>
      <p:pic>
        <p:nvPicPr>
          <p:cNvPr id="66" name="Graphic 65">
            <a:extLst>
              <a:ext uri="{FF2B5EF4-FFF2-40B4-BE49-F238E27FC236}">
                <a16:creationId xmlns:a16="http://schemas.microsoft.com/office/drawing/2014/main" id="{FD0E63E5-36ED-0A5F-F2A0-E31AD11555EA}"/>
              </a:ext>
            </a:extLst>
          </p:cNvPr>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241053" y="6372101"/>
            <a:ext cx="1630680" cy="247650"/>
          </a:xfrm>
          <a:prstGeom prst="rect">
            <a:avLst/>
          </a:prstGeom>
        </p:spPr>
      </p:pic>
      <p:sp>
        <p:nvSpPr>
          <p:cNvPr id="67" name="Rectangle 66" hidden="1">
            <a:extLst>
              <a:ext uri="{FF2B5EF4-FFF2-40B4-BE49-F238E27FC236}">
                <a16:creationId xmlns:a16="http://schemas.microsoft.com/office/drawing/2014/main" id="{04EE5960-43EB-4B14-0782-2876BE85A607}"/>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8"/>
    </p:custDataLst>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6" r:id="rId4"/>
    <p:sldLayoutId id="2147483667" r:id="rId5"/>
    <p:sldLayoutId id="2147483673" r:id="rId6"/>
  </p:sldLayoutIdLst>
  <p:txStyles>
    <p:title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image" Target="../media/image9.pn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10.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image" Target="../media/image11.png"/><Relationship Id="rId14" Type="http://schemas.openxmlformats.org/officeDocument/2006/relationships/customXml" Target="../ink/ink9.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2.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897486" y="892176"/>
            <a:ext cx="7120427" cy="2708274"/>
          </a:xfrm>
          <a:noFill/>
        </p:spPr>
        <p:txBody>
          <a:bodyPr/>
          <a:lstStyle/>
          <a:p>
            <a:r>
              <a:rPr lang="tr-TR" dirty="0"/>
              <a:t>IBM Data </a:t>
            </a:r>
            <a:r>
              <a:rPr lang="tr-TR" dirty="0" err="1"/>
              <a:t>Analyst</a:t>
            </a:r>
            <a:r>
              <a:rPr lang="tr-TR" dirty="0"/>
              <a:t> </a:t>
            </a:r>
            <a:r>
              <a:rPr lang="tr-TR" dirty="0" err="1"/>
              <a:t>Capstone</a:t>
            </a:r>
            <a:r>
              <a:rPr lang="tr-TR" dirty="0"/>
              <a:t> Project</a:t>
            </a:r>
            <a:endParaRPr lang="en-US" dirty="0"/>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110027" y="3731247"/>
            <a:ext cx="9135454" cy="1655762"/>
          </a:xfrm>
          <a:noFill/>
        </p:spPr>
        <p:txBody>
          <a:bodyPr/>
          <a:lstStyle/>
          <a:p>
            <a:r>
              <a:rPr lang="tr-TR" dirty="0"/>
              <a:t>Cagin Bogurcu</a:t>
            </a:r>
            <a:endParaRPr lang="en-US" dirty="0"/>
          </a:p>
        </p:txBody>
      </p:sp>
      <p:pic>
        <p:nvPicPr>
          <p:cNvPr id="4" name="Picture 3">
            <a:extLst>
              <a:ext uri="{FF2B5EF4-FFF2-40B4-BE49-F238E27FC236}">
                <a16:creationId xmlns:a16="http://schemas.microsoft.com/office/drawing/2014/main" id="{77323E2C-8982-861D-BE1D-3E30E5CC437C}"/>
              </a:ext>
            </a:extLst>
          </p:cNvPr>
          <p:cNvPicPr>
            <a:picLocks noChangeAspect="1"/>
          </p:cNvPicPr>
          <p:nvPr/>
        </p:nvPicPr>
        <p:blipFill>
          <a:blip r:embed="rId3"/>
          <a:stretch>
            <a:fillRect/>
          </a:stretch>
        </p:blipFill>
        <p:spPr>
          <a:xfrm>
            <a:off x="7184719" y="387350"/>
            <a:ext cx="4794861" cy="4351338"/>
          </a:xfrm>
          <a:prstGeom prst="rect">
            <a:avLst/>
          </a:prstGeom>
          <a:noFill/>
        </p:spPr>
      </p:pic>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291F-E27C-74F8-33D3-FF131FC96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B7D73-872E-CFE8-1C38-8422F383863C}"/>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25C64183-B387-01E7-21BA-4DA6B1F51815}"/>
              </a:ext>
            </a:extLst>
          </p:cNvPr>
          <p:cNvSpPr txBox="1">
            <a:spLocks/>
          </p:cNvSpPr>
          <p:nvPr/>
        </p:nvSpPr>
        <p:spPr>
          <a:xfrm>
            <a:off x="4285075" y="3142210"/>
            <a:ext cx="7068725" cy="25692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t>You can see the dashboard screenshots created in Google Looker Studio on the next slide</a:t>
            </a:r>
            <a:endParaRPr lang="en-US" sz="2200" dirty="0"/>
          </a:p>
        </p:txBody>
      </p:sp>
      <p:pic>
        <p:nvPicPr>
          <p:cNvPr id="4" name="Picture 3">
            <a:extLst>
              <a:ext uri="{FF2B5EF4-FFF2-40B4-BE49-F238E27FC236}">
                <a16:creationId xmlns:a16="http://schemas.microsoft.com/office/drawing/2014/main" id="{A79822F7-4A79-5E92-9C6D-8A9769182E2E}"/>
              </a:ext>
            </a:extLst>
          </p:cNvPr>
          <p:cNvPicPr>
            <a:picLocks noChangeAspect="1"/>
          </p:cNvPicPr>
          <p:nvPr/>
        </p:nvPicPr>
        <p:blipFill>
          <a:blip r:embed="rId3"/>
          <a:stretch>
            <a:fillRect/>
          </a:stretch>
        </p:blipFill>
        <p:spPr>
          <a:xfrm>
            <a:off x="1077475" y="1901819"/>
            <a:ext cx="3054361" cy="3054361"/>
          </a:xfrm>
          <a:prstGeom prst="rect">
            <a:avLst/>
          </a:prstGeom>
        </p:spPr>
      </p:pic>
    </p:spTree>
    <p:custDataLst>
      <p:tags r:id="rId1"/>
    </p:custDataLst>
    <p:extLst>
      <p:ext uri="{BB962C8B-B14F-4D97-AF65-F5344CB8AC3E}">
        <p14:creationId xmlns:p14="http://schemas.microsoft.com/office/powerpoint/2010/main" val="175219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pic>
        <p:nvPicPr>
          <p:cNvPr id="5" name="Picture 4">
            <a:extLst>
              <a:ext uri="{FF2B5EF4-FFF2-40B4-BE49-F238E27FC236}">
                <a16:creationId xmlns:a16="http://schemas.microsoft.com/office/drawing/2014/main" id="{BDE22372-EEE6-75D5-4CE3-9BC3C240AE73}"/>
              </a:ext>
            </a:extLst>
          </p:cNvPr>
          <p:cNvPicPr>
            <a:picLocks noChangeAspect="1"/>
          </p:cNvPicPr>
          <p:nvPr/>
        </p:nvPicPr>
        <p:blipFill>
          <a:blip r:embed="rId3"/>
          <a:stretch>
            <a:fillRect/>
          </a:stretch>
        </p:blipFill>
        <p:spPr>
          <a:xfrm>
            <a:off x="2120586" y="1414079"/>
            <a:ext cx="7053560" cy="4958215"/>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7" name="Picture 6">
            <a:extLst>
              <a:ext uri="{FF2B5EF4-FFF2-40B4-BE49-F238E27FC236}">
                <a16:creationId xmlns:a16="http://schemas.microsoft.com/office/drawing/2014/main" id="{4FC8B4CF-77E2-ECC3-37DD-52D89714E8DD}"/>
              </a:ext>
            </a:extLst>
          </p:cNvPr>
          <p:cNvPicPr>
            <a:picLocks noChangeAspect="1"/>
          </p:cNvPicPr>
          <p:nvPr/>
        </p:nvPicPr>
        <p:blipFill>
          <a:blip r:embed="rId3"/>
          <a:stretch>
            <a:fillRect/>
          </a:stretch>
        </p:blipFill>
        <p:spPr>
          <a:xfrm>
            <a:off x="2549273" y="1475569"/>
            <a:ext cx="6584679" cy="4709084"/>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7" name="Content Placeholder 6">
            <a:extLst>
              <a:ext uri="{FF2B5EF4-FFF2-40B4-BE49-F238E27FC236}">
                <a16:creationId xmlns:a16="http://schemas.microsoft.com/office/drawing/2014/main" id="{1105DA46-F522-E97D-8004-E3A058A5E6F5}"/>
              </a:ext>
            </a:extLst>
          </p:cNvPr>
          <p:cNvPicPr>
            <a:picLocks noGrp="1" noChangeAspect="1"/>
          </p:cNvPicPr>
          <p:nvPr>
            <p:ph sz="half" idx="1"/>
          </p:nvPr>
        </p:nvPicPr>
        <p:blipFill>
          <a:blip r:embed="rId3"/>
          <a:stretch>
            <a:fillRect/>
          </a:stretch>
        </p:blipFill>
        <p:spPr>
          <a:xfrm>
            <a:off x="2506226" y="1426646"/>
            <a:ext cx="7481835" cy="4752350"/>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4"/>
          <a:stretch>
            <a:fillRect/>
          </a:stretch>
        </p:blipFill>
        <p:spPr>
          <a:xfrm>
            <a:off x="1253331" y="1825625"/>
            <a:ext cx="4351338" cy="4351338"/>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5426243" y="1825624"/>
            <a:ext cx="6485020" cy="4623301"/>
          </a:xfrm>
        </p:spPr>
        <p:txBody>
          <a:bodyPr>
            <a:normAutofit fontScale="92500" lnSpcReduction="20000"/>
          </a:bodyPr>
          <a:lstStyle/>
          <a:p>
            <a:pPr marL="0" indent="0">
              <a:buNone/>
            </a:pPr>
            <a:r>
              <a:rPr lang="en-US" sz="2400" dirty="0"/>
              <a:t>The analysis of programming languages and databases highlights current trends and emerging shifts in developer preferences. JavaScript and HTML/CSS remain the most used languages due to their essential role in web development. Python and C++ are gaining traction, reflecting growing interest in data science, machine learning, and system-level programming. PHP’s declining popularity indicates a move away from older web technologies.</a:t>
            </a:r>
          </a:p>
          <a:p>
            <a:pPr marL="0" indent="0">
              <a:buNone/>
            </a:pPr>
            <a:r>
              <a:rPr lang="en-US" sz="2400" dirty="0"/>
              <a:t>In the database landscape, MySQL continues to lead but may lose popularity as developers adopt more modern and flexible systems. PostgreSQL and MongoDB are emerging as new trends, while SQLite and Microsoft SQL Server usage is decreasing. Redis’s growth underscores the increasing demand for fast, in-memory data solutions</a:t>
            </a:r>
            <a:r>
              <a:rPr lang="tr-TR" sz="2400" dirty="0"/>
              <a:t>.</a:t>
            </a:r>
            <a:endParaRPr lang="en-US" sz="2400" dirty="0"/>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825625"/>
            <a:ext cx="6809509"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Overall, the technology landscape is evolving toward languages and databases that support scalability, versatility, and modern application requirements. Organizations and developers are likely to prioritize Python, C++, PostgreSQL, MongoDB, and Redis in the coming years, while legacy technologies such as PHP, SQLite, and Microsoft SQL Server may see reduced adoption. </a:t>
            </a:r>
            <a:endParaRPr lang="tr-TR" dirty="0"/>
          </a:p>
          <a:p>
            <a:pPr marL="0" indent="0">
              <a:buNone/>
            </a:pPr>
            <a:r>
              <a:rPr lang="en-US" dirty="0"/>
              <a:t>These trends provide valuable insights for workforce planning, skill development, and strategic decision-making in the IT industry.</a:t>
            </a: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Tree>
    <p:custDataLst>
      <p:tags r:id="rId1"/>
    </p:custDataLst>
    <p:extLst>
      <p:ext uri="{BB962C8B-B14F-4D97-AF65-F5344CB8AC3E}">
        <p14:creationId xmlns:p14="http://schemas.microsoft.com/office/powerpoint/2010/main" val="840378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OUTLINE</a:t>
            </a:r>
            <a:endParaRPr lang="en-US" dirty="0"/>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b="1" dirty="0"/>
              <a:t>Executive Summary</a:t>
            </a:r>
          </a:p>
          <a:p>
            <a:r>
              <a:rPr lang="en-US" sz="2200" b="1" dirty="0"/>
              <a:t>Introduction</a:t>
            </a:r>
          </a:p>
          <a:p>
            <a:r>
              <a:rPr lang="en-US" sz="2200" b="1" dirty="0"/>
              <a:t>Methodology</a:t>
            </a:r>
          </a:p>
          <a:p>
            <a:r>
              <a:rPr lang="en-US" sz="2200" b="1" dirty="0"/>
              <a:t>Results</a:t>
            </a:r>
          </a:p>
          <a:p>
            <a:pPr lvl="1"/>
            <a:r>
              <a:rPr lang="en-US" sz="1800" dirty="0"/>
              <a:t>Visualization – Charts</a:t>
            </a:r>
          </a:p>
          <a:p>
            <a:pPr lvl="1"/>
            <a:r>
              <a:rPr lang="en-US" sz="1800" dirty="0"/>
              <a:t>Dashboard</a:t>
            </a:r>
          </a:p>
          <a:p>
            <a:r>
              <a:rPr lang="en-US" sz="2200" b="1" dirty="0"/>
              <a:t>Discussion</a:t>
            </a:r>
          </a:p>
          <a:p>
            <a:pPr lvl="1"/>
            <a:r>
              <a:rPr lang="en-US" sz="1800" dirty="0"/>
              <a:t>Findings &amp; Implications</a:t>
            </a:r>
          </a:p>
          <a:p>
            <a:r>
              <a:rPr lang="en-US" sz="2200" b="1" dirty="0"/>
              <a:t>Conclusion</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06B44109-938A-7A63-C3A8-FDDB5C799EA5}"/>
              </a:ext>
            </a:extLst>
          </p:cNvPr>
          <p:cNvSpPr txBox="1">
            <a:spLocks/>
          </p:cNvSpPr>
          <p:nvPr/>
        </p:nvSpPr>
        <p:spPr>
          <a:xfrm>
            <a:off x="4285075" y="1825624"/>
            <a:ext cx="7068725" cy="4465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t>This project analyzes global demand for programming skills using diverse data sources, including job postings, training portals, and the Stack Overflow Developer Survey. By applying data collection, wrangling, and statistical analysis techniques, key trends in programming languages, databases, and IDEs were identified. </a:t>
            </a:r>
            <a:endParaRPr lang="tr-TR" sz="2400" dirty="0"/>
          </a:p>
          <a:p>
            <a:pPr marL="0" indent="0">
              <a:buNone/>
            </a:pPr>
            <a:r>
              <a:rPr lang="en-US" sz="2400" dirty="0"/>
              <a:t>The results are visualized in an interactive dashboard and presented to support strategic workforce planning.</a:t>
            </a:r>
            <a:endParaRPr lang="en-US" sz="2200" dirty="0"/>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stretch>
            <a:fillRect/>
          </a:stretch>
        </p:blipFill>
        <p:spPr>
          <a:xfrm>
            <a:off x="1090494" y="2302762"/>
            <a:ext cx="3194581" cy="3194581"/>
          </a:xfrm>
          <a:prstGeom prst="rect">
            <a:avLst/>
          </a:prstGeom>
        </p:spPr>
      </p:pic>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dirty="0">
                <a:solidFill>
                  <a:srgbClr val="262626"/>
                </a:solidFill>
                <a:latin typeface="IBM Plex Sans" panose="020B0503050203000203" pitchFamily="34" charset="0"/>
              </a:rPr>
              <a:t>To remain competitive in the rapidly evolving technology sector, organizations must identify emerging skill requirements. As a Data Analyst, my role is to gather and analyze data from multiple sources to determine the most in-demand technical skills in 2024. </a:t>
            </a:r>
            <a:endParaRPr lang="tr-TR" sz="2400" dirty="0">
              <a:solidFill>
                <a:srgbClr val="262626"/>
              </a:solidFill>
              <a:latin typeface="IBM Plex Sans" panose="020B0503050203000203" pitchFamily="34" charset="0"/>
            </a:endParaRPr>
          </a:p>
          <a:p>
            <a:pPr marL="0" indent="0">
              <a:buNone/>
            </a:pPr>
            <a:r>
              <a:rPr lang="en-US" sz="2400" dirty="0">
                <a:solidFill>
                  <a:srgbClr val="262626"/>
                </a:solidFill>
                <a:latin typeface="IBM Plex Sans" panose="020B0503050203000203" pitchFamily="34" charset="0"/>
              </a:rPr>
              <a:t>This study focuses on programming languages, database technologies, and IDEs, providing insights into the tools and skills shaping the global developer community.</a:t>
            </a: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4341222" y="1702205"/>
            <a:ext cx="7068725" cy="4351338"/>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400" b="1" dirty="0"/>
              <a:t>Data Collection: </a:t>
            </a:r>
            <a:r>
              <a:rPr lang="en-US" sz="2400" dirty="0"/>
              <a:t>Scraped websites, accessed APIs, and used datasets such as the Stack Overflow Developer Survey, job postings, and training portals.</a:t>
            </a:r>
          </a:p>
          <a:p>
            <a:r>
              <a:rPr lang="en-US" sz="2400" b="1" dirty="0"/>
              <a:t>Data Preparation: </a:t>
            </a:r>
            <a:r>
              <a:rPr lang="en-US" sz="2400" dirty="0"/>
              <a:t>Applied data wrangling techniques to clean, format, and merge data from diverse sources.</a:t>
            </a:r>
          </a:p>
          <a:p>
            <a:r>
              <a:rPr lang="en-US" sz="2400" b="1" dirty="0"/>
              <a:t>Data Analysis: </a:t>
            </a:r>
            <a:r>
              <a:rPr lang="en-US" sz="2400" dirty="0"/>
              <a:t>Conducted statistical analysis to identify trends in programming languages, database technologies, and IDEs.</a:t>
            </a:r>
          </a:p>
          <a:p>
            <a:r>
              <a:rPr lang="en-US" sz="2400" b="1" dirty="0"/>
              <a:t>Visualization &amp; Reporting: </a:t>
            </a:r>
            <a:r>
              <a:rPr lang="en-US" sz="2400" dirty="0"/>
              <a:t>Designed an interactive dashboard in </a:t>
            </a:r>
            <a:r>
              <a:rPr lang="tr-TR" sz="2400" dirty="0"/>
              <a:t>Google </a:t>
            </a:r>
            <a:r>
              <a:rPr lang="tr-TR" sz="2400" dirty="0" err="1"/>
              <a:t>Looker</a:t>
            </a:r>
            <a:r>
              <a:rPr lang="tr-TR" sz="2400" dirty="0"/>
              <a:t> </a:t>
            </a:r>
            <a:r>
              <a:rPr lang="tr-TR" sz="2400" dirty="0" err="1"/>
              <a:t>Studio</a:t>
            </a:r>
            <a:r>
              <a:rPr lang="tr-TR" sz="2400" dirty="0"/>
              <a:t> </a:t>
            </a:r>
            <a:r>
              <a:rPr lang="en-US" sz="2400" dirty="0"/>
              <a:t>and prepared a presentation to communicate insights effectively.</a:t>
            </a:r>
          </a:p>
        </p:txBody>
      </p:sp>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3"/>
          <a:stretch>
            <a:fillRect/>
          </a:stretch>
        </p:blipFill>
        <p:spPr>
          <a:xfrm>
            <a:off x="979655" y="1831709"/>
            <a:ext cx="3194581" cy="3194581"/>
          </a:xfrm>
          <a:prstGeom prst="rect">
            <a:avLst/>
          </a:prstGeom>
        </p:spPr>
      </p:pic>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5539A591-4DF0-3912-FF72-3FD0BD7B9C1F}"/>
              </a:ext>
            </a:extLst>
          </p:cNvPr>
          <p:cNvSpPr>
            <a:spLocks noGrp="1"/>
          </p:cNvSpPr>
          <p:nvPr>
            <p:ph type="title"/>
          </p:nvPr>
        </p:nvSpPr>
        <p:spPr>
          <a:xfrm>
            <a:off x="838200" y="365125"/>
            <a:ext cx="10515600" cy="1325563"/>
          </a:xfrm>
        </p:spPr>
        <p:txBody>
          <a:bodyPr/>
          <a:lstStyle/>
          <a:p>
            <a:r>
              <a:rPr lang="en-US" dirty="0"/>
              <a:t>PROGRAMMING LANGUAGE TRENDS</a:t>
            </a:r>
          </a:p>
        </p:txBody>
      </p:sp>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11" name="Content Placeholder 2">
            <a:extLst>
              <a:ext uri="{FF2B5EF4-FFF2-40B4-BE49-F238E27FC236}">
                <a16:creationId xmlns:a16="http://schemas.microsoft.com/office/drawing/2014/main" id="{FBAA9DB0-9EAC-9B25-C7F3-3CE83758128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solidFill>
                <a:schemeClr val="tx1"/>
              </a:solidFill>
            </a:endParaRPr>
          </a:p>
        </p:txBody>
      </p:sp>
      <p:pic>
        <p:nvPicPr>
          <p:cNvPr id="2052" name="Picture 4">
            <a:extLst>
              <a:ext uri="{FF2B5EF4-FFF2-40B4-BE49-F238E27FC236}">
                <a16:creationId xmlns:a16="http://schemas.microsoft.com/office/drawing/2014/main" id="{56885575-DC5F-28A7-640E-3D0F7922B1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236" y="2442409"/>
            <a:ext cx="5113477" cy="3050507"/>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5C765EEF-C621-8D00-DA50-C009B55D68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5973" y="2430379"/>
            <a:ext cx="5263897" cy="314024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68446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4DA4-C4B2-2A92-8A96-C527D8D026A7}"/>
              </a:ext>
            </a:extLst>
          </p:cNvPr>
          <p:cNvSpPr>
            <a:spLocks noGrp="1"/>
          </p:cNvSpPr>
          <p:nvPr>
            <p:ph type="title"/>
          </p:nvPr>
        </p:nvSpPr>
        <p:spPr>
          <a:xfrm>
            <a:off x="838200" y="365125"/>
            <a:ext cx="10515600" cy="1325563"/>
          </a:xfrm>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813816" y="1825625"/>
            <a:ext cx="5181600" cy="4351338"/>
          </a:xfrm>
        </p:spPr>
        <p:txBody>
          <a:bodyPr>
            <a:normAutofit/>
          </a:bodyPr>
          <a:lstStyle/>
          <a:p>
            <a:pPr marL="0" indent="0">
              <a:buNone/>
            </a:pPr>
            <a:r>
              <a:rPr lang="en-US" b="1" dirty="0"/>
              <a:t>Findings</a:t>
            </a:r>
          </a:p>
          <a:p>
            <a:r>
              <a:rPr lang="en-US" dirty="0"/>
              <a:t>JavaScript and HTML/CSS are the most used programming languages this year</a:t>
            </a:r>
            <a:r>
              <a:rPr lang="tr-TR" dirty="0"/>
              <a:t>.</a:t>
            </a:r>
          </a:p>
          <a:p>
            <a:r>
              <a:rPr lang="en-US" dirty="0"/>
              <a:t>C++ is currently the 10th most used language. </a:t>
            </a:r>
          </a:p>
        </p:txBody>
      </p:sp>
      <p:sp>
        <p:nvSpPr>
          <p:cNvPr id="4" name="Content Placeholder 3">
            <a:extLst>
              <a:ext uri="{FF2B5EF4-FFF2-40B4-BE49-F238E27FC236}">
                <a16:creationId xmlns:a16="http://schemas.microsoft.com/office/drawing/2014/main" id="{D2166E7F-5223-7C98-EBC0-E8FA35940F98}"/>
              </a:ext>
            </a:extLst>
          </p:cNvPr>
          <p:cNvSpPr>
            <a:spLocks noGrp="1"/>
          </p:cNvSpPr>
          <p:nvPr>
            <p:ph sz="half" idx="2"/>
          </p:nvPr>
        </p:nvSpPr>
        <p:spPr>
          <a:xfrm>
            <a:off x="6172200" y="1825625"/>
            <a:ext cx="5181600" cy="4351338"/>
          </a:xfrm>
        </p:spPr>
        <p:txBody>
          <a:bodyPr>
            <a:normAutofit/>
          </a:bodyPr>
          <a:lstStyle/>
          <a:p>
            <a:pPr marL="0" indent="0">
              <a:buNone/>
            </a:pPr>
            <a:r>
              <a:rPr lang="en-US" b="1" dirty="0"/>
              <a:t>Implications</a:t>
            </a:r>
          </a:p>
          <a:p>
            <a:r>
              <a:rPr lang="en-US" dirty="0"/>
              <a:t>JavaScript and HTML/CSS are expected to remain in the same positions in the coming years.</a:t>
            </a:r>
            <a:endParaRPr lang="tr-TR" dirty="0"/>
          </a:p>
          <a:p>
            <a:r>
              <a:rPr lang="en-US" dirty="0"/>
              <a:t>PHP may become outdated in the coming years. </a:t>
            </a:r>
            <a:endParaRPr lang="tr-TR" dirty="0"/>
          </a:p>
          <a:p>
            <a:r>
              <a:rPr lang="en-US" dirty="0"/>
              <a:t>Python and C++ are likely to become trending languages in the following years.</a:t>
            </a:r>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B430B-2D6C-26E3-5D00-4D061A250E06}"/>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6C2B3FA5-2985-EAFB-8885-6820D4058AF4}"/>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5" name="Content Placeholder 2">
            <a:extLst>
              <a:ext uri="{FF2B5EF4-FFF2-40B4-BE49-F238E27FC236}">
                <a16:creationId xmlns:a16="http://schemas.microsoft.com/office/drawing/2014/main" id="{B4E86EFD-B801-5996-879A-7A13CF75507C}"/>
              </a:ext>
            </a:extLst>
          </p:cNvPr>
          <p:cNvSpPr txBox="1">
            <a:spLocks/>
          </p:cNvSpPr>
          <p:nvPr/>
        </p:nvSpPr>
        <p:spPr>
          <a:xfrm>
            <a:off x="838199" y="4412533"/>
            <a:ext cx="2026515" cy="17644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solidFill>
                <a:schemeClr val="tx1"/>
              </a:solidFill>
            </a:endParaRPr>
          </a:p>
        </p:txBody>
      </p:sp>
      <p:pic>
        <p:nvPicPr>
          <p:cNvPr id="3074" name="Picture 2">
            <a:extLst>
              <a:ext uri="{FF2B5EF4-FFF2-40B4-BE49-F238E27FC236}">
                <a16:creationId xmlns:a16="http://schemas.microsoft.com/office/drawing/2014/main" id="{17D8A739-5636-A594-D283-5BE8229CF2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362" y="2418345"/>
            <a:ext cx="5485750" cy="327259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BAA5D9D-A830-3E22-86E4-32D374B895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9126" y="2442410"/>
            <a:ext cx="5537007" cy="330316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1502887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A6A9C-70D0-119E-38BE-1738DA5AD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797E2B-01DB-9C21-4CF2-1586AB1C34C4}"/>
              </a:ext>
            </a:extLst>
          </p:cNvPr>
          <p:cNvSpPr>
            <a:spLocks noGrp="1"/>
          </p:cNvSpPr>
          <p:nvPr>
            <p:ph type="title"/>
          </p:nvPr>
        </p:nvSpPr>
        <p:spPr>
          <a:xfrm>
            <a:off x="48985" y="365125"/>
            <a:ext cx="12094029" cy="1325563"/>
          </a:xfrm>
        </p:spPr>
        <p:txBody>
          <a:bodyPr/>
          <a:lstStyle/>
          <a:p>
            <a:r>
              <a:rPr lang="en-US" dirty="0"/>
              <a:t>DATABASE TRENDS - FINDINGS &amp; IMPLICATIONS</a:t>
            </a:r>
          </a:p>
        </p:txBody>
      </p:sp>
      <p:sp>
        <p:nvSpPr>
          <p:cNvPr id="3" name="Content Placeholder 2">
            <a:extLst>
              <a:ext uri="{FF2B5EF4-FFF2-40B4-BE49-F238E27FC236}">
                <a16:creationId xmlns:a16="http://schemas.microsoft.com/office/drawing/2014/main" id="{F73EC42F-75A2-FA08-F2B6-EB2817BBF83F}"/>
              </a:ext>
            </a:extLst>
          </p:cNvPr>
          <p:cNvSpPr>
            <a:spLocks noGrp="1"/>
          </p:cNvSpPr>
          <p:nvPr>
            <p:ph sz="half" idx="1"/>
          </p:nvPr>
        </p:nvSpPr>
        <p:spPr>
          <a:xfrm>
            <a:off x="813816" y="1825625"/>
            <a:ext cx="5181600" cy="4351338"/>
          </a:xfrm>
        </p:spPr>
        <p:txBody>
          <a:bodyPr/>
          <a:lstStyle/>
          <a:p>
            <a:pPr marL="0" indent="0">
              <a:buNone/>
            </a:pPr>
            <a:r>
              <a:rPr lang="en-US" b="1" dirty="0"/>
              <a:t>Findings</a:t>
            </a:r>
          </a:p>
          <a:p>
            <a:r>
              <a:rPr lang="en-US" dirty="0"/>
              <a:t>MySQL is the most used database</a:t>
            </a:r>
            <a:r>
              <a:rPr lang="tr-TR" dirty="0"/>
              <a:t>.</a:t>
            </a:r>
          </a:p>
          <a:p>
            <a:r>
              <a:rPr lang="tr-TR" dirty="0" err="1"/>
              <a:t>Firebase</a:t>
            </a:r>
            <a:r>
              <a:rPr lang="en-US" dirty="0"/>
              <a:t> is currently the 10th most used </a:t>
            </a:r>
            <a:r>
              <a:rPr lang="tr-TR" dirty="0" err="1"/>
              <a:t>database</a:t>
            </a:r>
            <a:r>
              <a:rPr lang="en-US" dirty="0"/>
              <a:t>. </a:t>
            </a:r>
          </a:p>
          <a:p>
            <a:endParaRPr lang="tr-TR" dirty="0"/>
          </a:p>
        </p:txBody>
      </p:sp>
      <p:sp>
        <p:nvSpPr>
          <p:cNvPr id="4" name="Content Placeholder 3">
            <a:extLst>
              <a:ext uri="{FF2B5EF4-FFF2-40B4-BE49-F238E27FC236}">
                <a16:creationId xmlns:a16="http://schemas.microsoft.com/office/drawing/2014/main" id="{D327B10A-E9C3-5B71-0345-782E28BDB37C}"/>
              </a:ext>
            </a:extLst>
          </p:cNvPr>
          <p:cNvSpPr>
            <a:spLocks noGrp="1"/>
          </p:cNvSpPr>
          <p:nvPr>
            <p:ph sz="half" idx="2"/>
          </p:nvPr>
        </p:nvSpPr>
        <p:spPr>
          <a:xfrm>
            <a:off x="6172200" y="1825625"/>
            <a:ext cx="5181600" cy="4351338"/>
          </a:xfrm>
        </p:spPr>
        <p:txBody>
          <a:bodyPr/>
          <a:lstStyle/>
          <a:p>
            <a:pPr marL="0" indent="0">
              <a:buNone/>
            </a:pPr>
            <a:r>
              <a:rPr lang="en-US" b="1" dirty="0"/>
              <a:t>Implications</a:t>
            </a:r>
          </a:p>
          <a:p>
            <a:r>
              <a:rPr lang="tr-TR" dirty="0"/>
              <a:t>MySQL</a:t>
            </a:r>
            <a:r>
              <a:rPr lang="en-US" dirty="0"/>
              <a:t> is expected to lose popularity in the coming years.</a:t>
            </a:r>
          </a:p>
          <a:p>
            <a:r>
              <a:rPr lang="en-US" dirty="0"/>
              <a:t> PostgreSQL and MongoDB are likely to become the new trends.</a:t>
            </a:r>
            <a:endParaRPr lang="tr-TR" dirty="0"/>
          </a:p>
          <a:p>
            <a:r>
              <a:rPr lang="en-US" dirty="0"/>
              <a:t>Redis is expected to increase its user base in the coming years.</a:t>
            </a:r>
          </a:p>
        </p:txBody>
      </p:sp>
    </p:spTree>
    <p:custDataLst>
      <p:tags r:id="rId1"/>
    </p:custDataLst>
    <p:extLst>
      <p:ext uri="{BB962C8B-B14F-4D97-AF65-F5344CB8AC3E}">
        <p14:creationId xmlns:p14="http://schemas.microsoft.com/office/powerpoint/2010/main" val="3188125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LIDE_TEMPLATE_skill_network">
  <a:themeElements>
    <a:clrScheme name="IBM Skills Network">
      <a:dk1>
        <a:srgbClr val="262626"/>
      </a:dk1>
      <a:lt1>
        <a:srgbClr val="525252"/>
      </a:lt1>
      <a:dk2>
        <a:srgbClr val="FFFFFF"/>
      </a:dk2>
      <a:lt2>
        <a:srgbClr val="FFFFFF"/>
      </a:lt2>
      <a:accent1>
        <a:srgbClr val="6C4DEA"/>
      </a:accent1>
      <a:accent2>
        <a:srgbClr val="82CFFF"/>
      </a:accent2>
      <a:accent3>
        <a:srgbClr val="FF7EB6"/>
      </a:accent3>
      <a:accent4>
        <a:srgbClr val="3DDBD9"/>
      </a:accent4>
      <a:accent5>
        <a:srgbClr val="5B9BD5"/>
      </a:accent5>
      <a:accent6>
        <a:srgbClr val="525252"/>
      </a:accent6>
      <a:hlink>
        <a:srgbClr val="C1C7CD"/>
      </a:hlink>
      <a:folHlink>
        <a:srgbClr val="DA1E28"/>
      </a:folHlink>
    </a:clrScheme>
    <a:fontScheme name="IBM Skills Network">
      <a:majorFont>
        <a:latin typeface="IBM Plex Sans SemiBold"/>
        <a:ea typeface=""/>
        <a:cs typeface=""/>
      </a:majorFont>
      <a:minorFont>
        <a:latin typeface="IBM Plex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Skills Network PPT Template 01.2023.pptx" id="{565886F7-76CC-4370-877F-2511E1EB1B28}" vid="{AD061E48-3596-4052-9172-46F1919207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IBM PPT Temp Jan 2023</Template>
  <TotalTime>86</TotalTime>
  <Words>631</Words>
  <Application>Microsoft Office PowerPoint</Application>
  <PresentationFormat>Widescreen</PresentationFormat>
  <Paragraphs>57</Paragraphs>
  <Slides>15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Helv</vt:lpstr>
      <vt:lpstr>IBM Plex Mono</vt:lpstr>
      <vt:lpstr>IBM Plex Sans</vt:lpstr>
      <vt:lpstr>IBM Plex Sans SemiBold</vt:lpstr>
      <vt:lpstr>SLIDE_TEMPLATE_skill_network</vt:lpstr>
      <vt:lpstr>IBM Data Analyst Capstone Project</vt:lpstr>
      <vt:lpstr>PowerPoint Presentation</vt:lpstr>
      <vt:lpstr>EXECUTIVE SUMMARY</vt:lpstr>
      <vt:lpstr>INTRODUCTION</vt:lpstr>
      <vt:lpstr>METHODOLOGY</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Cagin Bogurcu</cp:lastModifiedBy>
  <cp:revision>5</cp:revision>
  <dcterms:created xsi:type="dcterms:W3CDTF">2024-10-30T05:40:03Z</dcterms:created>
  <dcterms:modified xsi:type="dcterms:W3CDTF">2025-08-28T14:06:51Z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