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4.png" ContentType="image/png"/>
  <Override PartName="/ppt/media/image5.jpeg" ContentType="image/jpe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5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0" y="1236240"/>
            <a:ext cx="12191400" cy="210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Design and Control of the BlueFoot Platform: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 Multi-terrain Quadruped Robot 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0" y="3939480"/>
            <a:ext cx="12191400" cy="1552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3200">
                <a:solidFill>
                  <a:srgbClr val="000000"/>
                </a:solidFill>
                <a:latin typeface="Calibri"/>
              </a:rPr>
              <a:t>Brian Cairl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Dr. Farshad Khorrami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May 13, 2015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297000"/>
            <a:ext cx="12191400" cy="76032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Introduction: Navigation/Control Overview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548640" y="1430640"/>
            <a:ext cx="11246760" cy="461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Potential-Fields/Visual-Servoing control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al"/>
              </a:rPr>
              <a:t>Surface Reconstruction for rough terrain navigation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3D Point cloud composition from 2D LIDAR scans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Height-map Generation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Surface Estimation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Planning using Height-maps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297000"/>
            <a:ext cx="12191400" cy="76032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Design: Physical Structure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548640" y="1430640"/>
            <a:ext cx="11246760" cy="461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297000"/>
            <a:ext cx="12191400" cy="76032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Design: Core Devices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548640" y="1430640"/>
            <a:ext cx="11246760" cy="461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297000"/>
            <a:ext cx="12191400" cy="76032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Design: Device Association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548640" y="1430640"/>
            <a:ext cx="11246760" cy="461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97000"/>
            <a:ext cx="12191400" cy="76032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Design: Power Requirements/Run-time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548640" y="1430640"/>
            <a:ext cx="11246760" cy="461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48640" y="1430640"/>
            <a:ext cx="11246760" cy="461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0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5280" y="0"/>
            <a:ext cx="9601200" cy="687528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0" y="297000"/>
            <a:ext cx="12191400" cy="76032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Source Point Cloud (1)</a:t>
            </a:r>
            <a:endParaRPr/>
          </a:p>
        </p:txBody>
      </p:sp>
      <p:pic>
        <p:nvPicPr>
          <p:cNvPr id="103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96320" y="1066320"/>
            <a:ext cx="8798760" cy="565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297000"/>
            <a:ext cx="12191400" cy="76032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Surface Normal Estimation (2)</a:t>
            </a:r>
            <a:endParaRPr/>
          </a:p>
        </p:txBody>
      </p:sp>
      <p:pic>
        <p:nvPicPr>
          <p:cNvPr id="10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96320" y="1066320"/>
            <a:ext cx="8798760" cy="5655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96320" y="1066320"/>
            <a:ext cx="8798760" cy="5626080"/>
          </a:xfrm>
          <a:prstGeom prst="rect">
            <a:avLst/>
          </a:prstGeom>
          <a:ln>
            <a:noFill/>
          </a:ln>
        </p:spPr>
      </p:pic>
      <p:sp>
        <p:nvSpPr>
          <p:cNvPr id="107" name="CustomShape 1"/>
          <p:cNvSpPr/>
          <p:nvPr/>
        </p:nvSpPr>
        <p:spPr>
          <a:xfrm>
            <a:off x="0" y="297000"/>
            <a:ext cx="12191400" cy="76032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Source Point Cloud (2)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96320" y="1066320"/>
            <a:ext cx="8798760" cy="5618520"/>
          </a:xfrm>
          <a:prstGeom prst="rect">
            <a:avLst/>
          </a:prstGeom>
          <a:ln>
            <a:noFill/>
          </a:ln>
        </p:spPr>
      </p:pic>
      <p:sp>
        <p:nvSpPr>
          <p:cNvPr id="109" name="CustomShape 1"/>
          <p:cNvSpPr/>
          <p:nvPr/>
        </p:nvSpPr>
        <p:spPr>
          <a:xfrm>
            <a:off x="0" y="297000"/>
            <a:ext cx="12191400" cy="76032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Surface Normal Estimation (2)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1256400"/>
            <a:ext cx="10514880" cy="527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Calibri"/>
              </a:rPr>
              <a:t>Introduction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Calibri"/>
              </a:rPr>
              <a:t>Hardware and Design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Calibri"/>
              </a:rPr>
              <a:t>Software Architecture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Calibri"/>
              </a:rPr>
              <a:t>System Modeling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Calibri"/>
              </a:rPr>
              <a:t>Gait and Stability Control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Calibri"/>
              </a:rPr>
              <a:t>Navigation Control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Calibri"/>
              </a:rPr>
              <a:t>Concluding Remarks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0" y="297000"/>
            <a:ext cx="12191400" cy="76032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Overview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297000"/>
            <a:ext cx="12191400" cy="76032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Introduction: Quadruped Robotics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838080" y="1256400"/>
            <a:ext cx="10514880" cy="507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>
                <a:latin typeface="Calibri"/>
              </a:rPr>
              <a:t>Well known advantages over wheeled robots, mainly in adaptability to terrain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>
                <a:latin typeface="Calibri"/>
              </a:rPr>
              <a:t>At the follows expenses: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3200">
                <a:latin typeface="Calibri"/>
              </a:rPr>
              <a:t>Higher power consumption (more actuators)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3200">
                <a:latin typeface="Calibri"/>
              </a:rPr>
              <a:t>Lower payload capacity (higher actuator loading)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297000"/>
            <a:ext cx="12191400" cy="76032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Introduction: Quadruped Robotics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838080" y="1256400"/>
            <a:ext cx="10514880" cy="507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>
                <a:latin typeface="Calibri"/>
              </a:rPr>
              <a:t>Inspired by notable quadruped robotic systems from the past decade: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3600">
                <a:solidFill>
                  <a:srgbClr val="ff0000"/>
                </a:solidFill>
                <a:latin typeface="Calibri"/>
              </a:rPr>
              <a:t>LittleDog (Boston Dynamics) 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BigDog (Boston Dynamics) 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Tekken (Kyoto Institute of Technology)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Kolt (Stanford University)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HyQ (Istituto Italiano di Tecnologia)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297000"/>
            <a:ext cx="12191400" cy="76032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Introduction: Quadruped Robotics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838080" y="1256400"/>
            <a:ext cx="10514880" cy="507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>
                <a:latin typeface="Calibri"/>
              </a:rPr>
              <a:t>Practical Applications of such a system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600">
                <a:latin typeface="Calibri"/>
              </a:rPr>
              <a:t>Gaiting design/research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600">
                <a:latin typeface="Calibri"/>
              </a:rPr>
              <a:t>Rough-terrain navigation/planning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600">
                <a:latin typeface="Calibri"/>
              </a:rPr>
              <a:t>Toward: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600">
                <a:latin typeface="Calibri"/>
              </a:rPr>
              <a:t>Disaster recovery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600">
                <a:latin typeface="Calibri"/>
              </a:rPr>
              <a:t>Search and rescue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600">
                <a:latin typeface="Calibri"/>
              </a:rPr>
              <a:t>Environmental mapping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23880" y="1300680"/>
            <a:ext cx="9143280" cy="514296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83" name="CustomShape 1"/>
          <p:cNvSpPr/>
          <p:nvPr/>
        </p:nvSpPr>
        <p:spPr>
          <a:xfrm>
            <a:off x="0" y="297000"/>
            <a:ext cx="12191400" cy="76032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Introduction: The BlueFoot Platform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297000"/>
            <a:ext cx="12191400" cy="76032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Introduction: The BlueFoot Platform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838080" y="1430640"/>
            <a:ext cx="10514880" cy="460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Small-scale quadruped robot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16 actuated degrees of freedom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High Dexterity: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Stabilize and reposition on rough terrain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Trunk articulation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Overcome raised/uneven terrain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297000"/>
            <a:ext cx="12191400" cy="76032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Introduction: The BlueFoot Platform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838080" y="1430640"/>
            <a:ext cx="10514880" cy="460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Small-scale quadruped robot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16 actuated degrees of freedom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High Dexterity: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Stabilize and reposition on rough terrain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Trunk articulation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Overcome raised/uneven terrain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297000"/>
            <a:ext cx="12191400" cy="760320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Introduction: Control Overview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548640" y="1430640"/>
            <a:ext cx="11246760" cy="461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Central Pattern Generator (CPG)-based gait control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Zero-Moment Point (ZMP) body posture control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"/>
              </a:rPr>
              <a:t>Virtual-Force foothold controller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al"/>
              </a:rPr>
              <a:t>NARX-Neural Network based trunk-leveling controller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