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972800" cy="7864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02" y="-78"/>
      </p:cViewPr>
      <p:guideLst>
        <p:guide orient="horz" pos="2477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443088"/>
            <a:ext cx="9326880" cy="16857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4456536"/>
            <a:ext cx="7680960" cy="20098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16A-F4BB-42E9-9309-EA75EAFBE3B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5B5-39D4-4CB8-8DC5-0C4E17EB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16A-F4BB-42E9-9309-EA75EAFBE3B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5B5-39D4-4CB8-8DC5-0C4E17EB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3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420532"/>
            <a:ext cx="2468880" cy="89458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420532"/>
            <a:ext cx="7223760" cy="89458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16A-F4BB-42E9-9309-EA75EAFBE3B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5B5-39D4-4CB8-8DC5-0C4E17EB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2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16A-F4BB-42E9-9309-EA75EAFBE3B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5B5-39D4-4CB8-8DC5-0C4E17EB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5053654"/>
            <a:ext cx="9326880" cy="15619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3333304"/>
            <a:ext cx="9326880" cy="17203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16A-F4BB-42E9-9309-EA75EAFBE3B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5B5-39D4-4CB8-8DC5-0C4E17EB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5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2446730"/>
            <a:ext cx="4846320" cy="69196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2446730"/>
            <a:ext cx="4846320" cy="69196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16A-F4BB-42E9-9309-EA75EAFBE3B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5B5-39D4-4CB8-8DC5-0C4E17EB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3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4944"/>
            <a:ext cx="9875520" cy="13107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760405"/>
            <a:ext cx="4848226" cy="7336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494058"/>
            <a:ext cx="4848226" cy="45311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3" y="1760405"/>
            <a:ext cx="4850130" cy="7336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3" y="2494058"/>
            <a:ext cx="4850130" cy="45311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16A-F4BB-42E9-9309-EA75EAFBE3B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5B5-39D4-4CB8-8DC5-0C4E17EB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0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16A-F4BB-42E9-9309-EA75EAFBE3B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5B5-39D4-4CB8-8DC5-0C4E17EB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9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16A-F4BB-42E9-9309-EA75EAFBE3B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5B5-39D4-4CB8-8DC5-0C4E17EB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7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3" y="313123"/>
            <a:ext cx="3609976" cy="13325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313127"/>
            <a:ext cx="6134100" cy="67121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3" y="1645719"/>
            <a:ext cx="3609976" cy="5379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16A-F4BB-42E9-9309-EA75EAFBE3B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5B5-39D4-4CB8-8DC5-0C4E17EB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5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5505137"/>
            <a:ext cx="6583680" cy="6499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702704"/>
            <a:ext cx="6583680" cy="47186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6155048"/>
            <a:ext cx="6583680" cy="9229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16A-F4BB-42E9-9309-EA75EAFBE3B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F5B5-39D4-4CB8-8DC5-0C4E17EB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5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314944"/>
            <a:ext cx="9875520" cy="1310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835049"/>
            <a:ext cx="9875520" cy="5190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7289208"/>
            <a:ext cx="2560320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0A16A-F4BB-42E9-9309-EA75EAFBE3B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7289208"/>
            <a:ext cx="3474720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7289208"/>
            <a:ext cx="2560320" cy="418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F5B5-39D4-4CB8-8DC5-0C4E17EB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6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roup 423"/>
          <p:cNvGrpSpPr/>
          <p:nvPr/>
        </p:nvGrpSpPr>
        <p:grpSpPr>
          <a:xfrm>
            <a:off x="0" y="-44371"/>
            <a:ext cx="10991635" cy="7908846"/>
            <a:chOff x="22449508" y="5264596"/>
            <a:chExt cx="10112096" cy="7347398"/>
          </a:xfrm>
        </p:grpSpPr>
        <p:sp>
          <p:nvSpPr>
            <p:cNvPr id="425" name="Rectangle 424"/>
            <p:cNvSpPr/>
            <p:nvPr/>
          </p:nvSpPr>
          <p:spPr>
            <a:xfrm>
              <a:off x="29556406" y="6142355"/>
              <a:ext cx="2971800" cy="438920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grpSp>
          <p:nvGrpSpPr>
            <p:cNvPr id="426" name="Group 425"/>
            <p:cNvGrpSpPr/>
            <p:nvPr/>
          </p:nvGrpSpPr>
          <p:grpSpPr>
            <a:xfrm>
              <a:off x="22449508" y="5264596"/>
              <a:ext cx="10112096" cy="7347398"/>
              <a:chOff x="20067770" y="4835175"/>
              <a:chExt cx="10112096" cy="7347398"/>
            </a:xfrm>
          </p:grpSpPr>
          <p:sp>
            <p:nvSpPr>
              <p:cNvPr id="427" name="Rectangle 426"/>
              <p:cNvSpPr/>
              <p:nvPr/>
            </p:nvSpPr>
            <p:spPr>
              <a:xfrm>
                <a:off x="20067770" y="4835175"/>
                <a:ext cx="10094768" cy="7068814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grpSp>
            <p:nvGrpSpPr>
              <p:cNvPr id="428" name="Group 427"/>
              <p:cNvGrpSpPr/>
              <p:nvPr/>
            </p:nvGrpSpPr>
            <p:grpSpPr>
              <a:xfrm>
                <a:off x="20067770" y="4841566"/>
                <a:ext cx="10112096" cy="7341007"/>
                <a:chOff x="20673355" y="5066193"/>
                <a:chExt cx="10112096" cy="7341007"/>
              </a:xfrm>
            </p:grpSpPr>
            <p:sp>
              <p:nvSpPr>
                <p:cNvPr id="430" name="TextBox 429"/>
                <p:cNvSpPr txBox="1"/>
                <p:nvPr/>
              </p:nvSpPr>
              <p:spPr>
                <a:xfrm>
                  <a:off x="20676229" y="11930677"/>
                  <a:ext cx="2578428" cy="341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b="1" dirty="0" smtClean="0"/>
                    <a:t>TM4C</a:t>
                  </a:r>
                </a:p>
              </p:txBody>
            </p:sp>
            <p:sp>
              <p:nvSpPr>
                <p:cNvPr id="431" name="TextBox 430"/>
                <p:cNvSpPr txBox="1"/>
                <p:nvPr/>
              </p:nvSpPr>
              <p:spPr>
                <a:xfrm>
                  <a:off x="23253967" y="11930677"/>
                  <a:ext cx="4542353" cy="341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b="1" dirty="0" smtClean="0"/>
                    <a:t>RM48</a:t>
                  </a:r>
                </a:p>
              </p:txBody>
            </p:sp>
            <p:sp>
              <p:nvSpPr>
                <p:cNvPr id="432" name="TextBox 431"/>
                <p:cNvSpPr txBox="1"/>
                <p:nvPr/>
              </p:nvSpPr>
              <p:spPr>
                <a:xfrm>
                  <a:off x="27813648" y="11942185"/>
                  <a:ext cx="2971803" cy="341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b="1" dirty="0" smtClean="0"/>
                    <a:t>ODROID-XU</a:t>
                  </a:r>
                </a:p>
              </p:txBody>
            </p:sp>
            <p:grpSp>
              <p:nvGrpSpPr>
                <p:cNvPr id="433" name="Group 432"/>
                <p:cNvGrpSpPr/>
                <p:nvPr/>
              </p:nvGrpSpPr>
              <p:grpSpPr>
                <a:xfrm>
                  <a:off x="20673355" y="5066193"/>
                  <a:ext cx="10100959" cy="7341007"/>
                  <a:chOff x="19089833" y="4968521"/>
                  <a:chExt cx="10100959" cy="7341007"/>
                </a:xfrm>
              </p:grpSpPr>
              <p:cxnSp>
                <p:nvCxnSpPr>
                  <p:cNvPr id="434" name="Straight Connector 433"/>
                  <p:cNvCxnSpPr/>
                  <p:nvPr/>
                </p:nvCxnSpPr>
                <p:spPr>
                  <a:xfrm flipH="1" flipV="1">
                    <a:off x="26201639" y="4989098"/>
                    <a:ext cx="9941" cy="73204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5" name="Rectangle 434"/>
                  <p:cNvSpPr/>
                  <p:nvPr/>
                </p:nvSpPr>
                <p:spPr>
                  <a:xfrm>
                    <a:off x="21670444" y="7450287"/>
                    <a:ext cx="4542356" cy="4196168"/>
                  </a:xfrm>
                  <a:prstGeom prst="rect">
                    <a:avLst/>
                  </a:prstGeom>
                  <a:solidFill>
                    <a:srgbClr val="7030A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00"/>
                  </a:p>
                </p:txBody>
              </p:sp>
              <p:grpSp>
                <p:nvGrpSpPr>
                  <p:cNvPr id="436" name="Group 435"/>
                  <p:cNvGrpSpPr/>
                  <p:nvPr/>
                </p:nvGrpSpPr>
                <p:grpSpPr>
                  <a:xfrm>
                    <a:off x="19089833" y="10219106"/>
                    <a:ext cx="2594498" cy="1427350"/>
                    <a:chOff x="19089833" y="10219106"/>
                    <a:chExt cx="2594498" cy="1427350"/>
                  </a:xfrm>
                </p:grpSpPr>
                <p:sp>
                  <p:nvSpPr>
                    <p:cNvPr id="500" name="Rectangle 499"/>
                    <p:cNvSpPr/>
                    <p:nvPr/>
                  </p:nvSpPr>
                  <p:spPr>
                    <a:xfrm>
                      <a:off x="19089833" y="10219106"/>
                      <a:ext cx="2594498" cy="1427350"/>
                    </a:xfrm>
                    <a:prstGeom prst="rect">
                      <a:avLst/>
                    </a:prstGeom>
                    <a:solidFill>
                      <a:schemeClr val="accent4">
                        <a:lumMod val="75000"/>
                        <a:alpha val="31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500"/>
                    </a:p>
                  </p:txBody>
                </p:sp>
                <p:sp>
                  <p:nvSpPr>
                    <p:cNvPr id="501" name="Rectangle 500"/>
                    <p:cNvSpPr/>
                    <p:nvPr/>
                  </p:nvSpPr>
                  <p:spPr>
                    <a:xfrm>
                      <a:off x="19518350" y="10491310"/>
                      <a:ext cx="1753733" cy="867786"/>
                    </a:xfrm>
                    <a:prstGeom prst="rect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/>
                        <a:t>Servo Control</a:t>
                      </a:r>
                    </a:p>
                  </p:txBody>
                </p:sp>
              </p:grpSp>
              <p:grpSp>
                <p:nvGrpSpPr>
                  <p:cNvPr id="437" name="Group 436"/>
                  <p:cNvGrpSpPr/>
                  <p:nvPr/>
                </p:nvGrpSpPr>
                <p:grpSpPr>
                  <a:xfrm>
                    <a:off x="21839284" y="8102121"/>
                    <a:ext cx="3892878" cy="3256976"/>
                    <a:chOff x="21839284" y="8102121"/>
                    <a:chExt cx="3892878" cy="3256976"/>
                  </a:xfrm>
                </p:grpSpPr>
                <p:sp>
                  <p:nvSpPr>
                    <p:cNvPr id="497" name="Rectangle 496"/>
                    <p:cNvSpPr/>
                    <p:nvPr/>
                  </p:nvSpPr>
                  <p:spPr>
                    <a:xfrm>
                      <a:off x="23978429" y="8102121"/>
                      <a:ext cx="1753733" cy="665229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Forward Kinematics</a:t>
                      </a:r>
                    </a:p>
                  </p:txBody>
                </p:sp>
                <p:sp>
                  <p:nvSpPr>
                    <p:cNvPr id="498" name="Rectangle 497"/>
                    <p:cNvSpPr/>
                    <p:nvPr/>
                  </p:nvSpPr>
                  <p:spPr>
                    <a:xfrm>
                      <a:off x="21839284" y="10491310"/>
                      <a:ext cx="1753733" cy="867787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Inverse Kinematics</a:t>
                      </a:r>
                    </a:p>
                  </p:txBody>
                </p:sp>
                <p:cxnSp>
                  <p:nvCxnSpPr>
                    <p:cNvPr id="499" name="Straight Arrow Connector 498"/>
                    <p:cNvCxnSpPr>
                      <a:stCxn id="443" idx="1"/>
                      <a:endCxn id="498" idx="3"/>
                    </p:cNvCxnSpPr>
                    <p:nvPr/>
                  </p:nvCxnSpPr>
                  <p:spPr>
                    <a:xfrm flipH="1">
                      <a:off x="23593017" y="10925203"/>
                      <a:ext cx="374764" cy="1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8" name="Group 437"/>
                  <p:cNvGrpSpPr/>
                  <p:nvPr/>
                </p:nvGrpSpPr>
                <p:grpSpPr>
                  <a:xfrm>
                    <a:off x="21684331" y="5852118"/>
                    <a:ext cx="2112597" cy="1598169"/>
                    <a:chOff x="21684331" y="5852118"/>
                    <a:chExt cx="2112597" cy="1598169"/>
                  </a:xfrm>
                </p:grpSpPr>
                <p:sp>
                  <p:nvSpPr>
                    <p:cNvPr id="494" name="Rectangle 493"/>
                    <p:cNvSpPr/>
                    <p:nvPr/>
                  </p:nvSpPr>
                  <p:spPr>
                    <a:xfrm>
                      <a:off x="21684331" y="5852118"/>
                      <a:ext cx="2112597" cy="1598169"/>
                    </a:xfrm>
                    <a:prstGeom prst="rect">
                      <a:avLst/>
                    </a:prstGeom>
                    <a:solidFill>
                      <a:schemeClr val="accent6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500"/>
                    </a:p>
                  </p:txBody>
                </p:sp>
                <p:sp>
                  <p:nvSpPr>
                    <p:cNvPr id="495" name="Rectangle 494"/>
                    <p:cNvSpPr/>
                    <p:nvPr/>
                  </p:nvSpPr>
                  <p:spPr>
                    <a:xfrm>
                      <a:off x="21846663" y="6038001"/>
                      <a:ext cx="1740347" cy="4313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IMU Data</a:t>
                      </a:r>
                    </a:p>
                  </p:txBody>
                </p:sp>
                <p:sp>
                  <p:nvSpPr>
                    <p:cNvPr id="496" name="Rectangle 495"/>
                    <p:cNvSpPr/>
                    <p:nvPr/>
                  </p:nvSpPr>
                  <p:spPr>
                    <a:xfrm>
                      <a:off x="21839284" y="6669479"/>
                      <a:ext cx="1753733" cy="60986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State Estimation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(EKF)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439" name="Rectangle 438"/>
                  <p:cNvSpPr/>
                  <p:nvPr/>
                </p:nvSpPr>
                <p:spPr>
                  <a:xfrm>
                    <a:off x="21852671" y="8102600"/>
                    <a:ext cx="1753733" cy="66522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500" dirty="0" smtClean="0">
                        <a:solidFill>
                          <a:schemeClr val="bg1"/>
                        </a:solidFill>
                      </a:rPr>
                      <a:t>Joint Feedback Preprocessing</a:t>
                    </a:r>
                    <a:endParaRPr lang="en-US" sz="15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40" name="Rectangle 439"/>
                  <p:cNvSpPr/>
                  <p:nvPr/>
                </p:nvSpPr>
                <p:spPr>
                  <a:xfrm>
                    <a:off x="21836905" y="9329401"/>
                    <a:ext cx="1753733" cy="698756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500" dirty="0">
                        <a:solidFill>
                          <a:schemeClr val="bg1"/>
                        </a:solidFill>
                      </a:rPr>
                      <a:t>Posture Controller</a:t>
                    </a:r>
                  </a:p>
                </p:txBody>
              </p:sp>
              <p:sp>
                <p:nvSpPr>
                  <p:cNvPr id="441" name="Rectangle 440"/>
                  <p:cNvSpPr/>
                  <p:nvPr/>
                </p:nvSpPr>
                <p:spPr>
                  <a:xfrm>
                    <a:off x="23967781" y="9327127"/>
                    <a:ext cx="1753733" cy="701030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500" dirty="0">
                        <a:solidFill>
                          <a:schemeClr val="bg1"/>
                        </a:solidFill>
                      </a:rPr>
                      <a:t>Central Pattern Generator</a:t>
                    </a:r>
                  </a:p>
                </p:txBody>
              </p:sp>
              <p:cxnSp>
                <p:nvCxnSpPr>
                  <p:cNvPr id="442" name="Straight Arrow Connector 441"/>
                  <p:cNvCxnSpPr>
                    <a:stCxn id="440" idx="3"/>
                    <a:endCxn id="441" idx="1"/>
                  </p:cNvCxnSpPr>
                  <p:nvPr/>
                </p:nvCxnSpPr>
                <p:spPr>
                  <a:xfrm flipV="1">
                    <a:off x="23590638" y="9677642"/>
                    <a:ext cx="377143" cy="113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3" name="Rectangle 442"/>
                  <p:cNvSpPr/>
                  <p:nvPr/>
                </p:nvSpPr>
                <p:spPr>
                  <a:xfrm>
                    <a:off x="23967781" y="10491310"/>
                    <a:ext cx="1753733" cy="867786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500" dirty="0">
                        <a:solidFill>
                          <a:schemeClr val="bg1"/>
                        </a:solidFill>
                      </a:rPr>
                      <a:t>Foothold</a:t>
                    </a:r>
                  </a:p>
                  <a:p>
                    <a:pPr algn="ctr"/>
                    <a:r>
                      <a:rPr lang="en-US" sz="1500" dirty="0">
                        <a:solidFill>
                          <a:schemeClr val="bg1"/>
                        </a:solidFill>
                      </a:rPr>
                      <a:t>Controller</a:t>
                    </a:r>
                  </a:p>
                </p:txBody>
              </p:sp>
              <p:cxnSp>
                <p:nvCxnSpPr>
                  <p:cNvPr id="444" name="Straight Arrow Connector 443"/>
                  <p:cNvCxnSpPr>
                    <a:stCxn id="440" idx="2"/>
                    <a:endCxn id="498" idx="0"/>
                  </p:cNvCxnSpPr>
                  <p:nvPr/>
                </p:nvCxnSpPr>
                <p:spPr>
                  <a:xfrm>
                    <a:off x="22713772" y="10028157"/>
                    <a:ext cx="2379" cy="46315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Arrow Connector 444"/>
                  <p:cNvCxnSpPr>
                    <a:stCxn id="441" idx="2"/>
                    <a:endCxn id="443" idx="0"/>
                  </p:cNvCxnSpPr>
                  <p:nvPr/>
                </p:nvCxnSpPr>
                <p:spPr>
                  <a:xfrm>
                    <a:off x="24844648" y="10028157"/>
                    <a:ext cx="0" cy="46315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6" name="Group 445"/>
                  <p:cNvGrpSpPr/>
                  <p:nvPr/>
                </p:nvGrpSpPr>
                <p:grpSpPr>
                  <a:xfrm>
                    <a:off x="26230127" y="10241322"/>
                    <a:ext cx="2960665" cy="1405134"/>
                    <a:chOff x="26230127" y="10241322"/>
                    <a:chExt cx="2960665" cy="1405134"/>
                  </a:xfrm>
                </p:grpSpPr>
                <p:sp>
                  <p:nvSpPr>
                    <p:cNvPr id="492" name="Rectangle 491"/>
                    <p:cNvSpPr/>
                    <p:nvPr/>
                  </p:nvSpPr>
                  <p:spPr>
                    <a:xfrm>
                      <a:off x="26230127" y="10241322"/>
                      <a:ext cx="2960665" cy="1405134"/>
                    </a:xfrm>
                    <a:prstGeom prst="rect">
                      <a:avLst/>
                    </a:prstGeom>
                    <a:solidFill>
                      <a:schemeClr val="accent4">
                        <a:lumMod val="75000"/>
                        <a:alpha val="31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500"/>
                    </a:p>
                  </p:txBody>
                </p:sp>
                <p:sp>
                  <p:nvSpPr>
                    <p:cNvPr id="493" name="Rectangle 492"/>
                    <p:cNvSpPr/>
                    <p:nvPr/>
                  </p:nvSpPr>
                  <p:spPr>
                    <a:xfrm>
                      <a:off x="26552587" y="10491310"/>
                      <a:ext cx="2326883" cy="867786"/>
                    </a:xfrm>
                    <a:prstGeom prst="rect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/>
                        <a:t>Autonomous </a:t>
                      </a:r>
                      <a:r>
                        <a:rPr lang="en-US" sz="1500" dirty="0" smtClean="0"/>
                        <a:t>Navigation</a:t>
                      </a:r>
                    </a:p>
                    <a:p>
                      <a:pPr algn="ctr"/>
                      <a:r>
                        <a:rPr lang="en-US" sz="1500" dirty="0" smtClean="0"/>
                        <a:t>Commands</a:t>
                      </a:r>
                      <a:endParaRPr lang="en-US" sz="1500" dirty="0"/>
                    </a:p>
                  </p:txBody>
                </p:sp>
              </p:grpSp>
              <p:grpSp>
                <p:nvGrpSpPr>
                  <p:cNvPr id="447" name="Group 446"/>
                  <p:cNvGrpSpPr/>
                  <p:nvPr/>
                </p:nvGrpSpPr>
                <p:grpSpPr>
                  <a:xfrm>
                    <a:off x="19092017" y="4969034"/>
                    <a:ext cx="2592314" cy="2481254"/>
                    <a:chOff x="19092017" y="4969034"/>
                    <a:chExt cx="2592314" cy="2481254"/>
                  </a:xfrm>
                </p:grpSpPr>
                <p:sp>
                  <p:nvSpPr>
                    <p:cNvPr id="488" name="Rectangle 487"/>
                    <p:cNvSpPr/>
                    <p:nvPr/>
                  </p:nvSpPr>
                  <p:spPr>
                    <a:xfrm>
                      <a:off x="19092017" y="4969034"/>
                      <a:ext cx="2592314" cy="2481254"/>
                    </a:xfrm>
                    <a:prstGeom prst="rect">
                      <a:avLst/>
                    </a:prstGeom>
                    <a:solidFill>
                      <a:srgbClr val="4F81BD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500"/>
                    </a:p>
                  </p:txBody>
                </p:sp>
                <p:sp>
                  <p:nvSpPr>
                    <p:cNvPr id="489" name="Rectangle 488"/>
                    <p:cNvSpPr/>
                    <p:nvPr/>
                  </p:nvSpPr>
                  <p:spPr>
                    <a:xfrm>
                      <a:off x="19491069" y="5135361"/>
                      <a:ext cx="1780322" cy="50343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/>
                        <a:t>High-Level Commands</a:t>
                      </a:r>
                    </a:p>
                  </p:txBody>
                </p:sp>
                <p:sp>
                  <p:nvSpPr>
                    <p:cNvPr id="490" name="Rectangle 489"/>
                    <p:cNvSpPr/>
                    <p:nvPr/>
                  </p:nvSpPr>
                  <p:spPr>
                    <a:xfrm>
                      <a:off x="19505055" y="5859468"/>
                      <a:ext cx="1780322" cy="60986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/>
                        <a:t>Joystick Commands</a:t>
                      </a:r>
                      <a:endParaRPr lang="en-US" sz="1500" dirty="0"/>
                    </a:p>
                  </p:txBody>
                </p:sp>
                <p:sp>
                  <p:nvSpPr>
                    <p:cNvPr id="491" name="Rectangle 490"/>
                    <p:cNvSpPr/>
                    <p:nvPr/>
                  </p:nvSpPr>
                  <p:spPr>
                    <a:xfrm>
                      <a:off x="19491761" y="6669479"/>
                      <a:ext cx="1780322" cy="59046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/>
                        <a:t>System Monitoring</a:t>
                      </a:r>
                      <a:endParaRPr lang="en-US" sz="1500" dirty="0"/>
                    </a:p>
                  </p:txBody>
                </p:sp>
              </p:grpSp>
              <p:grpSp>
                <p:nvGrpSpPr>
                  <p:cNvPr id="448" name="Group 447"/>
                  <p:cNvGrpSpPr/>
                  <p:nvPr/>
                </p:nvGrpSpPr>
                <p:grpSpPr>
                  <a:xfrm>
                    <a:off x="19089833" y="7450287"/>
                    <a:ext cx="2594498" cy="2768818"/>
                    <a:chOff x="19089833" y="7450287"/>
                    <a:chExt cx="2594498" cy="2768818"/>
                  </a:xfrm>
                </p:grpSpPr>
                <p:sp>
                  <p:nvSpPr>
                    <p:cNvPr id="484" name="Rectangle 483"/>
                    <p:cNvSpPr/>
                    <p:nvPr/>
                  </p:nvSpPr>
                  <p:spPr>
                    <a:xfrm>
                      <a:off x="19089833" y="7450287"/>
                      <a:ext cx="2594498" cy="2768818"/>
                    </a:xfrm>
                    <a:prstGeom prst="rect">
                      <a:avLst/>
                    </a:prstGeom>
                    <a:solidFill>
                      <a:srgbClr val="00B050">
                        <a:alpha val="46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500"/>
                    </a:p>
                  </p:txBody>
                </p:sp>
                <p:sp>
                  <p:nvSpPr>
                    <p:cNvPr id="485" name="Rectangle 484"/>
                    <p:cNvSpPr/>
                    <p:nvPr/>
                  </p:nvSpPr>
                  <p:spPr>
                    <a:xfrm>
                      <a:off x="19491663" y="9372063"/>
                      <a:ext cx="1767028" cy="613434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/>
                        <a:t>Foot-Contact Feedback</a:t>
                      </a:r>
                      <a:endParaRPr lang="en-US" sz="1500" dirty="0"/>
                    </a:p>
                  </p:txBody>
                </p:sp>
                <p:sp>
                  <p:nvSpPr>
                    <p:cNvPr id="486" name="Rectangle 485"/>
                    <p:cNvSpPr/>
                    <p:nvPr/>
                  </p:nvSpPr>
                  <p:spPr>
                    <a:xfrm>
                      <a:off x="19504363" y="7721600"/>
                      <a:ext cx="1740442" cy="66523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/>
                        <a:t>Joint Position</a:t>
                      </a:r>
                    </a:p>
                    <a:p>
                      <a:pPr algn="ctr"/>
                      <a:r>
                        <a:rPr lang="en-US" sz="1500" dirty="0" smtClean="0"/>
                        <a:t>Feedback</a:t>
                      </a:r>
                      <a:endParaRPr lang="en-US" sz="1500" dirty="0"/>
                    </a:p>
                  </p:txBody>
                </p:sp>
                <p:sp>
                  <p:nvSpPr>
                    <p:cNvPr id="487" name="Rectangle 486"/>
                    <p:cNvSpPr/>
                    <p:nvPr/>
                  </p:nvSpPr>
                  <p:spPr>
                    <a:xfrm>
                      <a:off x="19503769" y="8533758"/>
                      <a:ext cx="1740442" cy="644184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/>
                        <a:t>Joint Torque Feedback</a:t>
                      </a:r>
                      <a:endParaRPr lang="en-US" sz="1500" dirty="0"/>
                    </a:p>
                  </p:txBody>
                </p:sp>
              </p:grpSp>
              <p:cxnSp>
                <p:nvCxnSpPr>
                  <p:cNvPr id="449" name="Straight Arrow Connector 448"/>
                  <p:cNvCxnSpPr/>
                  <p:nvPr/>
                </p:nvCxnSpPr>
                <p:spPr>
                  <a:xfrm flipV="1">
                    <a:off x="21282905" y="5230130"/>
                    <a:ext cx="2700570" cy="153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50" name="Group 449"/>
                  <p:cNvGrpSpPr/>
                  <p:nvPr/>
                </p:nvGrpSpPr>
                <p:grpSpPr>
                  <a:xfrm>
                    <a:off x="23796928" y="5852118"/>
                    <a:ext cx="2415871" cy="1598169"/>
                    <a:chOff x="23796928" y="5852118"/>
                    <a:chExt cx="2415871" cy="1598169"/>
                  </a:xfrm>
                </p:grpSpPr>
                <p:sp>
                  <p:nvSpPr>
                    <p:cNvPr id="482" name="Rectangle 481"/>
                    <p:cNvSpPr/>
                    <p:nvPr/>
                  </p:nvSpPr>
                  <p:spPr>
                    <a:xfrm>
                      <a:off x="23796928" y="5852118"/>
                      <a:ext cx="2415871" cy="1598169"/>
                    </a:xfrm>
                    <a:prstGeom prst="rect">
                      <a:avLst/>
                    </a:prstGeom>
                    <a:solidFill>
                      <a:srgbClr val="0070C0">
                        <a:alpha val="48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500"/>
                    </a:p>
                  </p:txBody>
                </p:sp>
                <p:sp>
                  <p:nvSpPr>
                    <p:cNvPr id="483" name="Rectangle 482"/>
                    <p:cNvSpPr/>
                    <p:nvPr/>
                  </p:nvSpPr>
                  <p:spPr>
                    <a:xfrm>
                      <a:off x="23971961" y="6030650"/>
                      <a:ext cx="1740347" cy="1229297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Feed-Forward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Motion</a:t>
                      </a:r>
                    </a:p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Planning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451" name="Elbow Connector 450"/>
                  <p:cNvCxnSpPr>
                    <a:stCxn id="490" idx="3"/>
                    <a:endCxn id="480" idx="1"/>
                  </p:cNvCxnSpPr>
                  <p:nvPr/>
                </p:nvCxnSpPr>
                <p:spPr>
                  <a:xfrm flipV="1">
                    <a:off x="21285377" y="5385547"/>
                    <a:ext cx="2686584" cy="778855"/>
                  </a:xfrm>
                  <a:prstGeom prst="bentConnector3">
                    <a:avLst>
                      <a:gd name="adj1" fmla="val 7928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2" name="Elbow Connector 451"/>
                  <p:cNvCxnSpPr>
                    <a:stCxn id="491" idx="1"/>
                    <a:endCxn id="501" idx="1"/>
                  </p:cNvCxnSpPr>
                  <p:nvPr/>
                </p:nvCxnSpPr>
                <p:spPr>
                  <a:xfrm rot="10800000" flipH="1" flipV="1">
                    <a:off x="19491760" y="6964713"/>
                    <a:ext cx="26589" cy="3960489"/>
                  </a:xfrm>
                  <a:prstGeom prst="bentConnector3">
                    <a:avLst>
                      <a:gd name="adj1" fmla="val -859754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Elbow Connector 452"/>
                  <p:cNvCxnSpPr>
                    <a:stCxn id="495" idx="2"/>
                    <a:endCxn id="496" idx="0"/>
                  </p:cNvCxnSpPr>
                  <p:nvPr/>
                </p:nvCxnSpPr>
                <p:spPr>
                  <a:xfrm rot="5400000">
                    <a:off x="22616422" y="6569064"/>
                    <a:ext cx="200144" cy="686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Elbow Connector 453"/>
                  <p:cNvCxnSpPr>
                    <a:endCxn id="497" idx="0"/>
                  </p:cNvCxnSpPr>
                  <p:nvPr/>
                </p:nvCxnSpPr>
                <p:spPr>
                  <a:xfrm>
                    <a:off x="22326600" y="7866920"/>
                    <a:ext cx="2528696" cy="235201"/>
                  </a:xfrm>
                  <a:prstGeom prst="bentConnector2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Elbow Connector 454"/>
                  <p:cNvCxnSpPr>
                    <a:endCxn id="441" idx="3"/>
                  </p:cNvCxnSpPr>
                  <p:nvPr/>
                </p:nvCxnSpPr>
                <p:spPr>
                  <a:xfrm>
                    <a:off x="22936200" y="7605177"/>
                    <a:ext cx="2785314" cy="2072465"/>
                  </a:xfrm>
                  <a:prstGeom prst="bentConnector3">
                    <a:avLst>
                      <a:gd name="adj1" fmla="val 105927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Elbow Connector 455"/>
                  <p:cNvCxnSpPr>
                    <a:stCxn id="483" idx="3"/>
                    <a:endCxn id="443" idx="3"/>
                  </p:cNvCxnSpPr>
                  <p:nvPr/>
                </p:nvCxnSpPr>
                <p:spPr>
                  <a:xfrm>
                    <a:off x="25712308" y="6645299"/>
                    <a:ext cx="9206" cy="4279904"/>
                  </a:xfrm>
                  <a:prstGeom prst="bentConnector3">
                    <a:avLst>
                      <a:gd name="adj1" fmla="val 3439420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Elbow Connector 456"/>
                  <p:cNvCxnSpPr/>
                  <p:nvPr/>
                </p:nvCxnSpPr>
                <p:spPr>
                  <a:xfrm>
                    <a:off x="21258691" y="8054215"/>
                    <a:ext cx="580593" cy="205415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Elbow Connector 457"/>
                  <p:cNvCxnSpPr>
                    <a:stCxn id="487" idx="3"/>
                  </p:cNvCxnSpPr>
                  <p:nvPr/>
                </p:nvCxnSpPr>
                <p:spPr>
                  <a:xfrm flipV="1">
                    <a:off x="21244211" y="8641409"/>
                    <a:ext cx="595073" cy="214441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Elbow Connector 458"/>
                  <p:cNvCxnSpPr>
                    <a:stCxn id="485" idx="3"/>
                    <a:endCxn id="440" idx="1"/>
                  </p:cNvCxnSpPr>
                  <p:nvPr/>
                </p:nvCxnSpPr>
                <p:spPr>
                  <a:xfrm flipV="1">
                    <a:off x="21258691" y="9678779"/>
                    <a:ext cx="578214" cy="1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Elbow Connector 459"/>
                  <p:cNvCxnSpPr>
                    <a:stCxn id="497" idx="2"/>
                    <a:endCxn id="440" idx="0"/>
                  </p:cNvCxnSpPr>
                  <p:nvPr/>
                </p:nvCxnSpPr>
                <p:spPr>
                  <a:xfrm rot="5400000">
                    <a:off x="23503509" y="7977613"/>
                    <a:ext cx="562051" cy="2141524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Elbow Connector 460"/>
                  <p:cNvCxnSpPr>
                    <a:stCxn id="439" idx="3"/>
                    <a:endCxn id="497" idx="1"/>
                  </p:cNvCxnSpPr>
                  <p:nvPr/>
                </p:nvCxnSpPr>
                <p:spPr>
                  <a:xfrm flipV="1">
                    <a:off x="23606404" y="8434736"/>
                    <a:ext cx="372025" cy="479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62" name="Group 461"/>
                  <p:cNvGrpSpPr/>
                  <p:nvPr/>
                </p:nvGrpSpPr>
                <p:grpSpPr>
                  <a:xfrm>
                    <a:off x="21670445" y="4968521"/>
                    <a:ext cx="7514156" cy="886741"/>
                    <a:chOff x="21670445" y="4968521"/>
                    <a:chExt cx="7514156" cy="886741"/>
                  </a:xfrm>
                </p:grpSpPr>
                <p:sp>
                  <p:nvSpPr>
                    <p:cNvPr id="479" name="Rectangle 478"/>
                    <p:cNvSpPr/>
                    <p:nvPr/>
                  </p:nvSpPr>
                  <p:spPr>
                    <a:xfrm>
                      <a:off x="21670445" y="4968521"/>
                      <a:ext cx="7514156" cy="886741"/>
                    </a:xfrm>
                    <a:prstGeom prst="rect">
                      <a:avLst/>
                    </a:prstGeom>
                    <a:solidFill>
                      <a:srgbClr val="92D05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500"/>
                    </a:p>
                  </p:txBody>
                </p:sp>
                <p:sp>
                  <p:nvSpPr>
                    <p:cNvPr id="480" name="Rectangle 479"/>
                    <p:cNvSpPr/>
                    <p:nvPr/>
                  </p:nvSpPr>
                  <p:spPr>
                    <a:xfrm>
                      <a:off x="23971961" y="5129881"/>
                      <a:ext cx="1740347" cy="511332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/>
                        <a:t>Command Processing</a:t>
                      </a:r>
                      <a:endParaRPr lang="en-US" sz="1500" dirty="0"/>
                    </a:p>
                  </p:txBody>
                </p:sp>
                <p:sp>
                  <p:nvSpPr>
                    <p:cNvPr id="481" name="Rectangle 480"/>
                    <p:cNvSpPr/>
                    <p:nvPr/>
                  </p:nvSpPr>
                  <p:spPr>
                    <a:xfrm>
                      <a:off x="26812456" y="5127469"/>
                      <a:ext cx="1740347" cy="511332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/>
                        <a:t>Command Processing</a:t>
                      </a:r>
                      <a:endParaRPr lang="en-US" sz="1500" dirty="0"/>
                    </a:p>
                  </p:txBody>
                </p:sp>
              </p:grpSp>
              <p:cxnSp>
                <p:nvCxnSpPr>
                  <p:cNvPr id="463" name="Straight Arrow Connector 462"/>
                  <p:cNvCxnSpPr>
                    <a:stCxn id="480" idx="3"/>
                    <a:endCxn id="481" idx="1"/>
                  </p:cNvCxnSpPr>
                  <p:nvPr/>
                </p:nvCxnSpPr>
                <p:spPr>
                  <a:xfrm flipV="1">
                    <a:off x="25712308" y="5383135"/>
                    <a:ext cx="1100148" cy="241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Elbow Connector 463"/>
                  <p:cNvCxnSpPr>
                    <a:stCxn id="473" idx="3"/>
                    <a:endCxn id="477" idx="3"/>
                  </p:cNvCxnSpPr>
                  <p:nvPr/>
                </p:nvCxnSpPr>
                <p:spPr>
                  <a:xfrm flipH="1">
                    <a:off x="28890112" y="6276946"/>
                    <a:ext cx="15472" cy="1734133"/>
                  </a:xfrm>
                  <a:prstGeom prst="bentConnector3">
                    <a:avLst>
                      <a:gd name="adj1" fmla="val -910363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Elbow Connector 464"/>
                  <p:cNvCxnSpPr>
                    <a:stCxn id="472" idx="2"/>
                    <a:endCxn id="477" idx="0"/>
                  </p:cNvCxnSpPr>
                  <p:nvPr/>
                </p:nvCxnSpPr>
                <p:spPr>
                  <a:xfrm rot="5400000">
                    <a:off x="27572394" y="7306490"/>
                    <a:ext cx="287487" cy="107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Elbow Connector 465"/>
                  <p:cNvCxnSpPr>
                    <a:stCxn id="477" idx="2"/>
                    <a:endCxn id="474" idx="0"/>
                  </p:cNvCxnSpPr>
                  <p:nvPr/>
                </p:nvCxnSpPr>
                <p:spPr>
                  <a:xfrm rot="16200000" flipH="1">
                    <a:off x="27574340" y="8713612"/>
                    <a:ext cx="283981" cy="494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Elbow Connector 466"/>
                  <p:cNvCxnSpPr>
                    <a:stCxn id="474" idx="2"/>
                    <a:endCxn id="493" idx="0"/>
                  </p:cNvCxnSpPr>
                  <p:nvPr/>
                </p:nvCxnSpPr>
                <p:spPr>
                  <a:xfrm rot="5400000">
                    <a:off x="27445165" y="10219897"/>
                    <a:ext cx="542277" cy="548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68" name="Group 467"/>
                  <p:cNvGrpSpPr/>
                  <p:nvPr/>
                </p:nvGrpSpPr>
                <p:grpSpPr>
                  <a:xfrm>
                    <a:off x="25712309" y="6053551"/>
                    <a:ext cx="3193275" cy="5190580"/>
                    <a:chOff x="25712309" y="6053551"/>
                    <a:chExt cx="3193275" cy="5190580"/>
                  </a:xfrm>
                </p:grpSpPr>
                <p:sp>
                  <p:nvSpPr>
                    <p:cNvPr id="472" name="Rectangle 471"/>
                    <p:cNvSpPr/>
                    <p:nvPr/>
                  </p:nvSpPr>
                  <p:spPr>
                    <a:xfrm>
                      <a:off x="26526795" y="6650504"/>
                      <a:ext cx="2378789" cy="51229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/>
                        <a:t>Camera Data</a:t>
                      </a:r>
                      <a:endParaRPr lang="en-US" sz="1500" dirty="0"/>
                    </a:p>
                  </p:txBody>
                </p:sp>
                <p:sp>
                  <p:nvSpPr>
                    <p:cNvPr id="473" name="Rectangle 472"/>
                    <p:cNvSpPr/>
                    <p:nvPr/>
                  </p:nvSpPr>
                  <p:spPr>
                    <a:xfrm>
                      <a:off x="26526795" y="6053551"/>
                      <a:ext cx="2378789" cy="44678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/>
                        <a:t>LIDAR Data</a:t>
                      </a:r>
                      <a:endParaRPr lang="en-US" sz="1500" dirty="0"/>
                    </a:p>
                  </p:txBody>
                </p:sp>
                <p:sp>
                  <p:nvSpPr>
                    <p:cNvPr id="474" name="Rectangle 473"/>
                    <p:cNvSpPr/>
                    <p:nvPr/>
                  </p:nvSpPr>
                  <p:spPr>
                    <a:xfrm>
                      <a:off x="26542549" y="8855850"/>
                      <a:ext cx="2348056" cy="109318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500" dirty="0" smtClean="0"/>
                        <a:t>High-Level Planning</a:t>
                      </a:r>
                    </a:p>
                    <a:p>
                      <a:pPr algn="ctr"/>
                      <a:endParaRPr lang="en-US" sz="1500" dirty="0"/>
                    </a:p>
                    <a:p>
                      <a:pPr algn="ctr"/>
                      <a:endParaRPr lang="en-US" sz="1500" dirty="0" smtClean="0"/>
                    </a:p>
                    <a:p>
                      <a:pPr algn="ctr"/>
                      <a:endParaRPr lang="en-US" sz="1500" dirty="0"/>
                    </a:p>
                  </p:txBody>
                </p:sp>
                <p:grpSp>
                  <p:nvGrpSpPr>
                    <p:cNvPr id="475" name="Group 474"/>
                    <p:cNvGrpSpPr/>
                    <p:nvPr/>
                  </p:nvGrpSpPr>
                  <p:grpSpPr>
                    <a:xfrm>
                      <a:off x="26542057" y="7450287"/>
                      <a:ext cx="2348055" cy="1121582"/>
                      <a:chOff x="27097592" y="6712818"/>
                      <a:chExt cx="2277685" cy="1121582"/>
                    </a:xfrm>
                  </p:grpSpPr>
                  <p:sp>
                    <p:nvSpPr>
                      <p:cNvPr id="477" name="Rectangle 476"/>
                      <p:cNvSpPr/>
                      <p:nvPr/>
                    </p:nvSpPr>
                    <p:spPr>
                      <a:xfrm>
                        <a:off x="27097592" y="6712818"/>
                        <a:ext cx="2277685" cy="112158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lang="en-US" sz="1500" dirty="0" smtClean="0"/>
                          <a:t>Sensor Processing</a:t>
                        </a:r>
                        <a:endParaRPr lang="en-US" sz="1500" dirty="0"/>
                      </a:p>
                    </p:txBody>
                  </p:sp>
                  <p:sp>
                    <p:nvSpPr>
                      <p:cNvPr id="478" name="Rectangle 477"/>
                      <p:cNvSpPr/>
                      <p:nvPr/>
                    </p:nvSpPr>
                    <p:spPr>
                      <a:xfrm>
                        <a:off x="27226193" y="7039805"/>
                        <a:ext cx="2021107" cy="34289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</a:rPr>
                          <a:t>Terrain Estimation</a:t>
                        </a:r>
                        <a:endPara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476" name="Elbow Connector 475"/>
                    <p:cNvCxnSpPr>
                      <a:stCxn id="493" idx="1"/>
                    </p:cNvCxnSpPr>
                    <p:nvPr/>
                  </p:nvCxnSpPr>
                  <p:spPr>
                    <a:xfrm rot="10800000" flipV="1">
                      <a:off x="25712309" y="10925203"/>
                      <a:ext cx="840279" cy="318928"/>
                    </a:xfrm>
                    <a:prstGeom prst="bentConnector3">
                      <a:avLst>
                        <a:gd name="adj1" fmla="val 19772"/>
                      </a:avLst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9" name="Straight Connector 468"/>
                  <p:cNvCxnSpPr/>
                  <p:nvPr/>
                </p:nvCxnSpPr>
                <p:spPr>
                  <a:xfrm flipV="1">
                    <a:off x="22936200" y="7279346"/>
                    <a:ext cx="0" cy="32583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 flipV="1">
                    <a:off x="22326600" y="7279346"/>
                    <a:ext cx="0" cy="58580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 flipV="1">
                    <a:off x="21684331" y="4969034"/>
                    <a:ext cx="0" cy="734049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29" name="Straight Arrow Connector 428"/>
              <p:cNvCxnSpPr>
                <a:stCxn id="480" idx="2"/>
                <a:endCxn id="483" idx="0"/>
              </p:cNvCxnSpPr>
              <p:nvPr/>
            </p:nvCxnSpPr>
            <p:spPr>
              <a:xfrm>
                <a:off x="25820072" y="5514258"/>
                <a:ext cx="0" cy="3894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02" name="Straight Arrow Connector 501"/>
          <p:cNvCxnSpPr>
            <a:stCxn id="498" idx="1"/>
            <a:endCxn id="501" idx="3"/>
          </p:cNvCxnSpPr>
          <p:nvPr/>
        </p:nvCxnSpPr>
        <p:spPr>
          <a:xfrm flipH="1">
            <a:off x="2372060" y="6374369"/>
            <a:ext cx="6165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tangle 502"/>
          <p:cNvSpPr/>
          <p:nvPr/>
        </p:nvSpPr>
        <p:spPr>
          <a:xfrm>
            <a:off x="8244513" y="3394550"/>
            <a:ext cx="2264775" cy="3691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Localization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4" name="Rectangle 503"/>
          <p:cNvSpPr/>
          <p:nvPr/>
        </p:nvSpPr>
        <p:spPr>
          <a:xfrm>
            <a:off x="8244513" y="4530899"/>
            <a:ext cx="2264775" cy="3506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Foothold Planning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5" name="Rectangle 504"/>
          <p:cNvSpPr/>
          <p:nvPr/>
        </p:nvSpPr>
        <p:spPr>
          <a:xfrm>
            <a:off x="8244513" y="4921292"/>
            <a:ext cx="2264775" cy="3506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Path Planning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14" name="Straight Connector 513"/>
          <p:cNvCxnSpPr/>
          <p:nvPr/>
        </p:nvCxnSpPr>
        <p:spPr>
          <a:xfrm>
            <a:off x="0" y="7150733"/>
            <a:ext cx="10991635" cy="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9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65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7</cp:revision>
  <dcterms:created xsi:type="dcterms:W3CDTF">2015-04-13T07:57:27Z</dcterms:created>
  <dcterms:modified xsi:type="dcterms:W3CDTF">2015-04-13T08:17:56Z</dcterms:modified>
</cp:coreProperties>
</file>