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63" r:id="rId3"/>
    <p:sldId id="257" r:id="rId4"/>
    <p:sldId id="265" r:id="rId5"/>
    <p:sldId id="264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44" d="100"/>
          <a:sy n="44" d="100"/>
        </p:scale>
        <p:origin x="42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17BF-A5B8-4ADE-9F2A-7DA53699538B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F1AB-B666-4216-8546-4BBE5848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9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17BF-A5B8-4ADE-9F2A-7DA53699538B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F1AB-B666-4216-8546-4BBE5848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1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17BF-A5B8-4ADE-9F2A-7DA53699538B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F1AB-B666-4216-8546-4BBE5848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8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17BF-A5B8-4ADE-9F2A-7DA53699538B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F1AB-B666-4216-8546-4BBE5848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17BF-A5B8-4ADE-9F2A-7DA53699538B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F1AB-B666-4216-8546-4BBE5848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6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17BF-A5B8-4ADE-9F2A-7DA53699538B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F1AB-B666-4216-8546-4BBE5848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7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17BF-A5B8-4ADE-9F2A-7DA53699538B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F1AB-B666-4216-8546-4BBE5848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9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17BF-A5B8-4ADE-9F2A-7DA53699538B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F1AB-B666-4216-8546-4BBE5848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8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17BF-A5B8-4ADE-9F2A-7DA53699538B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F1AB-B666-4216-8546-4BBE5848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8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17BF-A5B8-4ADE-9F2A-7DA53699538B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F1AB-B666-4216-8546-4BBE5848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17BF-A5B8-4ADE-9F2A-7DA53699538B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F1AB-B666-4216-8546-4BBE5848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3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017BF-A5B8-4ADE-9F2A-7DA53699538B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4F1AB-B666-4216-8546-4BBE5848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3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236134"/>
            <a:ext cx="12192000" cy="4273167"/>
            <a:chOff x="474133" y="728133"/>
            <a:chExt cx="11057468" cy="4273167"/>
          </a:xfrm>
        </p:grpSpPr>
        <p:sp>
          <p:nvSpPr>
            <p:cNvPr id="4" name="TextBox 3"/>
            <p:cNvSpPr txBox="1"/>
            <p:nvPr/>
          </p:nvSpPr>
          <p:spPr>
            <a:xfrm>
              <a:off x="474133" y="728133"/>
              <a:ext cx="1105746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cs typeface="Arial" panose="020B0604020202020204" pitchFamily="34" charset="0"/>
                </a:rPr>
                <a:t>Design and Control of the BlueFoot Platform:</a:t>
              </a:r>
            </a:p>
            <a:p>
              <a:pPr algn="ctr"/>
              <a:r>
                <a:rPr lang="en-US" sz="4400" dirty="0" smtClean="0">
                  <a:cs typeface="Arial" panose="020B0604020202020204" pitchFamily="34" charset="0"/>
                </a:rPr>
                <a:t>A Multi-terrain Quadruped Robot </a:t>
              </a:r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4133" y="3431640"/>
              <a:ext cx="1105746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cs typeface="Arial" panose="020B0604020202020204" pitchFamily="34" charset="0"/>
                </a:rPr>
                <a:t>Brian Cairl</a:t>
              </a:r>
              <a:r>
                <a:rPr lang="en-US" sz="3200" dirty="0">
                  <a:cs typeface="Arial" panose="020B0604020202020204" pitchFamily="34" charset="0"/>
                </a:rPr>
                <a:t/>
              </a:r>
              <a:br>
                <a:rPr lang="en-US" sz="3200" dirty="0">
                  <a:cs typeface="Arial" panose="020B0604020202020204" pitchFamily="34" charset="0"/>
                </a:rPr>
              </a:br>
              <a:r>
                <a:rPr lang="en-US" sz="3200" dirty="0" smtClean="0">
                  <a:cs typeface="Arial" panose="020B0604020202020204" pitchFamily="34" charset="0"/>
                </a:rPr>
                <a:t>Dr. Farshad Khorrami</a:t>
              </a:r>
            </a:p>
            <a:p>
              <a:pPr algn="ctr"/>
              <a:r>
                <a:rPr lang="en-US" sz="3200" dirty="0" smtClean="0">
                  <a:cs typeface="Arial" panose="020B0604020202020204" pitchFamily="34" charset="0"/>
                </a:rPr>
                <a:t>May 13, 2015</a:t>
              </a:r>
              <a:endParaRPr lang="en-US" sz="3200" dirty="0"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530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256494"/>
            <a:ext cx="105156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cs typeface="Arial" panose="020B0604020202020204" pitchFamily="34" charset="0"/>
              </a:rPr>
              <a:t>Introduction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cs typeface="Arial" panose="020B0604020202020204" pitchFamily="34" charset="0"/>
              </a:rPr>
              <a:t>Hardware and Design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cs typeface="Arial" panose="020B0604020202020204" pitchFamily="34" charset="0"/>
              </a:rPr>
              <a:t>Software Architecture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cs typeface="Arial" panose="020B0604020202020204" pitchFamily="34" charset="0"/>
              </a:rPr>
              <a:t>System Modeling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cs typeface="Arial" panose="020B0604020202020204" pitchFamily="34" charset="0"/>
              </a:rPr>
              <a:t>Gait and Stability Control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cs typeface="Arial" panose="020B0604020202020204" pitchFamily="34" charset="0"/>
              </a:rPr>
              <a:t>Navigation Control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4000" dirty="0" smtClean="0">
                <a:cs typeface="Arial" panose="020B0604020202020204" pitchFamily="34" charset="0"/>
              </a:rPr>
              <a:t>Concluding Remarks</a:t>
            </a:r>
            <a:endParaRPr lang="en-US" sz="4000" dirty="0"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97020"/>
            <a:ext cx="12192000" cy="769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cs typeface="Arial" panose="020B0604020202020204" pitchFamily="34" charset="0"/>
              </a:rPr>
              <a:t>Overview</a:t>
            </a:r>
            <a:endParaRPr lang="en-US" sz="4400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81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300547"/>
            <a:ext cx="9144001" cy="51435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0" y="297020"/>
            <a:ext cx="12192000" cy="769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cs typeface="Arial" panose="020B0604020202020204" pitchFamily="34" charset="0"/>
              </a:rPr>
              <a:t>Introduction: The </a:t>
            </a:r>
            <a:r>
              <a:rPr lang="en-US" sz="4400" dirty="0" smtClean="0">
                <a:cs typeface="Arial" panose="020B0604020202020204" pitchFamily="34" charset="0"/>
              </a:rPr>
              <a:t>BlueFoot Platform</a:t>
            </a:r>
          </a:p>
        </p:txBody>
      </p:sp>
    </p:spTree>
    <p:extLst>
      <p:ext uri="{BB962C8B-B14F-4D97-AF65-F5344CB8AC3E}">
        <p14:creationId xmlns:p14="http://schemas.microsoft.com/office/powerpoint/2010/main" val="373703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97020"/>
            <a:ext cx="12192000" cy="769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cs typeface="Arial" panose="020B0604020202020204" pitchFamily="34" charset="0"/>
              </a:rPr>
              <a:t>Introduction: The </a:t>
            </a:r>
            <a:r>
              <a:rPr lang="en-US" sz="4400" dirty="0" smtClean="0">
                <a:cs typeface="Arial" panose="020B0604020202020204" pitchFamily="34" charset="0"/>
              </a:rPr>
              <a:t>BlueFoot Platform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256494"/>
            <a:ext cx="10515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4000" dirty="0" smtClean="0">
                <a:cs typeface="Arial" panose="020B0604020202020204" pitchFamily="34" charset="0"/>
              </a:rPr>
              <a:t>Project inspired by well known quadruped robotic systems from the past decade:</a:t>
            </a:r>
          </a:p>
          <a:p>
            <a:pPr marL="1028700" lvl="1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4000" dirty="0" err="1" smtClean="0">
                <a:cs typeface="Arial" panose="020B0604020202020204" pitchFamily="34" charset="0"/>
              </a:rPr>
              <a:t>BigDog</a:t>
            </a:r>
            <a:r>
              <a:rPr lang="en-US" sz="4000" dirty="0" smtClean="0">
                <a:cs typeface="Arial" panose="020B0604020202020204" pitchFamily="34" charset="0"/>
              </a:rPr>
              <a:t> (Boston Dynamics) </a:t>
            </a:r>
          </a:p>
          <a:p>
            <a:pPr marL="1028700" lvl="1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4000" dirty="0" err="1" smtClean="0">
                <a:cs typeface="Arial" panose="020B0604020202020204" pitchFamily="34" charset="0"/>
              </a:rPr>
              <a:t>LittleDog</a:t>
            </a:r>
            <a:r>
              <a:rPr lang="en-US" sz="4000" dirty="0" smtClean="0">
                <a:cs typeface="Arial" panose="020B0604020202020204" pitchFamily="34" charset="0"/>
              </a:rPr>
              <a:t> </a:t>
            </a:r>
            <a:r>
              <a:rPr lang="en-US" sz="4000" dirty="0">
                <a:cs typeface="Arial" panose="020B0604020202020204" pitchFamily="34" charset="0"/>
              </a:rPr>
              <a:t>(Boston Dynamics) </a:t>
            </a:r>
            <a:endParaRPr lang="en-US" sz="4000" dirty="0" smtClean="0">
              <a:cs typeface="Arial" panose="020B0604020202020204" pitchFamily="34" charset="0"/>
            </a:endParaRPr>
          </a:p>
          <a:p>
            <a:pPr marL="1028700" lvl="1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cs typeface="Arial" panose="020B0604020202020204" pitchFamily="34" charset="0"/>
              </a:rPr>
              <a:t>Tekken </a:t>
            </a:r>
            <a:r>
              <a:rPr lang="en-US" sz="4000" dirty="0" smtClean="0">
                <a:cs typeface="Arial" panose="020B0604020202020204" pitchFamily="34" charset="0"/>
              </a:rPr>
              <a:t>(</a:t>
            </a:r>
            <a:r>
              <a:rPr lang="en-US" sz="4000" dirty="0" smtClean="0"/>
              <a:t>Kyoto Institute of Technology)</a:t>
            </a:r>
            <a:endParaRPr lang="en-US" sz="4000" dirty="0">
              <a:cs typeface="Arial" panose="020B0604020202020204" pitchFamily="34" charset="0"/>
            </a:endParaRPr>
          </a:p>
          <a:p>
            <a:pPr marL="1028700" lvl="1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4000" dirty="0" err="1" smtClean="0">
                <a:cs typeface="Arial" panose="020B0604020202020204" pitchFamily="34" charset="0"/>
              </a:rPr>
              <a:t>Kolt</a:t>
            </a:r>
            <a:r>
              <a:rPr lang="en-US" sz="4000" dirty="0" smtClean="0">
                <a:cs typeface="Arial" panose="020B0604020202020204" pitchFamily="34" charset="0"/>
              </a:rPr>
              <a:t> (</a:t>
            </a:r>
            <a:r>
              <a:rPr lang="en-US" sz="4000" dirty="0"/>
              <a:t>Stanford </a:t>
            </a:r>
            <a:r>
              <a:rPr lang="en-US" sz="4000" dirty="0" smtClean="0"/>
              <a:t>University)</a:t>
            </a:r>
            <a:endParaRPr lang="en-US" sz="4000" dirty="0" smtClean="0">
              <a:cs typeface="Arial" panose="020B0604020202020204" pitchFamily="34" charset="0"/>
            </a:endParaRPr>
          </a:p>
          <a:p>
            <a:pPr marL="1028700" lvl="1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4000" dirty="0" err="1" smtClean="0">
                <a:cs typeface="Arial" panose="020B0604020202020204" pitchFamily="34" charset="0"/>
              </a:rPr>
              <a:t>HyQ</a:t>
            </a:r>
            <a:r>
              <a:rPr lang="en-US" sz="4000" dirty="0" smtClean="0">
                <a:cs typeface="Arial" panose="020B0604020202020204" pitchFamily="34" charset="0"/>
              </a:rPr>
              <a:t> (</a:t>
            </a:r>
            <a:r>
              <a:rPr lang="en-US" sz="4000" dirty="0" err="1"/>
              <a:t>Istituto</a:t>
            </a:r>
            <a:r>
              <a:rPr lang="en-US" sz="4000" dirty="0"/>
              <a:t> </a:t>
            </a:r>
            <a:r>
              <a:rPr lang="en-US" sz="4000" dirty="0" err="1"/>
              <a:t>Italiano</a:t>
            </a:r>
            <a:r>
              <a:rPr lang="en-US" sz="4000" dirty="0"/>
              <a:t> di </a:t>
            </a:r>
            <a:r>
              <a:rPr lang="en-US" sz="4000" dirty="0" err="1" smtClean="0"/>
              <a:t>Tecnologia</a:t>
            </a:r>
            <a:r>
              <a:rPr lang="en-US" sz="4000" dirty="0"/>
              <a:t>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99066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97020"/>
            <a:ext cx="12192000" cy="769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cs typeface="Arial" panose="020B0604020202020204" pitchFamily="34" charset="0"/>
              </a:rPr>
              <a:t>Introduction: The </a:t>
            </a:r>
            <a:r>
              <a:rPr lang="en-US" sz="4400" dirty="0" smtClean="0">
                <a:cs typeface="Arial" panose="020B0604020202020204" pitchFamily="34" charset="0"/>
              </a:rPr>
              <a:t>BlueFoot Platform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430666"/>
            <a:ext cx="105156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4000" dirty="0" smtClean="0">
                <a:cs typeface="Arial" panose="020B0604020202020204" pitchFamily="34" charset="0"/>
              </a:rPr>
              <a:t>Small-scale quadruped robot </a:t>
            </a: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4000" dirty="0" smtClean="0">
                <a:cs typeface="Arial" panose="020B0604020202020204" pitchFamily="34" charset="0"/>
              </a:rPr>
              <a:t>16 actuated degrees </a:t>
            </a:r>
            <a:r>
              <a:rPr lang="en-US" sz="4000" dirty="0">
                <a:cs typeface="Arial" panose="020B0604020202020204" pitchFamily="34" charset="0"/>
              </a:rPr>
              <a:t>of </a:t>
            </a:r>
            <a:r>
              <a:rPr lang="en-US" sz="4000" dirty="0" smtClean="0">
                <a:cs typeface="Arial" panose="020B0604020202020204" pitchFamily="34" charset="0"/>
              </a:rPr>
              <a:t>freedom</a:t>
            </a: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4000" dirty="0" smtClean="0">
                <a:cs typeface="Arial" panose="020B0604020202020204" pitchFamily="34" charset="0"/>
              </a:rPr>
              <a:t>High Dexterity:</a:t>
            </a:r>
          </a:p>
          <a:p>
            <a:pPr marL="1028700" lvl="1" indent="-57150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4000" dirty="0">
                <a:cs typeface="Arial" panose="020B0604020202020204" pitchFamily="34" charset="0"/>
              </a:rPr>
              <a:t>S</a:t>
            </a:r>
            <a:r>
              <a:rPr lang="en-US" sz="4000" dirty="0" smtClean="0">
                <a:cs typeface="Arial" panose="020B0604020202020204" pitchFamily="34" charset="0"/>
              </a:rPr>
              <a:t>tabilize and reposition on rough terrain</a:t>
            </a:r>
          </a:p>
          <a:p>
            <a:pPr marL="1028700" lvl="1" indent="-57150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4000" dirty="0" smtClean="0">
                <a:cs typeface="Arial" panose="020B0604020202020204" pitchFamily="34" charset="0"/>
              </a:rPr>
              <a:t>Trunk articulation</a:t>
            </a:r>
          </a:p>
          <a:p>
            <a:pPr marL="1028700" lvl="1" indent="-57150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4000" dirty="0" smtClean="0">
                <a:cs typeface="Arial" panose="020B0604020202020204" pitchFamily="34" charset="0"/>
              </a:rPr>
              <a:t>Overcome raised/uneven terrain</a:t>
            </a:r>
            <a:endParaRPr lang="en-US" sz="4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89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97020"/>
            <a:ext cx="12192000" cy="769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cs typeface="Arial" panose="020B0604020202020204" pitchFamily="34" charset="0"/>
              </a:rPr>
              <a:t>Source Point Cloud (1)</a:t>
            </a:r>
            <a:endParaRPr lang="en-US" sz="4400" dirty="0" smtClean="0"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329" y="1066461"/>
            <a:ext cx="8799342" cy="565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7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97020"/>
            <a:ext cx="12192000" cy="769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cs typeface="Arial" panose="020B0604020202020204" pitchFamily="34" charset="0"/>
              </a:rPr>
              <a:t>Surface Normal Estimation (2)</a:t>
            </a:r>
            <a:endParaRPr lang="en-US" sz="4400" dirty="0" smtClean="0"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329" y="1066461"/>
            <a:ext cx="8799342" cy="565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1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330" y="1066461"/>
            <a:ext cx="8799342" cy="56266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97020"/>
            <a:ext cx="12192000" cy="769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cs typeface="Arial" panose="020B0604020202020204" pitchFamily="34" charset="0"/>
              </a:rPr>
              <a:t>Source Point Cloud (2)</a:t>
            </a:r>
            <a:endParaRPr lang="en-US" sz="4400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06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329" y="1066461"/>
            <a:ext cx="8799342" cy="56193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97020"/>
            <a:ext cx="12192000" cy="769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cs typeface="Arial" panose="020B0604020202020204" pitchFamily="34" charset="0"/>
              </a:rPr>
              <a:t>Surface Normal Estimation (2)</a:t>
            </a:r>
            <a:endParaRPr lang="en-US" sz="4400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42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134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12</cp:revision>
  <dcterms:created xsi:type="dcterms:W3CDTF">2015-05-10T00:10:29Z</dcterms:created>
  <dcterms:modified xsi:type="dcterms:W3CDTF">2015-05-11T00:33:56Z</dcterms:modified>
</cp:coreProperties>
</file>