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18573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 uri="GoogleSlidesCustomDataVersion2">
      <go:slidesCustomData xmlns:go="http://customooxmlschemas.google.com/" r:id="rId33" roundtripDataSignature="AMtx7mjJqZxS4EMX8k0M1oLZhbM7Nnck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7"/>
          <p:cNvSpPr/>
          <p:nvPr>
            <p:ph idx="2" type="pic"/>
          </p:nvPr>
        </p:nvSpPr>
        <p:spPr>
          <a:xfrm>
            <a:off x="5183188" y="987425"/>
            <a:ext cx="6172200" cy="4873625"/>
          </a:xfrm>
          <a:prstGeom prst="rect">
            <a:avLst/>
          </a:prstGeom>
          <a:noFill/>
          <a:ln>
            <a:noFill/>
          </a:ln>
        </p:spPr>
      </p:sp>
      <p:sp>
        <p:nvSpPr>
          <p:cNvPr id="70" name="Google Shape;70;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8" name="Shape 88"/>
        <p:cNvGrpSpPr/>
        <p:nvPr/>
      </p:nvGrpSpPr>
      <p:grpSpPr>
        <a:xfrm>
          <a:off x="0" y="0"/>
          <a:ext cx="0" cy="0"/>
          <a:chOff x="0" y="0"/>
          <a:chExt cx="0" cy="0"/>
        </a:xfrm>
      </p:grpSpPr>
      <p:sp>
        <p:nvSpPr>
          <p:cNvPr id="89" name="Google Shape;89;p4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4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4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4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42"/>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99" name="Google Shape;99;p4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4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43"/>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4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Google Shape;105;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Google Shape;106;p4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4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44"/>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45"/>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Google Shape;111;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2" name="Google Shape;112;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4" name="Google Shape;114;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4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4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45"/>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4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4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1" name="Google Shape;121;p4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46"/>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4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4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 name="Google Shape;126;p47"/>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0" name="Google Shape;2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7" name="Shape 127"/>
        <p:cNvGrpSpPr/>
        <p:nvPr/>
      </p:nvGrpSpPr>
      <p:grpSpPr>
        <a:xfrm>
          <a:off x="0" y="0"/>
          <a:ext cx="0" cy="0"/>
          <a:chOff x="0" y="0"/>
          <a:chExt cx="0" cy="0"/>
        </a:xfrm>
      </p:grpSpPr>
      <p:sp>
        <p:nvSpPr>
          <p:cNvPr id="128" name="Google Shape;128;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Google Shape;130;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31" name="Google Shape;131;p4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4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3" name="Google Shape;133;p48"/>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49"/>
          <p:cNvSpPr/>
          <p:nvPr>
            <p:ph idx="2" type="pic"/>
          </p:nvPr>
        </p:nvSpPr>
        <p:spPr>
          <a:xfrm>
            <a:off x="5183188" y="987425"/>
            <a:ext cx="6172200" cy="4873625"/>
          </a:xfrm>
          <a:prstGeom prst="rect">
            <a:avLst/>
          </a:prstGeom>
          <a:noFill/>
          <a:ln>
            <a:noFill/>
          </a:ln>
        </p:spPr>
      </p:sp>
      <p:sp>
        <p:nvSpPr>
          <p:cNvPr id="137" name="Google Shape;137;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38" name="Google Shape;138;p4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4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49"/>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50"/>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Google Shape;144;p5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5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5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51"/>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9" name="Google Shape;149;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5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5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51"/>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2" name="Google Shape;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 name="Google Shape;47;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3" name="Google Shape;63;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4" name="Google Shape;6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40"/>
          <p:cNvSpPr txBox="1"/>
          <p:nvPr>
            <p:ph idx="12" type="sldNum"/>
          </p:nvPr>
        </p:nvSpPr>
        <p:spPr>
          <a:xfrm>
            <a:off x="8714772" y="6025573"/>
            <a:ext cx="2743200" cy="4016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600">
                <a:solidFill>
                  <a:srgbClr val="1C7DDB"/>
                </a:solidFill>
                <a:latin typeface="Arial"/>
                <a:ea typeface="Arial"/>
                <a:cs typeface="Arial"/>
                <a:sym typeface="Arial"/>
              </a:defRPr>
            </a:lvl1pPr>
            <a:lvl2pPr indent="0" lvl="1" marL="0" marR="0" rtl="0" algn="r">
              <a:spcBef>
                <a:spcPts val="0"/>
              </a:spcBef>
              <a:buNone/>
              <a:defRPr sz="1600">
                <a:solidFill>
                  <a:srgbClr val="1C7DDB"/>
                </a:solidFill>
                <a:latin typeface="Arial"/>
                <a:ea typeface="Arial"/>
                <a:cs typeface="Arial"/>
                <a:sym typeface="Arial"/>
              </a:defRPr>
            </a:lvl2pPr>
            <a:lvl3pPr indent="0" lvl="2" marL="0" marR="0" rtl="0" algn="r">
              <a:spcBef>
                <a:spcPts val="0"/>
              </a:spcBef>
              <a:buNone/>
              <a:defRPr sz="1600">
                <a:solidFill>
                  <a:srgbClr val="1C7DDB"/>
                </a:solidFill>
                <a:latin typeface="Arial"/>
                <a:ea typeface="Arial"/>
                <a:cs typeface="Arial"/>
                <a:sym typeface="Arial"/>
              </a:defRPr>
            </a:lvl3pPr>
            <a:lvl4pPr indent="0" lvl="3" marL="0" marR="0" rtl="0" algn="r">
              <a:spcBef>
                <a:spcPts val="0"/>
              </a:spcBef>
              <a:buNone/>
              <a:defRPr sz="1600">
                <a:solidFill>
                  <a:srgbClr val="1C7DDB"/>
                </a:solidFill>
                <a:latin typeface="Arial"/>
                <a:ea typeface="Arial"/>
                <a:cs typeface="Arial"/>
                <a:sym typeface="Arial"/>
              </a:defRPr>
            </a:lvl4pPr>
            <a:lvl5pPr indent="0" lvl="4" marL="0" marR="0" rtl="0" algn="r">
              <a:spcBef>
                <a:spcPts val="0"/>
              </a:spcBef>
              <a:buNone/>
              <a:defRPr sz="1600">
                <a:solidFill>
                  <a:srgbClr val="1C7DDB"/>
                </a:solidFill>
                <a:latin typeface="Arial"/>
                <a:ea typeface="Arial"/>
                <a:cs typeface="Arial"/>
                <a:sym typeface="Arial"/>
              </a:defRPr>
            </a:lvl5pPr>
            <a:lvl6pPr indent="0" lvl="5" marL="0" marR="0" rtl="0" algn="r">
              <a:spcBef>
                <a:spcPts val="0"/>
              </a:spcBef>
              <a:buNone/>
              <a:defRPr sz="1600">
                <a:solidFill>
                  <a:srgbClr val="1C7DDB"/>
                </a:solidFill>
                <a:latin typeface="Arial"/>
                <a:ea typeface="Arial"/>
                <a:cs typeface="Arial"/>
                <a:sym typeface="Arial"/>
              </a:defRPr>
            </a:lvl6pPr>
            <a:lvl7pPr indent="0" lvl="6" marL="0" marR="0" rtl="0" algn="r">
              <a:spcBef>
                <a:spcPts val="0"/>
              </a:spcBef>
              <a:buNone/>
              <a:defRPr sz="1600">
                <a:solidFill>
                  <a:srgbClr val="1C7DDB"/>
                </a:solidFill>
                <a:latin typeface="Arial"/>
                <a:ea typeface="Arial"/>
                <a:cs typeface="Arial"/>
                <a:sym typeface="Arial"/>
              </a:defRPr>
            </a:lvl7pPr>
            <a:lvl8pPr indent="0" lvl="7" marL="0" marR="0" rtl="0" algn="r">
              <a:spcBef>
                <a:spcPts val="0"/>
              </a:spcBef>
              <a:buNone/>
              <a:defRPr sz="1600">
                <a:solidFill>
                  <a:srgbClr val="1C7DDB"/>
                </a:solidFill>
                <a:latin typeface="Arial"/>
                <a:ea typeface="Arial"/>
                <a:cs typeface="Arial"/>
                <a:sym typeface="Arial"/>
              </a:defRPr>
            </a:lvl8pPr>
            <a:lvl9pPr indent="0" lvl="8" marL="0" marR="0" rtl="0" algn="r">
              <a:spcBef>
                <a:spcPts val="0"/>
              </a:spcBef>
              <a:buNone/>
              <a:defRPr sz="1600">
                <a:solidFill>
                  <a:srgbClr val="1C7DD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
          <p:cNvSpPr txBox="1"/>
          <p:nvPr/>
        </p:nvSpPr>
        <p:spPr>
          <a:xfrm>
            <a:off x="838200" y="1037699"/>
            <a:ext cx="10512552" cy="2643197"/>
          </a:xfrm>
          <a:prstGeom prst="rect">
            <a:avLst/>
          </a:prstGeom>
          <a:noFill/>
          <a:ln>
            <a:noFill/>
          </a:ln>
        </p:spPr>
        <p:txBody>
          <a:bodyPr anchorCtr="0" anchor="b" bIns="45700" lIns="91425" spcFirstLastPara="1" rIns="91425" wrap="square" tIns="45700">
            <a:normAutofit fontScale="77500" lnSpcReduction="20000"/>
          </a:bodyPr>
          <a:lstStyle/>
          <a:p>
            <a:pPr indent="0" lvl="0" marL="0" marR="0" rtl="0" algn="l">
              <a:lnSpc>
                <a:spcPct val="90000"/>
              </a:lnSpc>
              <a:spcBef>
                <a:spcPts val="0"/>
              </a:spcBef>
              <a:spcAft>
                <a:spcPts val="0"/>
              </a:spcAft>
              <a:buNone/>
            </a:pPr>
            <a:r>
              <a:rPr b="0" i="0" lang="en-US" sz="5400" u="none" cap="none" strike="noStrike">
                <a:solidFill>
                  <a:schemeClr val="lt1"/>
                </a:solidFill>
                <a:latin typeface="Arial"/>
                <a:ea typeface="Arial"/>
                <a:cs typeface="Arial"/>
                <a:sym typeface="Arial"/>
              </a:rPr>
              <a:t>Machine Learning Capstone</a:t>
            </a:r>
            <a:endParaRPr/>
          </a:p>
          <a:p>
            <a:pPr indent="0" lvl="0" marL="0" marR="0" rtl="0" algn="l">
              <a:lnSpc>
                <a:spcPct val="90000"/>
              </a:lnSpc>
              <a:spcBef>
                <a:spcPts val="600"/>
              </a:spcBef>
              <a:spcAft>
                <a:spcPts val="0"/>
              </a:spcAft>
              <a:buNone/>
            </a:pPr>
            <a:r>
              <a:t/>
            </a:r>
            <a:endParaRPr b="0" i="0" sz="540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None/>
            </a:pPr>
            <a:r>
              <a:rPr b="0" i="0" lang="en-US" sz="5400" u="none" cap="none" strike="noStrike">
                <a:solidFill>
                  <a:schemeClr val="lt1"/>
                </a:solidFill>
                <a:latin typeface="Arial"/>
                <a:ea typeface="Arial"/>
                <a:cs typeface="Arial"/>
                <a:sym typeface="Arial"/>
              </a:rPr>
              <a:t>Build a Personalized Online Course Recommender System with Machine Learning</a:t>
            </a:r>
            <a:endParaRPr/>
          </a:p>
        </p:txBody>
      </p:sp>
      <p:sp>
        <p:nvSpPr>
          <p:cNvPr id="160" name="Google Shape;160;p1"/>
          <p:cNvSpPr txBox="1"/>
          <p:nvPr/>
        </p:nvSpPr>
        <p:spPr>
          <a:xfrm>
            <a:off x="838199" y="4983276"/>
            <a:ext cx="10512552" cy="1126680"/>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l">
              <a:lnSpc>
                <a:spcPct val="90000"/>
              </a:lnSpc>
              <a:spcBef>
                <a:spcPts val="0"/>
              </a:spcBef>
              <a:spcAft>
                <a:spcPts val="0"/>
              </a:spcAft>
              <a:buNone/>
            </a:pPr>
            <a:r>
              <a:t/>
            </a:r>
            <a:endParaRPr b="0" i="0" sz="360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None/>
            </a:pPr>
            <a:r>
              <a:t/>
            </a:r>
            <a:endParaRPr b="0" i="0" sz="7600" u="none" cap="none" strike="noStrike">
              <a:solidFill>
                <a:schemeClr val="lt1"/>
              </a:solidFill>
              <a:latin typeface="Arial"/>
              <a:ea typeface="Arial"/>
              <a:cs typeface="Arial"/>
              <a:sym typeface="Arial"/>
            </a:endParaRPr>
          </a:p>
          <a:p>
            <a:pPr indent="0" lvl="0" marL="0" marR="0" rtl="0" algn="l">
              <a:lnSpc>
                <a:spcPct val="90000"/>
              </a:lnSpc>
              <a:spcBef>
                <a:spcPts val="600"/>
              </a:spcBef>
              <a:spcAft>
                <a:spcPts val="0"/>
              </a:spcAft>
              <a:buNone/>
            </a:pPr>
            <a:r>
              <a:rPr b="0" i="0" lang="en-US" sz="7600" u="none" cap="none" strike="noStrike">
                <a:solidFill>
                  <a:schemeClr val="lt1"/>
                </a:solidFill>
                <a:latin typeface="Arial"/>
                <a:ea typeface="Arial"/>
                <a:cs typeface="Arial"/>
                <a:sym typeface="Arial"/>
              </a:rPr>
              <a:t>María Belén Camandone 07-2024</a:t>
            </a:r>
            <a:endParaRPr/>
          </a:p>
        </p:txBody>
      </p:sp>
      <p:sp>
        <p:nvSpPr>
          <p:cNvPr id="161" name="Google Shape;161;p1"/>
          <p:cNvSpPr/>
          <p:nvPr/>
        </p:nvSpPr>
        <p:spPr>
          <a:xfrm>
            <a:off x="838200" y="4718595"/>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10"/>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100">
                <a:latin typeface="Arial"/>
                <a:ea typeface="Arial"/>
                <a:cs typeface="Arial"/>
                <a:sym typeface="Arial"/>
              </a:rPr>
              <a:t>Flowchart of content-based recommender system using user profile and course genres</a:t>
            </a:r>
            <a:endParaRPr sz="4300"/>
          </a:p>
        </p:txBody>
      </p:sp>
      <p:sp>
        <p:nvSpPr>
          <p:cNvPr id="270" name="Google Shape;270;p10"/>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1" name="Google Shape;271;p10"/>
          <p:cNvCxnSpPr/>
          <p:nvPr/>
        </p:nvCxnSpPr>
        <p:spPr>
          <a:xfrm>
            <a:off x="3441648" y="4925143"/>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272" name="Google Shape;272;p10"/>
          <p:cNvSpPr/>
          <p:nvPr/>
        </p:nvSpPr>
        <p:spPr>
          <a:xfrm>
            <a:off x="3854270" y="4334806"/>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64">
                <a:solidFill>
                  <a:schemeClr val="lt1"/>
                </a:solidFill>
                <a:latin typeface="Calibri"/>
                <a:ea typeface="Calibri"/>
                <a:cs typeface="Calibri"/>
                <a:sym typeface="Calibri"/>
              </a:rPr>
              <a:t>Data processing</a:t>
            </a:r>
            <a:endParaRPr sz="1800">
              <a:solidFill>
                <a:schemeClr val="lt1"/>
              </a:solidFill>
              <a:latin typeface="Calibri"/>
              <a:ea typeface="Calibri"/>
              <a:cs typeface="Calibri"/>
              <a:sym typeface="Calibri"/>
            </a:endParaRPr>
          </a:p>
        </p:txBody>
      </p:sp>
      <p:cxnSp>
        <p:nvCxnSpPr>
          <p:cNvPr id="273" name="Google Shape;273;p10"/>
          <p:cNvCxnSpPr/>
          <p:nvPr/>
        </p:nvCxnSpPr>
        <p:spPr>
          <a:xfrm>
            <a:off x="5666188" y="4925143"/>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274" name="Google Shape;274;p10"/>
          <p:cNvSpPr/>
          <p:nvPr/>
        </p:nvSpPr>
        <p:spPr>
          <a:xfrm>
            <a:off x="8369652" y="4334806"/>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Apply the generate recommendationscores function</a:t>
            </a:r>
            <a:endParaRPr sz="1800">
              <a:solidFill>
                <a:schemeClr val="lt1"/>
              </a:solidFill>
              <a:latin typeface="Calibri"/>
              <a:ea typeface="Calibri"/>
              <a:cs typeface="Calibri"/>
              <a:sym typeface="Calibri"/>
            </a:endParaRPr>
          </a:p>
        </p:txBody>
      </p:sp>
      <p:cxnSp>
        <p:nvCxnSpPr>
          <p:cNvPr id="275" name="Google Shape;275;p10"/>
          <p:cNvCxnSpPr/>
          <p:nvPr/>
        </p:nvCxnSpPr>
        <p:spPr>
          <a:xfrm>
            <a:off x="7923879" y="4925143"/>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276" name="Google Shape;276;p10"/>
          <p:cNvSpPr txBox="1"/>
          <p:nvPr/>
        </p:nvSpPr>
        <p:spPr>
          <a:xfrm>
            <a:off x="1011459" y="2385914"/>
            <a:ext cx="1022556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The most common type of content-based recommendation system suggests items to users based on their individual profiles. A user's profile encapsulates their preferences and tastes, which are inferred from their interactions, such as the frequency of clicks or the items they have liked.</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recommendation process hinges on the similarity between items. This similarity is determined by comparing the content features of the items, such as category, tags, genre, and other attributes. In essence, the system analyzes these features to find items that closely match the user's profile.</a:t>
            </a:r>
            <a:endParaRPr/>
          </a:p>
        </p:txBody>
      </p:sp>
      <p:sp>
        <p:nvSpPr>
          <p:cNvPr id="277" name="Google Shape;277;p10"/>
          <p:cNvSpPr/>
          <p:nvPr/>
        </p:nvSpPr>
        <p:spPr>
          <a:xfrm>
            <a:off x="1669707" y="4334806"/>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Load data</a:t>
            </a:r>
            <a:endParaRPr sz="1800">
              <a:solidFill>
                <a:schemeClr val="lt1"/>
              </a:solidFill>
              <a:latin typeface="Calibri"/>
              <a:ea typeface="Calibri"/>
              <a:cs typeface="Calibri"/>
              <a:sym typeface="Calibri"/>
            </a:endParaRPr>
          </a:p>
        </p:txBody>
      </p:sp>
      <p:sp>
        <p:nvSpPr>
          <p:cNvPr id="278" name="Google Shape;278;p10"/>
          <p:cNvSpPr/>
          <p:nvPr/>
        </p:nvSpPr>
        <p:spPr>
          <a:xfrm>
            <a:off x="6111961" y="4334806"/>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Define score threshold</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1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1"/>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600"/>
              <a:buFont typeface="Calibri"/>
              <a:buNone/>
            </a:pPr>
            <a:r>
              <a:rPr lang="en-US" sz="4600"/>
              <a:t>Evaluation results of user profile-based recommender system</a:t>
            </a:r>
            <a:endParaRPr/>
          </a:p>
        </p:txBody>
      </p:sp>
      <p:sp>
        <p:nvSpPr>
          <p:cNvPr id="285" name="Google Shape;285;p11"/>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cap="rnd" cmpd="sng" w="44450">
            <a:solidFill>
              <a:schemeClr val="accent2">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1"/>
          <p:cNvSpPr txBox="1"/>
          <p:nvPr/>
        </p:nvSpPr>
        <p:spPr>
          <a:xfrm>
            <a:off x="572493" y="2071316"/>
            <a:ext cx="10972800" cy="41191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200"/>
              <a:buFont typeface="Arial"/>
              <a:buNone/>
            </a:pPr>
            <a:r>
              <a:rPr lang="en-US" sz="2200">
                <a:solidFill>
                  <a:schemeClr val="lt1"/>
                </a:solidFill>
                <a:latin typeface="Calibri"/>
                <a:ea typeface="Calibri"/>
                <a:cs typeface="Calibri"/>
                <a:sym typeface="Calibri"/>
              </a:rPr>
              <a:t>I chose a threshold score of 60, and I only keep the results with scores larger than the recommendation threshold.</a:t>
            </a:r>
            <a:endParaRPr/>
          </a:p>
          <a:p>
            <a:pPr indent="0" lvl="0" marL="0" marR="0" rtl="0" algn="l">
              <a:lnSpc>
                <a:spcPct val="90000"/>
              </a:lnSpc>
              <a:spcBef>
                <a:spcPts val="1000"/>
              </a:spcBef>
              <a:spcAft>
                <a:spcPts val="0"/>
              </a:spcAft>
              <a:buClr>
                <a:schemeClr val="lt1"/>
              </a:buClr>
              <a:buSzPts val="2200"/>
              <a:buFont typeface="Arial"/>
              <a:buNone/>
            </a:pPr>
            <a:r>
              <a:rPr lang="en-US" sz="2200">
                <a:solidFill>
                  <a:schemeClr val="lt1"/>
                </a:solidFill>
                <a:latin typeface="Calibri"/>
                <a:ea typeface="Calibri"/>
                <a:cs typeface="Calibri"/>
                <a:sym typeface="Calibri"/>
              </a:rPr>
              <a:t>On average, 12 new/unseen courses have been recommended per user (in the test user dataset).</a:t>
            </a:r>
            <a:endParaRPr/>
          </a:p>
          <a:p>
            <a:pPr indent="0" lvl="0" marL="0" marR="0" rtl="0" algn="l">
              <a:lnSpc>
                <a:spcPct val="90000"/>
              </a:lnSpc>
              <a:spcBef>
                <a:spcPts val="1000"/>
              </a:spcBef>
              <a:spcAft>
                <a:spcPts val="0"/>
              </a:spcAft>
              <a:buClr>
                <a:schemeClr val="lt1"/>
              </a:buClr>
              <a:buSzPts val="2200"/>
              <a:buFont typeface="Arial"/>
              <a:buNone/>
            </a:pPr>
            <a:r>
              <a:rPr lang="en-US" sz="2200">
                <a:solidFill>
                  <a:schemeClr val="lt1"/>
                </a:solidFill>
                <a:latin typeface="Calibri"/>
                <a:ea typeface="Calibri"/>
                <a:cs typeface="Calibri"/>
                <a:sym typeface="Calibri"/>
              </a:rPr>
              <a:t>The top-10 commonly recommended courses are:</a:t>
            </a:r>
            <a:endParaRPr/>
          </a:p>
          <a:p>
            <a:pPr indent="0" lvl="0" marL="0" marR="0" rtl="0" algn="l">
              <a:lnSpc>
                <a:spcPct val="90000"/>
              </a:lnSpc>
              <a:spcBef>
                <a:spcPts val="1000"/>
              </a:spcBef>
              <a:spcAft>
                <a:spcPts val="0"/>
              </a:spcAft>
              <a:buClr>
                <a:schemeClr val="lt1"/>
              </a:buClr>
              <a:buSzPts val="2200"/>
              <a:buFont typeface="Arial"/>
              <a:buNone/>
            </a:pPr>
            <a:r>
              <a:t/>
            </a:r>
            <a:endParaRPr sz="2200">
              <a:solidFill>
                <a:schemeClr val="lt1"/>
              </a:solidFill>
              <a:latin typeface="Calibri"/>
              <a:ea typeface="Calibri"/>
              <a:cs typeface="Calibri"/>
              <a:sym typeface="Calibri"/>
            </a:endParaRPr>
          </a:p>
        </p:txBody>
      </p:sp>
      <p:pic>
        <p:nvPicPr>
          <p:cNvPr descr="A screenshot of a computer&#10;&#10;Description automatically generated" id="287" name="Google Shape;287;p11"/>
          <p:cNvPicPr preferRelativeResize="0"/>
          <p:nvPr/>
        </p:nvPicPr>
        <p:blipFill rotWithShape="1">
          <a:blip r:embed="rId3">
            <a:alphaModFix/>
          </a:blip>
          <a:srcRect b="0" l="0" r="0" t="0"/>
          <a:stretch/>
        </p:blipFill>
        <p:spPr>
          <a:xfrm>
            <a:off x="3946358" y="3979626"/>
            <a:ext cx="3399995" cy="27565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sp>
        <p:nvSpPr>
          <p:cNvPr id="292" name="Google Shape;292;p12"/>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latin typeface="Arial"/>
                <a:ea typeface="Arial"/>
                <a:cs typeface="Arial"/>
                <a:sym typeface="Arial"/>
              </a:rPr>
              <a:t>Flowchart of content-based recommender system using course similarity</a:t>
            </a:r>
            <a:endParaRPr/>
          </a:p>
        </p:txBody>
      </p:sp>
      <p:sp>
        <p:nvSpPr>
          <p:cNvPr id="294" name="Google Shape;294;p12"/>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2"/>
          <p:cNvSpPr/>
          <p:nvPr/>
        </p:nvSpPr>
        <p:spPr>
          <a:xfrm>
            <a:off x="782859" y="2210181"/>
            <a:ext cx="11082570" cy="5847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US" sz="1600">
                <a:solidFill>
                  <a:schemeClr val="lt1"/>
                </a:solidFill>
                <a:latin typeface="Calibri"/>
                <a:ea typeface="Calibri"/>
                <a:cs typeface="Calibri"/>
                <a:sym typeface="Calibri"/>
              </a:rPr>
              <a:t>In these recommendations we use the course similarity matrix to identify and recommend new courses that are similar to the ones in which users are already enrolled. </a:t>
            </a:r>
            <a:endParaRPr/>
          </a:p>
        </p:txBody>
      </p:sp>
      <p:cxnSp>
        <p:nvCxnSpPr>
          <p:cNvPr id="296" name="Google Shape;296;p12"/>
          <p:cNvCxnSpPr/>
          <p:nvPr/>
        </p:nvCxnSpPr>
        <p:spPr>
          <a:xfrm>
            <a:off x="3441648" y="3996632"/>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297" name="Google Shape;297;p12"/>
          <p:cNvSpPr/>
          <p:nvPr/>
        </p:nvSpPr>
        <p:spPr>
          <a:xfrm>
            <a:off x="3854270" y="3406295"/>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64">
                <a:solidFill>
                  <a:schemeClr val="lt1"/>
                </a:solidFill>
                <a:latin typeface="Calibri"/>
                <a:ea typeface="Calibri"/>
                <a:cs typeface="Calibri"/>
                <a:sym typeface="Calibri"/>
              </a:rPr>
              <a:t>Data processing</a:t>
            </a:r>
            <a:endParaRPr sz="1800">
              <a:solidFill>
                <a:schemeClr val="lt1"/>
              </a:solidFill>
              <a:latin typeface="Calibri"/>
              <a:ea typeface="Calibri"/>
              <a:cs typeface="Calibri"/>
              <a:sym typeface="Calibri"/>
            </a:endParaRPr>
          </a:p>
        </p:txBody>
      </p:sp>
      <p:cxnSp>
        <p:nvCxnSpPr>
          <p:cNvPr id="298" name="Google Shape;298;p12"/>
          <p:cNvCxnSpPr/>
          <p:nvPr/>
        </p:nvCxnSpPr>
        <p:spPr>
          <a:xfrm>
            <a:off x="5666188" y="3996632"/>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299" name="Google Shape;299;p12"/>
          <p:cNvSpPr/>
          <p:nvPr/>
        </p:nvSpPr>
        <p:spPr>
          <a:xfrm>
            <a:off x="8369652" y="3406295"/>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Apply the generate recommendationscores function</a:t>
            </a:r>
            <a:endParaRPr sz="1800">
              <a:solidFill>
                <a:schemeClr val="lt1"/>
              </a:solidFill>
              <a:latin typeface="Calibri"/>
              <a:ea typeface="Calibri"/>
              <a:cs typeface="Calibri"/>
              <a:sym typeface="Calibri"/>
            </a:endParaRPr>
          </a:p>
        </p:txBody>
      </p:sp>
      <p:cxnSp>
        <p:nvCxnSpPr>
          <p:cNvPr id="300" name="Google Shape;300;p12"/>
          <p:cNvCxnSpPr/>
          <p:nvPr/>
        </p:nvCxnSpPr>
        <p:spPr>
          <a:xfrm>
            <a:off x="7923879" y="3996632"/>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01" name="Google Shape;301;p12"/>
          <p:cNvSpPr/>
          <p:nvPr/>
        </p:nvSpPr>
        <p:spPr>
          <a:xfrm>
            <a:off x="1669707" y="3406295"/>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Load data</a:t>
            </a:r>
            <a:endParaRPr sz="1800">
              <a:solidFill>
                <a:schemeClr val="lt1"/>
              </a:solidFill>
              <a:latin typeface="Calibri"/>
              <a:ea typeface="Calibri"/>
              <a:cs typeface="Calibri"/>
              <a:sym typeface="Calibri"/>
            </a:endParaRPr>
          </a:p>
        </p:txBody>
      </p:sp>
      <p:sp>
        <p:nvSpPr>
          <p:cNvPr id="302" name="Google Shape;302;p12"/>
          <p:cNvSpPr/>
          <p:nvPr/>
        </p:nvSpPr>
        <p:spPr>
          <a:xfrm>
            <a:off x="6111961" y="3406295"/>
            <a:ext cx="1811918" cy="118067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Define score threshold</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6" name="Shape 306"/>
        <p:cNvGrpSpPr/>
        <p:nvPr/>
      </p:nvGrpSpPr>
      <p:grpSpPr>
        <a:xfrm>
          <a:off x="0" y="0"/>
          <a:ext cx="0" cy="0"/>
          <a:chOff x="0" y="0"/>
          <a:chExt cx="0" cy="0"/>
        </a:xfrm>
      </p:grpSpPr>
      <p:sp>
        <p:nvSpPr>
          <p:cNvPr id="307" name="Google Shape;307;p13"/>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3"/>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600"/>
              <a:buFont typeface="Calibri"/>
              <a:buNone/>
            </a:pPr>
            <a:r>
              <a:rPr lang="en-US" sz="4600"/>
              <a:t>Evaluation results of course similarity based recommender system</a:t>
            </a:r>
            <a:endParaRPr/>
          </a:p>
        </p:txBody>
      </p:sp>
      <p:sp>
        <p:nvSpPr>
          <p:cNvPr id="309" name="Google Shape;309;p13"/>
          <p:cNvSpPr/>
          <p:nvPr/>
        </p:nvSpPr>
        <p:spPr>
          <a:xfrm>
            <a:off x="572493" y="1681544"/>
            <a:ext cx="10972800" cy="18288"/>
          </a:xfrm>
          <a:custGeom>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cap="rnd" cmpd="sng" w="44450">
            <a:solidFill>
              <a:schemeClr val="accent2">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3"/>
          <p:cNvSpPr txBox="1"/>
          <p:nvPr/>
        </p:nvSpPr>
        <p:spPr>
          <a:xfrm>
            <a:off x="572493" y="2071316"/>
            <a:ext cx="6713552" cy="411917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200"/>
              <a:buFont typeface="Arial"/>
              <a:buNone/>
            </a:pPr>
            <a:r>
              <a:rPr lang="en-US" sz="2200">
                <a:solidFill>
                  <a:schemeClr val="lt1"/>
                </a:solidFill>
                <a:latin typeface="Calibri"/>
                <a:ea typeface="Calibri"/>
                <a:cs typeface="Calibri"/>
                <a:sym typeface="Calibri"/>
              </a:rPr>
              <a:t>I chose a threshold score of 55, and I only keep the results with scores larger than the recommendation threshold.</a:t>
            </a:r>
            <a:endParaRPr/>
          </a:p>
          <a:p>
            <a:pPr indent="0" lvl="0" marL="0" marR="0" rtl="0" algn="l">
              <a:lnSpc>
                <a:spcPct val="90000"/>
              </a:lnSpc>
              <a:spcBef>
                <a:spcPts val="1000"/>
              </a:spcBef>
              <a:spcAft>
                <a:spcPts val="0"/>
              </a:spcAft>
              <a:buClr>
                <a:schemeClr val="lt1"/>
              </a:buClr>
              <a:buSzPts val="2200"/>
              <a:buFont typeface="Arial"/>
              <a:buChar char="•"/>
            </a:pPr>
            <a:r>
              <a:rPr lang="en-US" sz="2200">
                <a:solidFill>
                  <a:schemeClr val="lt1"/>
                </a:solidFill>
                <a:latin typeface="Calibri"/>
                <a:ea typeface="Calibri"/>
                <a:cs typeface="Calibri"/>
                <a:sym typeface="Calibri"/>
              </a:rPr>
              <a:t>On average, 2 new/unseen courses have been recommended per user (in the test user dataset).</a:t>
            </a:r>
            <a:endParaRPr/>
          </a:p>
          <a:p>
            <a:pPr indent="0" lvl="0" marL="0" marR="0" rtl="0" algn="l">
              <a:lnSpc>
                <a:spcPct val="90000"/>
              </a:lnSpc>
              <a:spcBef>
                <a:spcPts val="1000"/>
              </a:spcBef>
              <a:spcAft>
                <a:spcPts val="0"/>
              </a:spcAft>
              <a:buClr>
                <a:schemeClr val="lt1"/>
              </a:buClr>
              <a:buSzPts val="2200"/>
              <a:buFont typeface="Arial"/>
              <a:buChar char="•"/>
            </a:pPr>
            <a:r>
              <a:rPr lang="en-US" sz="2200">
                <a:solidFill>
                  <a:schemeClr val="lt1"/>
                </a:solidFill>
                <a:latin typeface="Calibri"/>
                <a:ea typeface="Calibri"/>
                <a:cs typeface="Calibri"/>
                <a:sym typeface="Calibri"/>
              </a:rPr>
              <a:t>The top-10 commonly recommended courses are:</a:t>
            </a:r>
            <a:endParaRPr/>
          </a:p>
          <a:p>
            <a:pPr indent="139700" lvl="0" marL="0" marR="0" rtl="0" algn="l">
              <a:lnSpc>
                <a:spcPct val="90000"/>
              </a:lnSpc>
              <a:spcBef>
                <a:spcPts val="1000"/>
              </a:spcBef>
              <a:spcAft>
                <a:spcPts val="0"/>
              </a:spcAft>
              <a:buClr>
                <a:schemeClr val="lt1"/>
              </a:buClr>
              <a:buSzPts val="2200"/>
              <a:buFont typeface="Arial"/>
              <a:buNone/>
            </a:pPr>
            <a:r>
              <a:t/>
            </a:r>
            <a:endParaRPr sz="2200">
              <a:solidFill>
                <a:schemeClr val="lt1"/>
              </a:solidFill>
              <a:latin typeface="Calibri"/>
              <a:ea typeface="Calibri"/>
              <a:cs typeface="Calibri"/>
              <a:sym typeface="Calibri"/>
            </a:endParaRPr>
          </a:p>
        </p:txBody>
      </p:sp>
      <p:pic>
        <p:nvPicPr>
          <p:cNvPr descr="A screenshot of a computer&#10;&#10;Description automatically generated" id="311" name="Google Shape;311;p13"/>
          <p:cNvPicPr preferRelativeResize="0"/>
          <p:nvPr/>
        </p:nvPicPr>
        <p:blipFill rotWithShape="1">
          <a:blip r:embed="rId3">
            <a:alphaModFix/>
          </a:blip>
          <a:srcRect b="-3" l="6419" r="-3" t="0"/>
          <a:stretch/>
        </p:blipFill>
        <p:spPr>
          <a:xfrm>
            <a:off x="7675658" y="2093976"/>
            <a:ext cx="3941064" cy="40965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5" name="Shape 315"/>
        <p:cNvGrpSpPr/>
        <p:nvPr/>
      </p:nvGrpSpPr>
      <p:grpSpPr>
        <a:xfrm>
          <a:off x="0" y="0"/>
          <a:ext cx="0" cy="0"/>
          <a:chOff x="0" y="0"/>
          <a:chExt cx="0" cy="0"/>
        </a:xfrm>
      </p:grpSpPr>
      <p:sp>
        <p:nvSpPr>
          <p:cNvPr id="316" name="Google Shape;316;p14"/>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latin typeface="Arial"/>
                <a:ea typeface="Arial"/>
                <a:cs typeface="Arial"/>
                <a:sym typeface="Arial"/>
              </a:rPr>
              <a:t>Flowchart of clustering-based recommender system</a:t>
            </a:r>
            <a:endParaRPr/>
          </a:p>
        </p:txBody>
      </p:sp>
      <p:sp>
        <p:nvSpPr>
          <p:cNvPr id="318" name="Google Shape;318;p14"/>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9" name="Google Shape;319;p14"/>
          <p:cNvCxnSpPr/>
          <p:nvPr/>
        </p:nvCxnSpPr>
        <p:spPr>
          <a:xfrm>
            <a:off x="2458326" y="5779650"/>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20" name="Google Shape;320;p14"/>
          <p:cNvSpPr/>
          <p:nvPr/>
        </p:nvSpPr>
        <p:spPr>
          <a:xfrm>
            <a:off x="2870948" y="5063701"/>
            <a:ext cx="1811918" cy="1380909"/>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64">
                <a:solidFill>
                  <a:schemeClr val="lt1"/>
                </a:solidFill>
                <a:latin typeface="Calibri"/>
                <a:ea typeface="Calibri"/>
                <a:cs typeface="Calibri"/>
                <a:sym typeface="Calibri"/>
              </a:rPr>
              <a:t>Data processing</a:t>
            </a:r>
            <a:endParaRPr sz="1800">
              <a:solidFill>
                <a:schemeClr val="lt1"/>
              </a:solidFill>
              <a:latin typeface="Calibri"/>
              <a:ea typeface="Calibri"/>
              <a:cs typeface="Calibri"/>
              <a:sym typeface="Calibri"/>
            </a:endParaRPr>
          </a:p>
        </p:txBody>
      </p:sp>
      <p:cxnSp>
        <p:nvCxnSpPr>
          <p:cNvPr id="321" name="Google Shape;321;p14"/>
          <p:cNvCxnSpPr/>
          <p:nvPr/>
        </p:nvCxnSpPr>
        <p:spPr>
          <a:xfrm>
            <a:off x="4682866" y="5754155"/>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22" name="Google Shape;322;p14"/>
          <p:cNvSpPr/>
          <p:nvPr/>
        </p:nvSpPr>
        <p:spPr>
          <a:xfrm>
            <a:off x="7207766" y="5045863"/>
            <a:ext cx="1811918" cy="141658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Define the number of clusters by Elbow Method</a:t>
            </a:r>
            <a:endParaRPr sz="1800">
              <a:solidFill>
                <a:schemeClr val="lt1"/>
              </a:solidFill>
              <a:latin typeface="Calibri"/>
              <a:ea typeface="Calibri"/>
              <a:cs typeface="Calibri"/>
              <a:sym typeface="Calibri"/>
            </a:endParaRPr>
          </a:p>
        </p:txBody>
      </p:sp>
      <p:cxnSp>
        <p:nvCxnSpPr>
          <p:cNvPr id="323" name="Google Shape;323;p14"/>
          <p:cNvCxnSpPr/>
          <p:nvPr/>
        </p:nvCxnSpPr>
        <p:spPr>
          <a:xfrm>
            <a:off x="6795144" y="5731597"/>
            <a:ext cx="412622" cy="0"/>
          </a:xfrm>
          <a:prstGeom prst="straightConnector1">
            <a:avLst/>
          </a:prstGeom>
          <a:noFill/>
          <a:ln cap="flat" cmpd="sng" w="15875">
            <a:solidFill>
              <a:schemeClr val="lt1"/>
            </a:solidFill>
            <a:prstDash val="solid"/>
            <a:miter lim="800000"/>
            <a:headEnd len="sm" w="sm" type="none"/>
            <a:tailEnd len="med" w="med" type="triangle"/>
          </a:ln>
        </p:spPr>
      </p:cxnSp>
      <p:pic>
        <p:nvPicPr>
          <p:cNvPr descr="A diagram of different colored circles&#10;&#10;Description automatically generated" id="324" name="Google Shape;324;p14"/>
          <p:cNvPicPr preferRelativeResize="0"/>
          <p:nvPr/>
        </p:nvPicPr>
        <p:blipFill rotWithShape="1">
          <a:blip r:embed="rId3">
            <a:alphaModFix/>
          </a:blip>
          <a:srcRect b="0" l="0" r="0" t="0"/>
          <a:stretch/>
        </p:blipFill>
        <p:spPr>
          <a:xfrm>
            <a:off x="1525367" y="2183297"/>
            <a:ext cx="4396550" cy="2432609"/>
          </a:xfrm>
          <a:prstGeom prst="rect">
            <a:avLst/>
          </a:prstGeom>
          <a:noFill/>
          <a:ln>
            <a:noFill/>
          </a:ln>
        </p:spPr>
      </p:pic>
      <p:sp>
        <p:nvSpPr>
          <p:cNvPr id="325" name="Google Shape;325;p14"/>
          <p:cNvSpPr txBox="1"/>
          <p:nvPr/>
        </p:nvSpPr>
        <p:spPr>
          <a:xfrm>
            <a:off x="6389828" y="2520018"/>
            <a:ext cx="403628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We can apply clustering algorithms such as K-means or DBSCAN to group users based on their similar learning interests.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Then, generate course recommendations based on the popular courses in the same cluster.</a:t>
            </a:r>
            <a:endParaRPr/>
          </a:p>
        </p:txBody>
      </p:sp>
      <p:sp>
        <p:nvSpPr>
          <p:cNvPr id="326" name="Google Shape;326;p14"/>
          <p:cNvSpPr/>
          <p:nvPr/>
        </p:nvSpPr>
        <p:spPr>
          <a:xfrm>
            <a:off x="9432306" y="5045863"/>
            <a:ext cx="1811918" cy="1416583"/>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Apply KMeans</a:t>
            </a:r>
            <a:endParaRPr sz="1800">
              <a:solidFill>
                <a:schemeClr val="lt1"/>
              </a:solidFill>
              <a:latin typeface="Calibri"/>
              <a:ea typeface="Calibri"/>
              <a:cs typeface="Calibri"/>
              <a:sym typeface="Calibri"/>
            </a:endParaRPr>
          </a:p>
        </p:txBody>
      </p:sp>
      <p:cxnSp>
        <p:nvCxnSpPr>
          <p:cNvPr id="327" name="Google Shape;327;p14"/>
          <p:cNvCxnSpPr/>
          <p:nvPr/>
        </p:nvCxnSpPr>
        <p:spPr>
          <a:xfrm>
            <a:off x="9019684" y="5714395"/>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28" name="Google Shape;328;p14"/>
          <p:cNvSpPr/>
          <p:nvPr/>
        </p:nvSpPr>
        <p:spPr>
          <a:xfrm>
            <a:off x="643439" y="5063701"/>
            <a:ext cx="1811918" cy="1398746"/>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Load data</a:t>
            </a:r>
            <a:endParaRPr sz="1800">
              <a:solidFill>
                <a:schemeClr val="lt1"/>
              </a:solidFill>
              <a:latin typeface="Calibri"/>
              <a:ea typeface="Calibri"/>
              <a:cs typeface="Calibri"/>
              <a:sym typeface="Calibri"/>
            </a:endParaRPr>
          </a:p>
        </p:txBody>
      </p:sp>
      <p:sp>
        <p:nvSpPr>
          <p:cNvPr id="329" name="Google Shape;329;p14"/>
          <p:cNvSpPr/>
          <p:nvPr/>
        </p:nvSpPr>
        <p:spPr>
          <a:xfrm>
            <a:off x="5095488" y="5045863"/>
            <a:ext cx="1811918" cy="1416584"/>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Apply PCA</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15"/>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Calibri"/>
              <a:buNone/>
            </a:pPr>
            <a:r>
              <a:rPr lang="en-US" sz="4200">
                <a:solidFill>
                  <a:schemeClr val="lt1"/>
                </a:solidFill>
                <a:latin typeface="Calibri"/>
                <a:ea typeface="Calibri"/>
                <a:cs typeface="Calibri"/>
                <a:sym typeface="Calibri"/>
              </a:rPr>
              <a:t>Evaluation results of clustering-based recommender system</a:t>
            </a:r>
            <a:endParaRPr/>
          </a:p>
        </p:txBody>
      </p:sp>
      <p:sp>
        <p:nvSpPr>
          <p:cNvPr id="336" name="Google Shape;336;p1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5"/>
          <p:cNvSpPr txBox="1"/>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200"/>
              <a:buFont typeface="Arial"/>
              <a:buNone/>
            </a:pPr>
            <a:r>
              <a:t/>
            </a:r>
            <a:endParaRPr sz="22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200"/>
              <a:buFont typeface="Arial"/>
              <a:buNone/>
            </a:pPr>
            <a:r>
              <a:rPr lang="en-US" sz="2200">
                <a:solidFill>
                  <a:schemeClr val="lt1"/>
                </a:solidFill>
                <a:latin typeface="Calibri"/>
                <a:ea typeface="Calibri"/>
                <a:cs typeface="Calibri"/>
                <a:sym typeface="Calibri"/>
              </a:rPr>
              <a:t>Keep 90% of explained variance, apply Elbow Method, grouping in 4 clusters:</a:t>
            </a:r>
            <a:endParaRPr/>
          </a:p>
        </p:txBody>
      </p:sp>
      <p:sp>
        <p:nvSpPr>
          <p:cNvPr id="338" name="Google Shape;338;p15"/>
          <p:cNvSpPr txBox="1"/>
          <p:nvPr/>
        </p:nvSpPr>
        <p:spPr>
          <a:xfrm>
            <a:off x="1005405" y="2883757"/>
            <a:ext cx="10765971"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Calibri"/>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Calibri"/>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Calibri"/>
              <a:buNone/>
            </a:pPr>
            <a:r>
              <a:t/>
            </a:r>
            <a:endParaRPr sz="1800">
              <a:solidFill>
                <a:schemeClr val="lt1"/>
              </a:solidFill>
              <a:latin typeface="Calibri"/>
              <a:ea typeface="Calibri"/>
              <a:cs typeface="Calibri"/>
              <a:sym typeface="Calibri"/>
            </a:endParaRPr>
          </a:p>
        </p:txBody>
      </p:sp>
      <p:pic>
        <p:nvPicPr>
          <p:cNvPr descr="A blue graph with white text&#10;&#10;Description automatically generated" id="339" name="Google Shape;339;p15"/>
          <p:cNvPicPr preferRelativeResize="0"/>
          <p:nvPr/>
        </p:nvPicPr>
        <p:blipFill rotWithShape="1">
          <a:blip r:embed="rId3">
            <a:alphaModFix/>
          </a:blip>
          <a:srcRect b="0" l="0" r="0" t="0"/>
          <a:stretch/>
        </p:blipFill>
        <p:spPr>
          <a:xfrm>
            <a:off x="293915" y="3170524"/>
            <a:ext cx="6152690" cy="2454218"/>
          </a:xfrm>
          <a:prstGeom prst="rect">
            <a:avLst/>
          </a:prstGeom>
          <a:noFill/>
          <a:ln>
            <a:noFill/>
          </a:ln>
        </p:spPr>
      </p:pic>
      <p:pic>
        <p:nvPicPr>
          <p:cNvPr descr="A graph with a line and a line&#10;&#10;Description automatically generated with medium confidence" id="340" name="Google Shape;340;p15"/>
          <p:cNvPicPr preferRelativeResize="0"/>
          <p:nvPr/>
        </p:nvPicPr>
        <p:blipFill rotWithShape="1">
          <a:blip r:embed="rId4">
            <a:alphaModFix/>
          </a:blip>
          <a:srcRect b="0" l="0" r="0" t="0"/>
          <a:stretch/>
        </p:blipFill>
        <p:spPr>
          <a:xfrm>
            <a:off x="6740519" y="2883757"/>
            <a:ext cx="4993221" cy="3155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4" name="Shape 344"/>
        <p:cNvGrpSpPr/>
        <p:nvPr/>
      </p:nvGrpSpPr>
      <p:grpSpPr>
        <a:xfrm>
          <a:off x="0" y="0"/>
          <a:ext cx="0" cy="0"/>
          <a:chOff x="0" y="0"/>
          <a:chExt cx="0" cy="0"/>
        </a:xfrm>
      </p:grpSpPr>
      <p:sp>
        <p:nvSpPr>
          <p:cNvPr id="345" name="Google Shape;345;p16"/>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Calibri"/>
              <a:buNone/>
            </a:pPr>
            <a:r>
              <a:rPr lang="en-US" sz="4200">
                <a:solidFill>
                  <a:schemeClr val="lt1"/>
                </a:solidFill>
                <a:latin typeface="Calibri"/>
                <a:ea typeface="Calibri"/>
                <a:cs typeface="Calibri"/>
                <a:sym typeface="Calibri"/>
              </a:rPr>
              <a:t>Evaluation results of clustering-based recommender system</a:t>
            </a:r>
            <a:endParaRPr/>
          </a:p>
        </p:txBody>
      </p:sp>
      <p:sp>
        <p:nvSpPr>
          <p:cNvPr id="347" name="Google Shape;347;p1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6"/>
          <p:cNvSpPr txBox="1"/>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200"/>
              <a:buFont typeface="Arial"/>
              <a:buNone/>
            </a:pPr>
            <a:r>
              <a:t/>
            </a:r>
            <a:endParaRPr sz="2200">
              <a:solidFill>
                <a:schemeClr val="lt1"/>
              </a:solidFill>
              <a:latin typeface="Calibri"/>
              <a:ea typeface="Calibri"/>
              <a:cs typeface="Calibri"/>
              <a:sym typeface="Calibri"/>
            </a:endParaRPr>
          </a:p>
        </p:txBody>
      </p:sp>
      <p:sp>
        <p:nvSpPr>
          <p:cNvPr id="349" name="Google Shape;349;p16"/>
          <p:cNvSpPr txBox="1"/>
          <p:nvPr/>
        </p:nvSpPr>
        <p:spPr>
          <a:xfrm>
            <a:off x="1005405" y="2025925"/>
            <a:ext cx="10765971"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On average,  15 new/unseen courses have been  recommended per user (in the test user dataset)</a:t>
            </a:r>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The top-10 commonly recommended courses are:</a:t>
            </a:r>
            <a:endParaRPr/>
          </a:p>
          <a:p>
            <a:pPr indent="-171450" lvl="0" marL="285750" marR="0" rtl="0" algn="l">
              <a:spcBef>
                <a:spcPts val="0"/>
              </a:spcBef>
              <a:spcAft>
                <a:spcPts val="0"/>
              </a:spcAft>
              <a:buClr>
                <a:schemeClr val="lt1"/>
              </a:buClr>
              <a:buSzPts val="1800"/>
              <a:buFont typeface="Calibri"/>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Calibri"/>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Calibri"/>
              <a:buNone/>
            </a:pPr>
            <a:r>
              <a:t/>
            </a:r>
            <a:endParaRPr sz="1800">
              <a:solidFill>
                <a:schemeClr val="lt1"/>
              </a:solidFill>
              <a:latin typeface="Calibri"/>
              <a:ea typeface="Calibri"/>
              <a:cs typeface="Calibri"/>
              <a:sym typeface="Calibri"/>
            </a:endParaRPr>
          </a:p>
        </p:txBody>
      </p:sp>
      <p:pic>
        <p:nvPicPr>
          <p:cNvPr descr="A screenshot of a computer&#10;&#10;Description automatically generated" id="350" name="Google Shape;350;p16"/>
          <p:cNvPicPr preferRelativeResize="0"/>
          <p:nvPr/>
        </p:nvPicPr>
        <p:blipFill rotWithShape="1">
          <a:blip r:embed="rId3">
            <a:alphaModFix/>
          </a:blip>
          <a:srcRect b="0" l="0" r="0" t="0"/>
          <a:stretch/>
        </p:blipFill>
        <p:spPr>
          <a:xfrm>
            <a:off x="3300873" y="2936562"/>
            <a:ext cx="5768593" cy="34785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n-US">
                <a:latin typeface="Arial"/>
                <a:ea typeface="Arial"/>
                <a:cs typeface="Arial"/>
                <a:sym typeface="Arial"/>
              </a:rPr>
              <a:t>Collaborative-filtering Recommender System using Supervised Learning</a:t>
            </a:r>
            <a:endParaRPr/>
          </a:p>
        </p:txBody>
      </p:sp>
      <p:pic>
        <p:nvPicPr>
          <p:cNvPr descr="Support-vector machine - Wikipedia" id="356" name="Google Shape;356;p17"/>
          <p:cNvPicPr preferRelativeResize="0"/>
          <p:nvPr/>
        </p:nvPicPr>
        <p:blipFill rotWithShape="1">
          <a:blip r:embed="rId3">
            <a:alphaModFix/>
          </a:blip>
          <a:srcRect b="0" l="0" r="0" t="0"/>
          <a:stretch/>
        </p:blipFill>
        <p:spPr>
          <a:xfrm>
            <a:off x="10721243" y="5432400"/>
            <a:ext cx="1470757" cy="142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0" name="Shape 360"/>
        <p:cNvGrpSpPr/>
        <p:nvPr/>
      </p:nvGrpSpPr>
      <p:grpSpPr>
        <a:xfrm>
          <a:off x="0" y="0"/>
          <a:ext cx="0" cy="0"/>
          <a:chOff x="0" y="0"/>
          <a:chExt cx="0" cy="0"/>
        </a:xfrm>
      </p:grpSpPr>
      <p:sp>
        <p:nvSpPr>
          <p:cNvPr id="361" name="Google Shape;361;p18"/>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latin typeface="Arial"/>
                <a:ea typeface="Arial"/>
                <a:cs typeface="Arial"/>
                <a:sym typeface="Arial"/>
              </a:rPr>
              <a:t>Flowchart of KNN based recommender system</a:t>
            </a:r>
            <a:endParaRPr/>
          </a:p>
        </p:txBody>
      </p:sp>
      <p:sp>
        <p:nvSpPr>
          <p:cNvPr id="363" name="Google Shape;363;p18"/>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4" name="Google Shape;364;p18"/>
          <p:cNvCxnSpPr/>
          <p:nvPr/>
        </p:nvCxnSpPr>
        <p:spPr>
          <a:xfrm>
            <a:off x="4122928" y="5707564"/>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65" name="Google Shape;365;p18"/>
          <p:cNvSpPr/>
          <p:nvPr/>
        </p:nvSpPr>
        <p:spPr>
          <a:xfrm>
            <a:off x="4535550" y="5059724"/>
            <a:ext cx="1811918" cy="979445"/>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64">
                <a:solidFill>
                  <a:schemeClr val="lt1"/>
                </a:solidFill>
                <a:latin typeface="Calibri"/>
                <a:ea typeface="Calibri"/>
                <a:cs typeface="Calibri"/>
                <a:sym typeface="Calibri"/>
              </a:rPr>
              <a:t>Data processing</a:t>
            </a:r>
            <a:endParaRPr sz="1800">
              <a:solidFill>
                <a:schemeClr val="lt1"/>
              </a:solidFill>
              <a:latin typeface="Calibri"/>
              <a:ea typeface="Calibri"/>
              <a:cs typeface="Calibri"/>
              <a:sym typeface="Calibri"/>
            </a:endParaRPr>
          </a:p>
        </p:txBody>
      </p:sp>
      <p:sp>
        <p:nvSpPr>
          <p:cNvPr id="366" name="Google Shape;366;p18"/>
          <p:cNvSpPr/>
          <p:nvPr/>
        </p:nvSpPr>
        <p:spPr>
          <a:xfrm>
            <a:off x="6760090" y="5059724"/>
            <a:ext cx="1811918" cy="979445"/>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600"/>
              </a:spcBef>
              <a:spcAft>
                <a:spcPts val="0"/>
              </a:spcAft>
              <a:buNone/>
            </a:pPr>
            <a:r>
              <a:rPr lang="en-US" sz="1800">
                <a:solidFill>
                  <a:schemeClr val="lt1"/>
                </a:solidFill>
                <a:latin typeface="Calibri"/>
                <a:ea typeface="Calibri"/>
                <a:cs typeface="Calibri"/>
                <a:sym typeface="Calibri"/>
              </a:rPr>
              <a:t>KNN by surprise library </a:t>
            </a:r>
            <a:endParaRPr/>
          </a:p>
          <a:p>
            <a:pPr indent="0" lvl="0" marL="0" marR="0" rtl="0" algn="ctr">
              <a:spcBef>
                <a:spcPts val="600"/>
              </a:spcBef>
              <a:spcAft>
                <a:spcPts val="0"/>
              </a:spcAft>
              <a:buNone/>
            </a:pPr>
            <a:r>
              <a:t/>
            </a:r>
            <a:endParaRPr sz="1800">
              <a:solidFill>
                <a:schemeClr val="lt1"/>
              </a:solidFill>
              <a:latin typeface="Calibri"/>
              <a:ea typeface="Calibri"/>
              <a:cs typeface="Calibri"/>
              <a:sym typeface="Calibri"/>
            </a:endParaRPr>
          </a:p>
        </p:txBody>
      </p:sp>
      <p:cxnSp>
        <p:nvCxnSpPr>
          <p:cNvPr id="367" name="Google Shape;367;p18"/>
          <p:cNvCxnSpPr/>
          <p:nvPr/>
        </p:nvCxnSpPr>
        <p:spPr>
          <a:xfrm>
            <a:off x="6347468" y="5688203"/>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68" name="Google Shape;368;p18"/>
          <p:cNvSpPr txBox="1"/>
          <p:nvPr/>
        </p:nvSpPr>
        <p:spPr>
          <a:xfrm>
            <a:off x="1092925" y="2127446"/>
            <a:ext cx="1042416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Collaborative filtering is a technique that leverages user interactions and preferences to make recommendations. It is based on the idea that if two users have had similar preferences in the past, they are likely to continue to have similar tastes in the future. This approach can be divided into two main categories: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 User-based: collaborative filtering is based on the user similarity or neighborhood</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 Item-based: collaborative filtering is based on similarity among items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 this project, I used the Surprise library and the KNN algorithm with item-based collaborative filtering. To calculate the similarities, I chose the cosine and Pearson correlation metrics.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8"/>
          <p:cNvSpPr/>
          <p:nvPr/>
        </p:nvSpPr>
        <p:spPr>
          <a:xfrm>
            <a:off x="2311010" y="5063701"/>
            <a:ext cx="1811918" cy="975466"/>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Load data</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3" name="Shape 373"/>
        <p:cNvGrpSpPr/>
        <p:nvPr/>
      </p:nvGrpSpPr>
      <p:grpSpPr>
        <a:xfrm>
          <a:off x="0" y="0"/>
          <a:ext cx="0" cy="0"/>
          <a:chOff x="0" y="0"/>
          <a:chExt cx="0" cy="0"/>
        </a:xfrm>
      </p:grpSpPr>
      <p:sp>
        <p:nvSpPr>
          <p:cNvPr id="374" name="Google Shape;374;p19"/>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latin typeface="Arial"/>
                <a:ea typeface="Arial"/>
                <a:cs typeface="Arial"/>
                <a:sym typeface="Arial"/>
              </a:rPr>
              <a:t>Flowchart of NMF based recommender system</a:t>
            </a:r>
            <a:endParaRPr/>
          </a:p>
        </p:txBody>
      </p:sp>
      <p:sp>
        <p:nvSpPr>
          <p:cNvPr id="376" name="Google Shape;376;p19"/>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7" name="Google Shape;377;p19"/>
          <p:cNvCxnSpPr/>
          <p:nvPr/>
        </p:nvCxnSpPr>
        <p:spPr>
          <a:xfrm>
            <a:off x="4122928" y="4821371"/>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78" name="Google Shape;378;p19"/>
          <p:cNvSpPr/>
          <p:nvPr/>
        </p:nvSpPr>
        <p:spPr>
          <a:xfrm>
            <a:off x="4535550" y="4173531"/>
            <a:ext cx="1811918" cy="979445"/>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64">
                <a:solidFill>
                  <a:schemeClr val="lt1"/>
                </a:solidFill>
                <a:latin typeface="Calibri"/>
                <a:ea typeface="Calibri"/>
                <a:cs typeface="Calibri"/>
                <a:sym typeface="Calibri"/>
              </a:rPr>
              <a:t>Data processing</a:t>
            </a:r>
            <a:endParaRPr sz="1800">
              <a:solidFill>
                <a:schemeClr val="lt1"/>
              </a:solidFill>
              <a:latin typeface="Calibri"/>
              <a:ea typeface="Calibri"/>
              <a:cs typeface="Calibri"/>
              <a:sym typeface="Calibri"/>
            </a:endParaRPr>
          </a:p>
        </p:txBody>
      </p:sp>
      <p:sp>
        <p:nvSpPr>
          <p:cNvPr id="379" name="Google Shape;379;p19"/>
          <p:cNvSpPr/>
          <p:nvPr/>
        </p:nvSpPr>
        <p:spPr>
          <a:xfrm>
            <a:off x="6760090" y="4173532"/>
            <a:ext cx="1811918" cy="975466"/>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600"/>
              </a:spcBef>
              <a:spcAft>
                <a:spcPts val="0"/>
              </a:spcAft>
              <a:buNone/>
            </a:pPr>
            <a:r>
              <a:rPr lang="en-US" sz="1800">
                <a:solidFill>
                  <a:schemeClr val="lt1"/>
                </a:solidFill>
                <a:latin typeface="Calibri"/>
                <a:ea typeface="Calibri"/>
                <a:cs typeface="Calibri"/>
                <a:sym typeface="Calibri"/>
              </a:rPr>
              <a:t>NMF by surprise library </a:t>
            </a:r>
            <a:endParaRPr/>
          </a:p>
          <a:p>
            <a:pPr indent="0" lvl="0" marL="0" marR="0" rtl="0" algn="ctr">
              <a:spcBef>
                <a:spcPts val="600"/>
              </a:spcBef>
              <a:spcAft>
                <a:spcPts val="0"/>
              </a:spcAft>
              <a:buNone/>
            </a:pPr>
            <a:r>
              <a:t/>
            </a:r>
            <a:endParaRPr sz="1800">
              <a:solidFill>
                <a:schemeClr val="lt1"/>
              </a:solidFill>
              <a:latin typeface="Calibri"/>
              <a:ea typeface="Calibri"/>
              <a:cs typeface="Calibri"/>
              <a:sym typeface="Calibri"/>
            </a:endParaRPr>
          </a:p>
        </p:txBody>
      </p:sp>
      <p:cxnSp>
        <p:nvCxnSpPr>
          <p:cNvPr id="380" name="Google Shape;380;p19"/>
          <p:cNvCxnSpPr/>
          <p:nvPr/>
        </p:nvCxnSpPr>
        <p:spPr>
          <a:xfrm>
            <a:off x="6347468" y="4802010"/>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81" name="Google Shape;381;p19"/>
          <p:cNvSpPr txBox="1"/>
          <p:nvPr/>
        </p:nvSpPr>
        <p:spPr>
          <a:xfrm>
            <a:off x="1088571" y="2145333"/>
            <a:ext cx="96131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Non-negative matrix factorization (NMF) decomposes a big sparse matrix into two smaller and dense matrices.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Non-negative matrix factorization can be one solution to big matrix issues. The main idea is to decompose the big and sparse user-interaction into two smaller dense matrices, one represents the transformed user features and another represents the transformed item features.</a:t>
            </a:r>
            <a:endParaRPr/>
          </a:p>
        </p:txBody>
      </p:sp>
      <p:sp>
        <p:nvSpPr>
          <p:cNvPr id="382" name="Google Shape;382;p19"/>
          <p:cNvSpPr/>
          <p:nvPr/>
        </p:nvSpPr>
        <p:spPr>
          <a:xfrm>
            <a:off x="2311010" y="4173531"/>
            <a:ext cx="1811918" cy="975466"/>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Load data</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2"/>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blue circuit board in the shape of a brain&#10;&#10;Description automatically generated" id="168" name="Google Shape;168;p2"/>
          <p:cNvPicPr preferRelativeResize="0"/>
          <p:nvPr/>
        </p:nvPicPr>
        <p:blipFill rotWithShape="1">
          <a:blip r:embed="rId3">
            <a:alphaModFix/>
          </a:blip>
          <a:srcRect b="-1" l="12161" r="7595"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169" name="Google Shape;169;p2"/>
          <p:cNvSpPr txBox="1"/>
          <p:nvPr>
            <p:ph idx="12" type="sldNum"/>
          </p:nvPr>
        </p:nvSpPr>
        <p:spPr>
          <a:xfrm>
            <a:off x="10439400" y="6356350"/>
            <a:ext cx="9144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latin typeface="Calibri"/>
                <a:ea typeface="Calibri"/>
                <a:cs typeface="Calibri"/>
                <a:sym typeface="Calibri"/>
              </a:rPr>
              <a:t>‹#›</a:t>
            </a:fld>
            <a:endParaRPr>
              <a:solidFill>
                <a:srgbClr val="FFFFFF"/>
              </a:solidFill>
              <a:latin typeface="Calibri"/>
              <a:ea typeface="Calibri"/>
              <a:cs typeface="Calibri"/>
              <a:sym typeface="Calibri"/>
            </a:endParaRPr>
          </a:p>
        </p:txBody>
      </p:sp>
      <p:sp>
        <p:nvSpPr>
          <p:cNvPr id="170" name="Google Shape;170;p2"/>
          <p:cNvSpPr txBox="1"/>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Arial"/>
              <a:buNone/>
            </a:pPr>
            <a:r>
              <a:rPr b="0" i="0" lang="en-US" sz="6000" u="none" cap="none" strike="noStrike">
                <a:solidFill>
                  <a:schemeClr val="lt1"/>
                </a:solidFill>
                <a:latin typeface="Arial"/>
                <a:ea typeface="Arial"/>
                <a:cs typeface="Arial"/>
                <a:sym typeface="Arial"/>
              </a:rPr>
              <a:t>Outline</a:t>
            </a:r>
            <a:endParaRPr/>
          </a:p>
        </p:txBody>
      </p:sp>
      <p:sp>
        <p:nvSpPr>
          <p:cNvPr id="171" name="Google Shape;171;p2"/>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2"/>
          <p:cNvSpPr txBox="1"/>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1700"/>
              <a:buFont typeface="Arial"/>
              <a:buChar char="•"/>
            </a:pPr>
            <a:r>
              <a:rPr b="0" i="0" lang="en-US" sz="1700" u="none" cap="none" strike="noStrike">
                <a:solidFill>
                  <a:schemeClr val="lt1"/>
                </a:solidFill>
                <a:latin typeface="Calibri"/>
                <a:ea typeface="Calibri"/>
                <a:cs typeface="Calibri"/>
                <a:sym typeface="Calibri"/>
              </a:rPr>
              <a:t>Introduction and Background</a:t>
            </a:r>
            <a:endParaRPr/>
          </a:p>
          <a:p>
            <a:pPr indent="-228600" lvl="0" marL="228600" marR="0" rtl="0" algn="l">
              <a:lnSpc>
                <a:spcPct val="90000"/>
              </a:lnSpc>
              <a:spcBef>
                <a:spcPts val="1400"/>
              </a:spcBef>
              <a:spcAft>
                <a:spcPts val="0"/>
              </a:spcAft>
              <a:buClr>
                <a:schemeClr val="lt1"/>
              </a:buClr>
              <a:buSzPts val="1700"/>
              <a:buFont typeface="Arial"/>
              <a:buChar char="•"/>
            </a:pPr>
            <a:r>
              <a:rPr b="0" i="0" lang="en-US" sz="1700" u="none" cap="none" strike="noStrike">
                <a:solidFill>
                  <a:schemeClr val="lt1"/>
                </a:solidFill>
                <a:latin typeface="Calibri"/>
                <a:ea typeface="Calibri"/>
                <a:cs typeface="Calibri"/>
                <a:sym typeface="Calibri"/>
              </a:rPr>
              <a:t>Exploratory Data Analysis</a:t>
            </a:r>
            <a:endParaRPr/>
          </a:p>
          <a:p>
            <a:pPr indent="-228600" lvl="0" marL="228600" marR="0" rtl="0" algn="l">
              <a:lnSpc>
                <a:spcPct val="90000"/>
              </a:lnSpc>
              <a:spcBef>
                <a:spcPts val="1400"/>
              </a:spcBef>
              <a:spcAft>
                <a:spcPts val="0"/>
              </a:spcAft>
              <a:buClr>
                <a:schemeClr val="lt1"/>
              </a:buClr>
              <a:buSzPts val="1700"/>
              <a:buFont typeface="Arial"/>
              <a:buChar char="•"/>
            </a:pPr>
            <a:r>
              <a:rPr b="0" i="0" lang="en-US" sz="1700" u="none" cap="none" strike="noStrike">
                <a:solidFill>
                  <a:schemeClr val="lt1"/>
                </a:solidFill>
                <a:latin typeface="Calibri"/>
                <a:ea typeface="Calibri"/>
                <a:cs typeface="Calibri"/>
                <a:sym typeface="Calibri"/>
              </a:rPr>
              <a:t>Content-based Recommender System using Unsupervised Learning</a:t>
            </a:r>
            <a:endParaRPr/>
          </a:p>
          <a:p>
            <a:pPr indent="-228600" lvl="0" marL="228600" marR="0" rtl="0" algn="l">
              <a:lnSpc>
                <a:spcPct val="90000"/>
              </a:lnSpc>
              <a:spcBef>
                <a:spcPts val="1400"/>
              </a:spcBef>
              <a:spcAft>
                <a:spcPts val="0"/>
              </a:spcAft>
              <a:buClr>
                <a:schemeClr val="lt1"/>
              </a:buClr>
              <a:buSzPts val="1700"/>
              <a:buFont typeface="Arial"/>
              <a:buChar char="•"/>
            </a:pPr>
            <a:r>
              <a:rPr b="0" i="0" lang="en-US" sz="1700" u="none" cap="none" strike="noStrike">
                <a:solidFill>
                  <a:schemeClr val="lt1"/>
                </a:solidFill>
                <a:latin typeface="Calibri"/>
                <a:ea typeface="Calibri"/>
                <a:cs typeface="Calibri"/>
                <a:sym typeface="Calibri"/>
              </a:rPr>
              <a:t>Collaborative-filtering based Recommender System using Supervised learning</a:t>
            </a:r>
            <a:endParaRPr/>
          </a:p>
          <a:p>
            <a:pPr indent="-228600" lvl="0" marL="228600" marR="0" rtl="0" algn="l">
              <a:lnSpc>
                <a:spcPct val="90000"/>
              </a:lnSpc>
              <a:spcBef>
                <a:spcPts val="1400"/>
              </a:spcBef>
              <a:spcAft>
                <a:spcPts val="0"/>
              </a:spcAft>
              <a:buClr>
                <a:schemeClr val="lt1"/>
              </a:buClr>
              <a:buSzPts val="1700"/>
              <a:buFont typeface="Arial"/>
              <a:buChar char="•"/>
            </a:pPr>
            <a:r>
              <a:rPr b="0" i="0" lang="en-US" sz="1700" u="none" cap="none" strike="noStrike">
                <a:solidFill>
                  <a:schemeClr val="lt1"/>
                </a:solidFill>
                <a:latin typeface="Calibri"/>
                <a:ea typeface="Calibri"/>
                <a:cs typeface="Calibri"/>
                <a:sym typeface="Calibri"/>
              </a:rPr>
              <a:t>Conclusion</a:t>
            </a:r>
            <a:endParaRPr/>
          </a:p>
          <a:p>
            <a:pPr indent="-228600" lvl="0" marL="228600" marR="0" rtl="0" algn="l">
              <a:lnSpc>
                <a:spcPct val="90000"/>
              </a:lnSpc>
              <a:spcBef>
                <a:spcPts val="1400"/>
              </a:spcBef>
              <a:spcAft>
                <a:spcPts val="0"/>
              </a:spcAft>
              <a:buClr>
                <a:schemeClr val="lt1"/>
              </a:buClr>
              <a:buSzPts val="1700"/>
              <a:buFont typeface="Arial"/>
              <a:buChar char="•"/>
            </a:pPr>
            <a:r>
              <a:rPr b="0" i="0" lang="en-US" sz="1700" u="none" cap="none" strike="noStrike">
                <a:solidFill>
                  <a:schemeClr val="lt1"/>
                </a:solidFill>
                <a:latin typeface="Calibri"/>
                <a:ea typeface="Calibri"/>
                <a:cs typeface="Calibri"/>
                <a:sym typeface="Calibri"/>
              </a:rPr>
              <a:t>Appendix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sp>
        <p:nvSpPr>
          <p:cNvPr id="387" name="Google Shape;387;p20"/>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latin typeface="Arial"/>
                <a:ea typeface="Arial"/>
                <a:cs typeface="Arial"/>
                <a:sym typeface="Arial"/>
              </a:rPr>
              <a:t>Flowchart of Neural Network Embedding based recommender system</a:t>
            </a:r>
            <a:endParaRPr/>
          </a:p>
        </p:txBody>
      </p:sp>
      <p:sp>
        <p:nvSpPr>
          <p:cNvPr id="389" name="Google Shape;389;p20"/>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diagram of a user embedding&#10;&#10;Description automatically generated" id="390" name="Google Shape;390;p20"/>
          <p:cNvPicPr preferRelativeResize="0"/>
          <p:nvPr/>
        </p:nvPicPr>
        <p:blipFill rotWithShape="1">
          <a:blip r:embed="rId3">
            <a:alphaModFix/>
          </a:blip>
          <a:srcRect b="0" l="0" r="0" t="0"/>
          <a:stretch/>
        </p:blipFill>
        <p:spPr>
          <a:xfrm>
            <a:off x="1066800" y="2332688"/>
            <a:ext cx="6692002" cy="2375086"/>
          </a:xfrm>
          <a:prstGeom prst="rect">
            <a:avLst/>
          </a:prstGeom>
          <a:noFill/>
          <a:ln>
            <a:noFill/>
          </a:ln>
        </p:spPr>
      </p:pic>
      <p:sp>
        <p:nvSpPr>
          <p:cNvPr id="391" name="Google Shape;391;p20"/>
          <p:cNvSpPr txBox="1"/>
          <p:nvPr/>
        </p:nvSpPr>
        <p:spPr>
          <a:xfrm>
            <a:off x="7894705" y="2816499"/>
            <a:ext cx="392974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Built models to predict numerical course ratings using the embedding feature vectors extracted from neural networks.</a:t>
            </a:r>
            <a:endParaRPr/>
          </a:p>
        </p:txBody>
      </p:sp>
      <p:cxnSp>
        <p:nvCxnSpPr>
          <p:cNvPr id="392" name="Google Shape;392;p20"/>
          <p:cNvCxnSpPr/>
          <p:nvPr/>
        </p:nvCxnSpPr>
        <p:spPr>
          <a:xfrm>
            <a:off x="4122928" y="5941004"/>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93" name="Google Shape;393;p20"/>
          <p:cNvSpPr/>
          <p:nvPr/>
        </p:nvSpPr>
        <p:spPr>
          <a:xfrm>
            <a:off x="4535550" y="5293164"/>
            <a:ext cx="1811918" cy="979445"/>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64">
                <a:solidFill>
                  <a:schemeClr val="lt1"/>
                </a:solidFill>
                <a:latin typeface="Calibri"/>
                <a:ea typeface="Calibri"/>
                <a:cs typeface="Calibri"/>
                <a:sym typeface="Calibri"/>
              </a:rPr>
              <a:t>Data processing</a:t>
            </a:r>
            <a:endParaRPr sz="1800">
              <a:solidFill>
                <a:schemeClr val="lt1"/>
              </a:solidFill>
              <a:latin typeface="Calibri"/>
              <a:ea typeface="Calibri"/>
              <a:cs typeface="Calibri"/>
              <a:sym typeface="Calibri"/>
            </a:endParaRPr>
          </a:p>
        </p:txBody>
      </p:sp>
      <p:sp>
        <p:nvSpPr>
          <p:cNvPr id="394" name="Google Shape;394;p20"/>
          <p:cNvSpPr/>
          <p:nvPr/>
        </p:nvSpPr>
        <p:spPr>
          <a:xfrm>
            <a:off x="6760090" y="5293165"/>
            <a:ext cx="1811918" cy="975466"/>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Apply classification algorithms</a:t>
            </a:r>
            <a:endParaRPr/>
          </a:p>
        </p:txBody>
      </p:sp>
      <p:cxnSp>
        <p:nvCxnSpPr>
          <p:cNvPr id="395" name="Google Shape;395;p20"/>
          <p:cNvCxnSpPr/>
          <p:nvPr/>
        </p:nvCxnSpPr>
        <p:spPr>
          <a:xfrm>
            <a:off x="6347468" y="5921643"/>
            <a:ext cx="412622" cy="0"/>
          </a:xfrm>
          <a:prstGeom prst="straightConnector1">
            <a:avLst/>
          </a:prstGeom>
          <a:noFill/>
          <a:ln cap="flat" cmpd="sng" w="15875">
            <a:solidFill>
              <a:schemeClr val="lt1"/>
            </a:solidFill>
            <a:prstDash val="solid"/>
            <a:miter lim="800000"/>
            <a:headEnd len="sm" w="sm" type="none"/>
            <a:tailEnd len="med" w="med" type="triangle"/>
          </a:ln>
        </p:spPr>
      </p:cxnSp>
      <p:sp>
        <p:nvSpPr>
          <p:cNvPr id="396" name="Google Shape;396;p20"/>
          <p:cNvSpPr/>
          <p:nvPr/>
        </p:nvSpPr>
        <p:spPr>
          <a:xfrm>
            <a:off x="2311010" y="5293164"/>
            <a:ext cx="1811918" cy="975466"/>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Load data</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0" name="Shape 400"/>
        <p:cNvGrpSpPr/>
        <p:nvPr/>
      </p:nvGrpSpPr>
      <p:grpSpPr>
        <a:xfrm>
          <a:off x="0" y="0"/>
          <a:ext cx="0" cy="0"/>
          <a:chOff x="0" y="0"/>
          <a:chExt cx="0" cy="0"/>
        </a:xfrm>
      </p:grpSpPr>
      <p:sp>
        <p:nvSpPr>
          <p:cNvPr id="401" name="Google Shape;401;p2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latin typeface="Arial"/>
                <a:ea typeface="Arial"/>
                <a:cs typeface="Arial"/>
                <a:sym typeface="Arial"/>
              </a:rPr>
              <a:t>Compare the performance of collaborative-filtering models (KNN,NMF)</a:t>
            </a:r>
            <a:endParaRPr/>
          </a:p>
        </p:txBody>
      </p:sp>
      <p:sp>
        <p:nvSpPr>
          <p:cNvPr id="403" name="Google Shape;403;p21"/>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21"/>
          <p:cNvSpPr txBox="1"/>
          <p:nvPr/>
        </p:nvSpPr>
        <p:spPr>
          <a:xfrm>
            <a:off x="796826" y="2620442"/>
            <a:ext cx="600688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Based on the results presented in the bar graph, we can draw the following conclusions about the performance of the three algorithms (KNNBasic with Pearson similarity, KNNBasic with Cosine similarity, and NMF:</a:t>
            </a:r>
            <a:endParaRPr/>
          </a:p>
          <a:p>
            <a:pPr indent="-285750" lvl="0" marL="285750" marR="0" rtl="0" algn="l">
              <a:spcBef>
                <a:spcPts val="0"/>
              </a:spcBef>
              <a:spcAft>
                <a:spcPts val="0"/>
              </a:spcAft>
              <a:buClr>
                <a:schemeClr val="lt1"/>
              </a:buClr>
              <a:buSzPts val="1400"/>
              <a:buFont typeface="Calibri"/>
              <a:buChar char="-"/>
            </a:pPr>
            <a:r>
              <a:rPr b="1" lang="en-US" sz="1400">
                <a:solidFill>
                  <a:schemeClr val="lt1"/>
                </a:solidFill>
                <a:latin typeface="Calibri"/>
                <a:ea typeface="Calibri"/>
                <a:cs typeface="Calibri"/>
                <a:sym typeface="Calibri"/>
              </a:rPr>
              <a:t>Algorithm Selection:</a:t>
            </a:r>
            <a:r>
              <a:rPr lang="en-US" sz="1400">
                <a:solidFill>
                  <a:schemeClr val="lt1"/>
                </a:solidFill>
                <a:latin typeface="Calibri"/>
                <a:ea typeface="Calibri"/>
                <a:cs typeface="Calibri"/>
                <a:sym typeface="Calibri"/>
              </a:rPr>
              <a:t> Since all three algorithms produced similar values of RMSE, the choice among them may depend on other factors such as computational efficiency and interpretability.</a:t>
            </a:r>
            <a:endParaRPr/>
          </a:p>
          <a:p>
            <a:pPr indent="-285750" lvl="0" marL="285750" marR="0" rtl="0" algn="l">
              <a:spcBef>
                <a:spcPts val="0"/>
              </a:spcBef>
              <a:spcAft>
                <a:spcPts val="0"/>
              </a:spcAft>
              <a:buClr>
                <a:schemeClr val="lt1"/>
              </a:buClr>
              <a:buSzPts val="1400"/>
              <a:buFont typeface="Calibri"/>
              <a:buChar char="-"/>
            </a:pPr>
            <a:r>
              <a:rPr b="1" lang="en-US" sz="1400">
                <a:solidFill>
                  <a:schemeClr val="lt1"/>
                </a:solidFill>
                <a:latin typeface="Calibri"/>
                <a:ea typeface="Calibri"/>
                <a:cs typeface="Calibri"/>
                <a:sym typeface="Calibri"/>
              </a:rPr>
              <a:t>Parameter Tuning: </a:t>
            </a:r>
            <a:r>
              <a:rPr lang="en-US" sz="1400">
                <a:solidFill>
                  <a:schemeClr val="lt1"/>
                </a:solidFill>
                <a:latin typeface="Calibri"/>
                <a:ea typeface="Calibri"/>
                <a:cs typeface="Calibri"/>
                <a:sym typeface="Calibri"/>
              </a:rPr>
              <a:t>The similar RMSE values suggest that further tuning of the parameters for each algorithm might be necessary to potentially uncover differences in performance.</a:t>
            </a:r>
            <a:endParaRPr/>
          </a:p>
          <a:p>
            <a:pPr indent="-285750" lvl="0" marL="285750" marR="0" rtl="0" algn="l">
              <a:spcBef>
                <a:spcPts val="0"/>
              </a:spcBef>
              <a:spcAft>
                <a:spcPts val="0"/>
              </a:spcAft>
              <a:buClr>
                <a:schemeClr val="lt1"/>
              </a:buClr>
              <a:buSzPts val="1400"/>
              <a:buFont typeface="Calibri"/>
              <a:buChar char="-"/>
            </a:pPr>
            <a:r>
              <a:rPr b="1" lang="en-US" sz="1400">
                <a:solidFill>
                  <a:schemeClr val="lt1"/>
                </a:solidFill>
                <a:latin typeface="Calibri"/>
                <a:ea typeface="Calibri"/>
                <a:cs typeface="Calibri"/>
                <a:sym typeface="Calibri"/>
              </a:rPr>
              <a:t>Dataset Characteristics:</a:t>
            </a:r>
            <a:r>
              <a:rPr lang="en-US" sz="1400">
                <a:solidFill>
                  <a:schemeClr val="lt1"/>
                </a:solidFill>
                <a:latin typeface="Calibri"/>
                <a:ea typeface="Calibri"/>
                <a:cs typeface="Calibri"/>
                <a:sym typeface="Calibri"/>
              </a:rPr>
              <a:t> The specific characteristics of the dataset might have influenced the similar performance outcomes. It might be beneficial to analyze if certain inherent properties of the dataset (e.g., sparsity, distribution of ratings) contribute to this result.</a:t>
            </a:r>
            <a:endParaRPr/>
          </a:p>
          <a:p>
            <a:pPr indent="-196850" lvl="0" marL="285750" marR="0" rtl="0" algn="l">
              <a:spcBef>
                <a:spcPts val="0"/>
              </a:spcBef>
              <a:spcAft>
                <a:spcPts val="0"/>
              </a:spcAft>
              <a:buClr>
                <a:schemeClr val="lt1"/>
              </a:buClr>
              <a:buSzPts val="1400"/>
              <a:buFont typeface="Calibri"/>
              <a:buNone/>
            </a:pPr>
            <a:r>
              <a:t/>
            </a:r>
            <a:endParaRPr sz="1400">
              <a:solidFill>
                <a:schemeClr val="lt1"/>
              </a:solidFill>
              <a:latin typeface="Calibri"/>
              <a:ea typeface="Calibri"/>
              <a:cs typeface="Calibri"/>
              <a:sym typeface="Calibri"/>
            </a:endParaRPr>
          </a:p>
        </p:txBody>
      </p:sp>
      <p:pic>
        <p:nvPicPr>
          <p:cNvPr descr="A green and blue squares&#10;&#10;Description automatically generated" id="405" name="Google Shape;405;p21"/>
          <p:cNvPicPr preferRelativeResize="0"/>
          <p:nvPr/>
        </p:nvPicPr>
        <p:blipFill rotWithShape="1">
          <a:blip r:embed="rId3">
            <a:alphaModFix/>
          </a:blip>
          <a:srcRect b="0" l="0" r="0" t="0"/>
          <a:stretch/>
        </p:blipFill>
        <p:spPr>
          <a:xfrm>
            <a:off x="6803706" y="2873458"/>
            <a:ext cx="5177022" cy="21009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9" name="Shape 409"/>
        <p:cNvGrpSpPr/>
        <p:nvPr/>
      </p:nvGrpSpPr>
      <p:grpSpPr>
        <a:xfrm>
          <a:off x="0" y="0"/>
          <a:ext cx="0" cy="0"/>
          <a:chOff x="0" y="0"/>
          <a:chExt cx="0" cy="0"/>
        </a:xfrm>
      </p:grpSpPr>
      <p:sp>
        <p:nvSpPr>
          <p:cNvPr id="410" name="Google Shape;410;p22"/>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Compare the performance of collaborative-filtering models using the embedding feature vectors </a:t>
            </a:r>
            <a:endParaRPr/>
          </a:p>
        </p:txBody>
      </p:sp>
      <p:sp>
        <p:nvSpPr>
          <p:cNvPr id="412" name="Google Shape;412;p22"/>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22"/>
          <p:cNvSpPr txBox="1"/>
          <p:nvPr/>
        </p:nvSpPr>
        <p:spPr>
          <a:xfrm>
            <a:off x="838199" y="2228671"/>
            <a:ext cx="10330543"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For this case, using the embedding feature vectors extracted from neural networks to predict numerical course ratings  with a regression linear model it is not a viable option.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Linear regression is designed for continuous target variables, where the outcome can take any value within a range. Our target variable in this dataset is discrete, with only a few possible outcomes (3, 4, or 5), so, linear regression is not appropriate because can produce predictions that are not valid ratings. For example, it might predict a rating of 3.7 or 4.2.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also consider the prediction problem as a classification problem also using embedding features.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tested with Logistic Regression and Xgboost models but they both had a low overall accuracy around (33%) , indicating that they are not performing well in classifying the instances into the three classes.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7" name="Shape 417"/>
        <p:cNvGrpSpPr/>
        <p:nvPr/>
      </p:nvGrpSpPr>
      <p:grpSpPr>
        <a:xfrm>
          <a:off x="0" y="0"/>
          <a:ext cx="0" cy="0"/>
          <a:chOff x="0" y="0"/>
          <a:chExt cx="0" cy="0"/>
        </a:xfrm>
      </p:grpSpPr>
      <p:sp>
        <p:nvSpPr>
          <p:cNvPr id="418" name="Google Shape;418;p23"/>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23"/>
          <p:cNvSpPr txBox="1"/>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Conclusions</a:t>
            </a:r>
            <a:endParaRPr/>
          </a:p>
        </p:txBody>
      </p:sp>
      <p:sp>
        <p:nvSpPr>
          <p:cNvPr id="420" name="Google Shape;420;p23"/>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23"/>
          <p:cNvSpPr txBox="1"/>
          <p:nvPr>
            <p:ph idx="4294967295" type="body"/>
          </p:nvPr>
        </p:nvSpPr>
        <p:spPr>
          <a:xfrm>
            <a:off x="5126418" y="250370"/>
            <a:ext cx="6826096" cy="63681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t>In this project, we developed a personalized online course recommendation system using various machine learning techniques. The main objectives were to enhance user experience by providing course recommendations that align with their interests and past behaviors. </a:t>
            </a:r>
            <a:endParaRPr/>
          </a:p>
          <a:p>
            <a:pPr indent="0" lvl="0" marL="0" rtl="0" algn="l">
              <a:lnSpc>
                <a:spcPct val="90000"/>
              </a:lnSpc>
              <a:spcBef>
                <a:spcPts val="1000"/>
              </a:spcBef>
              <a:spcAft>
                <a:spcPts val="0"/>
              </a:spcAft>
              <a:buClr>
                <a:schemeClr val="lt1"/>
              </a:buClr>
              <a:buSzPts val="2000"/>
              <a:buNone/>
            </a:pPr>
            <a:r>
              <a:rPr lang="en-US" sz="2000"/>
              <a:t>Specifically, we developed:</a:t>
            </a:r>
            <a:endParaRPr/>
          </a:p>
          <a:p>
            <a:pPr indent="0" lvl="0" marL="0" rtl="0" algn="l">
              <a:lnSpc>
                <a:spcPct val="90000"/>
              </a:lnSpc>
              <a:spcBef>
                <a:spcPts val="1000"/>
              </a:spcBef>
              <a:spcAft>
                <a:spcPts val="0"/>
              </a:spcAft>
              <a:buClr>
                <a:schemeClr val="lt1"/>
              </a:buClr>
              <a:buSzPts val="2000"/>
              <a:buNone/>
            </a:pPr>
            <a:r>
              <a:rPr lang="en-US" sz="2000"/>
              <a:t>Content-based recommendation systems:</a:t>
            </a:r>
            <a:endParaRPr/>
          </a:p>
          <a:p>
            <a:pPr indent="-285750" lvl="1" marL="742950" rtl="0" algn="l">
              <a:lnSpc>
                <a:spcPct val="90000"/>
              </a:lnSpc>
              <a:spcBef>
                <a:spcPts val="500"/>
              </a:spcBef>
              <a:spcAft>
                <a:spcPts val="0"/>
              </a:spcAft>
              <a:buClr>
                <a:schemeClr val="lt1"/>
              </a:buClr>
              <a:buSzPts val="2000"/>
              <a:buFont typeface="Calibri"/>
              <a:buAutoNum type="arabicPeriod"/>
            </a:pPr>
            <a:r>
              <a:rPr lang="en-US" sz="2000"/>
              <a:t>Using user profiles and course genres.</a:t>
            </a:r>
            <a:endParaRPr/>
          </a:p>
          <a:p>
            <a:pPr indent="-285750" lvl="1" marL="742950" rtl="0" algn="l">
              <a:lnSpc>
                <a:spcPct val="90000"/>
              </a:lnSpc>
              <a:spcBef>
                <a:spcPts val="500"/>
              </a:spcBef>
              <a:spcAft>
                <a:spcPts val="0"/>
              </a:spcAft>
              <a:buClr>
                <a:schemeClr val="lt1"/>
              </a:buClr>
              <a:buSzPts val="2000"/>
              <a:buFont typeface="Calibri"/>
              <a:buAutoNum type="arabicPeriod"/>
            </a:pPr>
            <a:r>
              <a:rPr lang="en-US" sz="2000"/>
              <a:t>Based on course similarity.</a:t>
            </a:r>
            <a:endParaRPr/>
          </a:p>
          <a:p>
            <a:pPr indent="-285750" lvl="1" marL="742950" rtl="0" algn="l">
              <a:lnSpc>
                <a:spcPct val="90000"/>
              </a:lnSpc>
              <a:spcBef>
                <a:spcPts val="500"/>
              </a:spcBef>
              <a:spcAft>
                <a:spcPts val="0"/>
              </a:spcAft>
              <a:buClr>
                <a:schemeClr val="lt1"/>
              </a:buClr>
              <a:buSzPts val="2000"/>
              <a:buFont typeface="Calibri"/>
              <a:buAutoNum type="arabicPeriod"/>
            </a:pPr>
            <a:r>
              <a:rPr lang="en-US" sz="2000"/>
              <a:t>Using user profile clustering with PCA and K-means.</a:t>
            </a:r>
            <a:endParaRPr/>
          </a:p>
          <a:p>
            <a:pPr indent="0" lvl="0" marL="0" rtl="0" algn="l">
              <a:lnSpc>
                <a:spcPct val="90000"/>
              </a:lnSpc>
              <a:spcBef>
                <a:spcPts val="1000"/>
              </a:spcBef>
              <a:spcAft>
                <a:spcPts val="0"/>
              </a:spcAft>
              <a:buClr>
                <a:schemeClr val="lt1"/>
              </a:buClr>
              <a:buSzPts val="2000"/>
              <a:buNone/>
            </a:pPr>
            <a:r>
              <a:rPr lang="en-US" sz="2000"/>
              <a:t>Collaborative filtering systems:</a:t>
            </a:r>
            <a:endParaRPr/>
          </a:p>
          <a:p>
            <a:pPr indent="-285750" lvl="1" marL="742950" rtl="0" algn="l">
              <a:lnSpc>
                <a:spcPct val="90000"/>
              </a:lnSpc>
              <a:spcBef>
                <a:spcPts val="500"/>
              </a:spcBef>
              <a:spcAft>
                <a:spcPts val="0"/>
              </a:spcAft>
              <a:buClr>
                <a:schemeClr val="lt1"/>
              </a:buClr>
              <a:buSzPts val="2000"/>
              <a:buFont typeface="Calibri"/>
              <a:buAutoNum type="arabicPeriod"/>
            </a:pPr>
            <a:r>
              <a:rPr lang="en-US" sz="2000"/>
              <a:t>Based on KNN (K-Nearest Neighbors).</a:t>
            </a:r>
            <a:endParaRPr/>
          </a:p>
          <a:p>
            <a:pPr indent="-285750" lvl="1" marL="742950" rtl="0" algn="l">
              <a:lnSpc>
                <a:spcPct val="90000"/>
              </a:lnSpc>
              <a:spcBef>
                <a:spcPts val="500"/>
              </a:spcBef>
              <a:spcAft>
                <a:spcPts val="0"/>
              </a:spcAft>
              <a:buClr>
                <a:schemeClr val="lt1"/>
              </a:buClr>
              <a:buSzPts val="2000"/>
              <a:buFont typeface="Calibri"/>
              <a:buAutoNum type="arabicPeriod"/>
            </a:pPr>
            <a:r>
              <a:rPr lang="en-US" sz="2000"/>
              <a:t>Using NMF (Non-negative Matrix Factorization).</a:t>
            </a:r>
            <a:endParaRPr/>
          </a:p>
          <a:p>
            <a:pPr indent="-285750" lvl="1" marL="742950" rtl="0" algn="l">
              <a:lnSpc>
                <a:spcPct val="90000"/>
              </a:lnSpc>
              <a:spcBef>
                <a:spcPts val="500"/>
              </a:spcBef>
              <a:spcAft>
                <a:spcPts val="0"/>
              </a:spcAft>
              <a:buClr>
                <a:schemeClr val="lt1"/>
              </a:buClr>
              <a:buSzPts val="2000"/>
              <a:buFont typeface="Calibri"/>
              <a:buAutoNum type="arabicPeriod"/>
            </a:pPr>
            <a:r>
              <a:rPr lang="en-US" sz="2000"/>
              <a:t>Using the embedding feature vectors</a:t>
            </a:r>
            <a:endParaRPr/>
          </a:p>
        </p:txBody>
      </p:sp>
      <p:sp>
        <p:nvSpPr>
          <p:cNvPr id="422" name="Google Shape;4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6" name="Shape 426"/>
        <p:cNvGrpSpPr/>
        <p:nvPr/>
      </p:nvGrpSpPr>
      <p:grpSpPr>
        <a:xfrm>
          <a:off x="0" y="0"/>
          <a:ext cx="0" cy="0"/>
          <a:chOff x="0" y="0"/>
          <a:chExt cx="0" cy="0"/>
        </a:xfrm>
      </p:grpSpPr>
      <p:sp>
        <p:nvSpPr>
          <p:cNvPr id="427" name="Google Shape;427;p24"/>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24"/>
          <p:cNvSpPr txBox="1"/>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Conclusions</a:t>
            </a:r>
            <a:endParaRPr/>
          </a:p>
        </p:txBody>
      </p:sp>
      <p:sp>
        <p:nvSpPr>
          <p:cNvPr id="429" name="Google Shape;429;p24"/>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24"/>
          <p:cNvSpPr txBox="1"/>
          <p:nvPr>
            <p:ph idx="4294967295" type="body"/>
          </p:nvPr>
        </p:nvSpPr>
        <p:spPr>
          <a:xfrm>
            <a:off x="5126418" y="421594"/>
            <a:ext cx="6826096" cy="6368143"/>
          </a:xfrm>
          <a:prstGeom prst="rect">
            <a:avLst/>
          </a:prstGeom>
          <a:noFill/>
          <a:ln>
            <a:noFill/>
          </a:ln>
        </p:spPr>
        <p:txBody>
          <a:bodyPr anchorCtr="0" anchor="ctr" bIns="45700" lIns="91425" spcFirstLastPara="1" rIns="91425" wrap="square" tIns="45700">
            <a:normAutofit fontScale="92500" lnSpcReduction="10000"/>
          </a:bodyPr>
          <a:lstStyle/>
          <a:p>
            <a:pPr indent="0" lvl="1" marL="457200" rtl="0" algn="l">
              <a:lnSpc>
                <a:spcPct val="90000"/>
              </a:lnSpc>
              <a:spcBef>
                <a:spcPts val="0"/>
              </a:spcBef>
              <a:spcAft>
                <a:spcPts val="0"/>
              </a:spcAft>
              <a:buClr>
                <a:schemeClr val="lt1"/>
              </a:buClr>
              <a:buSzPct val="100000"/>
              <a:buNone/>
            </a:pPr>
            <a:r>
              <a:t/>
            </a:r>
            <a:endParaRPr sz="2200"/>
          </a:p>
          <a:p>
            <a:pPr indent="0" lvl="1" marL="457200" rtl="0" algn="l">
              <a:lnSpc>
                <a:spcPct val="90000"/>
              </a:lnSpc>
              <a:spcBef>
                <a:spcPts val="500"/>
              </a:spcBef>
              <a:spcAft>
                <a:spcPts val="0"/>
              </a:spcAft>
              <a:buClr>
                <a:schemeClr val="lt1"/>
              </a:buClr>
              <a:buSzPct val="100000"/>
              <a:buNone/>
            </a:pPr>
            <a:r>
              <a:rPr lang="en-US" sz="2200"/>
              <a:t>Limitations: </a:t>
            </a:r>
            <a:endParaRPr/>
          </a:p>
          <a:p>
            <a:pPr indent="0" lvl="1" marL="457200" rtl="0" algn="l">
              <a:lnSpc>
                <a:spcPct val="90000"/>
              </a:lnSpc>
              <a:spcBef>
                <a:spcPts val="500"/>
              </a:spcBef>
              <a:spcAft>
                <a:spcPts val="0"/>
              </a:spcAft>
              <a:buClr>
                <a:schemeClr val="lt1"/>
              </a:buClr>
              <a:buSzPct val="100000"/>
              <a:buNone/>
            </a:pPr>
            <a:r>
              <a:rPr lang="en-US" sz="2200"/>
              <a:t>Limited Hyperparameter Optimization: Due to hardware constraints, we were unable to perform extensive hyperparameter optimization. This limitation may have affected the performance and accuracy of some models.</a:t>
            </a:r>
            <a:endParaRPr/>
          </a:p>
          <a:p>
            <a:pPr indent="0" lvl="1" marL="457200" rtl="0" algn="l">
              <a:lnSpc>
                <a:spcPct val="90000"/>
              </a:lnSpc>
              <a:spcBef>
                <a:spcPts val="500"/>
              </a:spcBef>
              <a:spcAft>
                <a:spcPts val="0"/>
              </a:spcAft>
              <a:buClr>
                <a:schemeClr val="lt1"/>
              </a:buClr>
              <a:buSzPct val="100000"/>
              <a:buNone/>
            </a:pPr>
            <a:r>
              <a:t/>
            </a:r>
            <a:endParaRPr sz="2200"/>
          </a:p>
          <a:p>
            <a:pPr indent="0" lvl="1" marL="457200" rtl="0" algn="l">
              <a:lnSpc>
                <a:spcPct val="90000"/>
              </a:lnSpc>
              <a:spcBef>
                <a:spcPts val="500"/>
              </a:spcBef>
              <a:spcAft>
                <a:spcPts val="0"/>
              </a:spcAft>
              <a:buClr>
                <a:schemeClr val="lt1"/>
              </a:buClr>
              <a:buSzPct val="100000"/>
              <a:buNone/>
            </a:pPr>
            <a:r>
              <a:rPr lang="en-US" sz="2200"/>
              <a:t>Results:</a:t>
            </a:r>
            <a:endParaRPr/>
          </a:p>
          <a:p>
            <a:pPr indent="0" lvl="1" marL="457200" rtl="0" algn="l">
              <a:lnSpc>
                <a:spcPct val="90000"/>
              </a:lnSpc>
              <a:spcBef>
                <a:spcPts val="500"/>
              </a:spcBef>
              <a:spcAft>
                <a:spcPts val="0"/>
              </a:spcAft>
              <a:buClr>
                <a:schemeClr val="lt1"/>
              </a:buClr>
              <a:buSzPct val="100000"/>
              <a:buNone/>
            </a:pPr>
            <a:r>
              <a:rPr lang="en-US" sz="2200"/>
              <a:t>The content-based models are easy to interpret, but,  can have a high computational cost if the dataset is large. However, applying PCA and K-means proved to be an efficient and quick strategy for clustering user profiles.</a:t>
            </a:r>
            <a:endParaRPr/>
          </a:p>
          <a:p>
            <a:pPr indent="0" lvl="1" marL="457200" rtl="0" algn="l">
              <a:lnSpc>
                <a:spcPct val="90000"/>
              </a:lnSpc>
              <a:spcBef>
                <a:spcPts val="500"/>
              </a:spcBef>
              <a:spcAft>
                <a:spcPts val="0"/>
              </a:spcAft>
              <a:buClr>
                <a:schemeClr val="lt1"/>
              </a:buClr>
              <a:buSzPct val="100000"/>
              <a:buNone/>
            </a:pPr>
            <a:r>
              <a:rPr lang="en-US" sz="2200"/>
              <a:t>The collaborative filtering algorithms, implemented through the Surprise libraries, were simple and fast to apply. These methods provided efficient recommendations.</a:t>
            </a:r>
            <a:endParaRPr/>
          </a:p>
          <a:p>
            <a:pPr indent="0" lvl="1" marL="457200" rtl="0" algn="l">
              <a:lnSpc>
                <a:spcPct val="90000"/>
              </a:lnSpc>
              <a:spcBef>
                <a:spcPts val="500"/>
              </a:spcBef>
              <a:spcAft>
                <a:spcPts val="0"/>
              </a:spcAft>
              <a:buClr>
                <a:schemeClr val="lt1"/>
              </a:buClr>
              <a:buSzPct val="100000"/>
              <a:buNone/>
            </a:pPr>
            <a:r>
              <a:rPr lang="en-US" sz="2200"/>
              <a:t>On the other hand, using the embedding feature vectors extracted from neural networks  and then apply linear regression was not possible in this case, a target variable consisting of discrete ratings (3, 4, or 5) is not appropriate due to the continuous nature of linear regression predictions. Furthermore,  the classification models not performing well in classifying the instances into the three classes.</a:t>
            </a:r>
            <a:endParaRPr/>
          </a:p>
          <a:p>
            <a:pPr indent="0" lvl="1" marL="457200" rtl="0" algn="l">
              <a:lnSpc>
                <a:spcPct val="90000"/>
              </a:lnSpc>
              <a:spcBef>
                <a:spcPts val="500"/>
              </a:spcBef>
              <a:spcAft>
                <a:spcPts val="0"/>
              </a:spcAft>
              <a:buClr>
                <a:schemeClr val="lt1"/>
              </a:buClr>
              <a:buSzPct val="100000"/>
              <a:buNone/>
            </a:pPr>
            <a:r>
              <a:t/>
            </a:r>
            <a:endParaRPr sz="2200"/>
          </a:p>
          <a:p>
            <a:pPr indent="0" lvl="1" marL="457200" rtl="0" algn="l">
              <a:lnSpc>
                <a:spcPct val="90000"/>
              </a:lnSpc>
              <a:spcBef>
                <a:spcPts val="500"/>
              </a:spcBef>
              <a:spcAft>
                <a:spcPts val="0"/>
              </a:spcAft>
              <a:buClr>
                <a:schemeClr val="lt1"/>
              </a:buClr>
              <a:buSzPct val="100000"/>
              <a:buNone/>
            </a:pPr>
            <a:r>
              <a:t/>
            </a:r>
            <a:endParaRPr sz="2200"/>
          </a:p>
        </p:txBody>
      </p:sp>
      <p:sp>
        <p:nvSpPr>
          <p:cNvPr id="431" name="Google Shape;4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5" name="Shape 435"/>
        <p:cNvGrpSpPr/>
        <p:nvPr/>
      </p:nvGrpSpPr>
      <p:grpSpPr>
        <a:xfrm>
          <a:off x="0" y="0"/>
          <a:ext cx="0" cy="0"/>
          <a:chOff x="0" y="0"/>
          <a:chExt cx="0" cy="0"/>
        </a:xfrm>
      </p:grpSpPr>
      <p:sp>
        <p:nvSpPr>
          <p:cNvPr id="436" name="Google Shape;436;p25"/>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5"/>
          <p:cNvSpPr txBox="1"/>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Conclusions</a:t>
            </a:r>
            <a:endParaRPr/>
          </a:p>
        </p:txBody>
      </p:sp>
      <p:sp>
        <p:nvSpPr>
          <p:cNvPr id="438" name="Google Shape;438;p25"/>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25"/>
          <p:cNvSpPr txBox="1"/>
          <p:nvPr>
            <p:ph idx="4294967295" type="body"/>
          </p:nvPr>
        </p:nvSpPr>
        <p:spPr>
          <a:xfrm>
            <a:off x="4974980" y="548640"/>
            <a:ext cx="7040056" cy="586989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rPr lang="en-US" sz="2000"/>
              <a:t>Future Research Directions:</a:t>
            </a:r>
            <a:endParaRPr/>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rPr lang="en-US" sz="2000"/>
              <a:t>Impact:</a:t>
            </a:r>
            <a:endParaRPr/>
          </a:p>
          <a:p>
            <a:pPr indent="0" lvl="0" marL="0" rtl="0" algn="l">
              <a:lnSpc>
                <a:spcPct val="90000"/>
              </a:lnSpc>
              <a:spcBef>
                <a:spcPts val="1000"/>
              </a:spcBef>
              <a:spcAft>
                <a:spcPts val="0"/>
              </a:spcAft>
              <a:buClr>
                <a:schemeClr val="lt1"/>
              </a:buClr>
              <a:buSzPts val="2000"/>
              <a:buNone/>
            </a:pPr>
            <a:r>
              <a:rPr lang="en-US" sz="2000"/>
              <a:t>The implementation of these recommendation systems has great potential to improve user experience on online learning platforms, making it easier for users to find courses that best fit their needs and interests. This not only increases user satisfaction but can also enhance student retention and engagement on educational platforms.</a:t>
            </a:r>
            <a:endParaRPr/>
          </a:p>
          <a:p>
            <a:pPr indent="0" lvl="1" marL="457200" rtl="0" algn="l">
              <a:lnSpc>
                <a:spcPct val="90000"/>
              </a:lnSpc>
              <a:spcBef>
                <a:spcPts val="500"/>
              </a:spcBef>
              <a:spcAft>
                <a:spcPts val="0"/>
              </a:spcAft>
              <a:buClr>
                <a:schemeClr val="lt1"/>
              </a:buClr>
              <a:buSzPts val="2000"/>
              <a:buNone/>
            </a:pPr>
            <a:r>
              <a:t/>
            </a:r>
            <a:endParaRPr sz="2000"/>
          </a:p>
          <a:p>
            <a:pPr indent="0" lvl="1" marL="457200" rtl="0" algn="l">
              <a:lnSpc>
                <a:spcPct val="90000"/>
              </a:lnSpc>
              <a:spcBef>
                <a:spcPts val="500"/>
              </a:spcBef>
              <a:spcAft>
                <a:spcPts val="0"/>
              </a:spcAft>
              <a:buClr>
                <a:schemeClr val="lt1"/>
              </a:buClr>
              <a:buSzPts val="2000"/>
              <a:buNone/>
            </a:pPr>
            <a:r>
              <a:t/>
            </a:r>
            <a:endParaRPr sz="2000"/>
          </a:p>
          <a:p>
            <a:pPr indent="0" lvl="1" marL="457200" rtl="0" algn="l">
              <a:lnSpc>
                <a:spcPct val="90000"/>
              </a:lnSpc>
              <a:spcBef>
                <a:spcPts val="500"/>
              </a:spcBef>
              <a:spcAft>
                <a:spcPts val="0"/>
              </a:spcAft>
              <a:buClr>
                <a:schemeClr val="lt1"/>
              </a:buClr>
              <a:buSzPts val="2000"/>
              <a:buNone/>
            </a:pPr>
            <a:r>
              <a:t/>
            </a:r>
            <a:endParaRPr sz="2000"/>
          </a:p>
        </p:txBody>
      </p:sp>
      <p:sp>
        <p:nvSpPr>
          <p:cNvPr id="440" name="Google Shape;44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25"/>
          <p:cNvSpPr/>
          <p:nvPr/>
        </p:nvSpPr>
        <p:spPr>
          <a:xfrm>
            <a:off x="4974980" y="1208250"/>
            <a:ext cx="6985845" cy="20313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Calibri"/>
              <a:buNone/>
            </a:pPr>
            <a:r>
              <a:t/>
            </a:r>
            <a:endParaRPr sz="1800">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Exploring other hyperparameters: Conducting more comprehensive</a:t>
            </a:r>
            <a:r>
              <a:rPr lang="en-US"/>
              <a:t> </a:t>
            </a:r>
            <a:r>
              <a:rPr b="0" i="0" lang="en-US" sz="1800" u="none" cap="none" strike="noStrike">
                <a:solidFill>
                  <a:schemeClr val="lt1"/>
                </a:solidFill>
                <a:latin typeface="Arial"/>
                <a:ea typeface="Arial"/>
                <a:cs typeface="Arial"/>
                <a:sym typeface="Arial"/>
              </a:rPr>
              <a:t>hyperparameter optimization using grid search, random search, or </a:t>
            </a:r>
            <a:r>
              <a:rPr lang="en-US"/>
              <a:t> </a:t>
            </a:r>
            <a:r>
              <a:rPr b="0" i="0" lang="en-US" sz="1800" u="none" cap="none" strike="noStrike">
                <a:solidFill>
                  <a:schemeClr val="lt1"/>
                </a:solidFill>
                <a:latin typeface="Arial"/>
                <a:ea typeface="Arial"/>
                <a:cs typeface="Arial"/>
                <a:sym typeface="Arial"/>
              </a:rPr>
              <a:t>Bayesian optimization methods to enhance model performance.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2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6"/>
          <p:cNvSpPr txBox="1"/>
          <p:nvPr/>
        </p:nvSpPr>
        <p:spPr>
          <a:xfrm>
            <a:off x="838200" y="365125"/>
            <a:ext cx="9842237"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Arial"/>
              <a:buNone/>
            </a:pPr>
            <a:r>
              <a:rPr lang="en-US" sz="6000">
                <a:solidFill>
                  <a:schemeClr val="lt1"/>
                </a:solidFill>
                <a:latin typeface="Arial"/>
                <a:ea typeface="Arial"/>
                <a:cs typeface="Arial"/>
                <a:sym typeface="Arial"/>
              </a:rPr>
              <a:t>Appendix</a:t>
            </a:r>
            <a:endParaRPr/>
          </a:p>
        </p:txBody>
      </p:sp>
      <p:cxnSp>
        <p:nvCxnSpPr>
          <p:cNvPr id="449" name="Google Shape;449;p26"/>
          <p:cNvCxnSpPr/>
          <p:nvPr/>
        </p:nvCxnSpPr>
        <p:spPr>
          <a:xfrm>
            <a:off x="715890" y="356812"/>
            <a:ext cx="0" cy="6492875"/>
          </a:xfrm>
          <a:prstGeom prst="straightConnector1">
            <a:avLst/>
          </a:prstGeom>
          <a:noFill/>
          <a:ln cap="sq" cmpd="sng" w="25400">
            <a:solidFill>
              <a:schemeClr val="accent1"/>
            </a:solidFill>
            <a:prstDash val="solid"/>
            <a:bevel/>
            <a:headEnd len="sm" w="sm" type="none"/>
            <a:tailEnd len="sm" w="sm" type="none"/>
          </a:ln>
        </p:spPr>
      </p:cxnSp>
      <p:sp>
        <p:nvSpPr>
          <p:cNvPr id="450" name="Google Shape;450;p26"/>
          <p:cNvSpPr/>
          <p:nvPr/>
        </p:nvSpPr>
        <p:spPr>
          <a:xfrm>
            <a:off x="10903882" y="591829"/>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26"/>
          <p:cNvSpPr/>
          <p:nvPr/>
        </p:nvSpPr>
        <p:spPr>
          <a:xfrm>
            <a:off x="11262662" y="821124"/>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26"/>
          <p:cNvSpPr/>
          <p:nvPr/>
        </p:nvSpPr>
        <p:spPr>
          <a:xfrm>
            <a:off x="10888342" y="1336268"/>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26"/>
          <p:cNvSpPr/>
          <p:nvPr/>
        </p:nvSpPr>
        <p:spPr>
          <a:xfrm>
            <a:off x="8284141" y="5878533"/>
            <a:ext cx="2242118" cy="298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26"/>
          <p:cNvSpPr txBox="1"/>
          <p:nvPr/>
        </p:nvSpPr>
        <p:spPr>
          <a:xfrm>
            <a:off x="1995818" y="2025242"/>
            <a:ext cx="9842236" cy="380411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Complete code</a:t>
            </a:r>
            <a:r>
              <a:rPr lang="en-US" sz="1620">
                <a:solidFill>
                  <a:schemeClr val="lt1"/>
                </a:solidFill>
                <a:latin typeface="Calibri"/>
                <a:ea typeface="Calibri"/>
                <a:cs typeface="Calibri"/>
                <a:sym typeface="Calibri"/>
              </a:rPr>
              <a:t>:</a:t>
            </a:r>
            <a:endParaRPr/>
          </a:p>
          <a:p>
            <a:pPr indent="0" lvl="0" marL="0" marR="0" rtl="0" algn="l">
              <a:spcBef>
                <a:spcPts val="600"/>
              </a:spcBef>
              <a:spcAft>
                <a:spcPts val="0"/>
              </a:spcAft>
              <a:buNone/>
            </a:pPr>
            <a:r>
              <a:t/>
            </a:r>
            <a:endParaRPr sz="1620">
              <a:solidFill>
                <a:schemeClr val="lt1"/>
              </a:solidFill>
              <a:latin typeface="Calibri"/>
              <a:ea typeface="Calibri"/>
              <a:cs typeface="Calibri"/>
              <a:sym typeface="Calibri"/>
            </a:endParaRPr>
          </a:p>
          <a:p>
            <a:pPr indent="0" lvl="0" marL="0" marR="0" rtl="0" algn="l">
              <a:spcBef>
                <a:spcPts val="600"/>
              </a:spcBef>
              <a:spcAft>
                <a:spcPts val="0"/>
              </a:spcAft>
              <a:buNone/>
            </a:pPr>
            <a:r>
              <a:rPr lang="en-US" sz="2000">
                <a:solidFill>
                  <a:schemeClr val="lt1"/>
                </a:solidFill>
                <a:latin typeface="Calibri"/>
                <a:ea typeface="Calibri"/>
                <a:cs typeface="Calibri"/>
                <a:sym typeface="Calibri"/>
              </a:rPr>
              <a:t>Final project : Recommender System - Part 1: https://bit.ly/3WpD2ob</a:t>
            </a:r>
            <a:endParaRPr sz="1620">
              <a:solidFill>
                <a:schemeClr val="lt1"/>
              </a:solidFill>
              <a:latin typeface="Calibri"/>
              <a:ea typeface="Calibri"/>
              <a:cs typeface="Calibri"/>
              <a:sym typeface="Calibri"/>
            </a:endParaRPr>
          </a:p>
          <a:p>
            <a:pPr indent="0" lvl="0" marL="0" marR="0" rtl="0" algn="l">
              <a:spcBef>
                <a:spcPts val="600"/>
              </a:spcBef>
              <a:spcAft>
                <a:spcPts val="0"/>
              </a:spcAft>
              <a:buNone/>
            </a:pPr>
            <a:r>
              <a:t/>
            </a:r>
            <a:endParaRPr sz="1620">
              <a:solidFill>
                <a:schemeClr val="lt1"/>
              </a:solidFill>
              <a:latin typeface="Calibri"/>
              <a:ea typeface="Calibri"/>
              <a:cs typeface="Calibri"/>
              <a:sym typeface="Calibri"/>
            </a:endParaRPr>
          </a:p>
          <a:p>
            <a:pPr indent="0" lvl="0" marL="0" marR="0" rtl="0" algn="l">
              <a:spcBef>
                <a:spcPts val="600"/>
              </a:spcBef>
              <a:spcAft>
                <a:spcPts val="0"/>
              </a:spcAft>
              <a:buNone/>
            </a:pPr>
            <a:r>
              <a:t/>
            </a:r>
            <a:endParaRPr sz="1620">
              <a:solidFill>
                <a:schemeClr val="lt1"/>
              </a:solidFill>
              <a:latin typeface="Calibri"/>
              <a:ea typeface="Calibri"/>
              <a:cs typeface="Calibri"/>
              <a:sym typeface="Calibri"/>
            </a:endParaRPr>
          </a:p>
          <a:p>
            <a:pPr indent="0" lvl="0" marL="0" marR="0" rtl="0" algn="l">
              <a:spcBef>
                <a:spcPts val="600"/>
              </a:spcBef>
              <a:spcAft>
                <a:spcPts val="0"/>
              </a:spcAft>
              <a:buNone/>
            </a:pPr>
            <a:r>
              <a:rPr lang="en-US" sz="2000">
                <a:solidFill>
                  <a:schemeClr val="lt1"/>
                </a:solidFill>
                <a:latin typeface="Calibri"/>
                <a:ea typeface="Calibri"/>
                <a:cs typeface="Calibri"/>
                <a:sym typeface="Calibri"/>
              </a:rPr>
              <a:t>Final project : Recommender System - Part 2: https://bit.ly/3SqHyBy</a:t>
            </a:r>
            <a:endParaRPr/>
          </a:p>
          <a:p>
            <a:pPr indent="0" lvl="0" marL="0" marR="0" rtl="0" algn="l">
              <a:spcBef>
                <a:spcPts val="60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600"/>
              </a:spcBef>
              <a:spcAft>
                <a:spcPts val="0"/>
              </a:spcAft>
              <a:buNone/>
            </a:pPr>
            <a:r>
              <a:t/>
            </a:r>
            <a:endParaRPr sz="1620">
              <a:solidFill>
                <a:schemeClr val="lt1"/>
              </a:solidFill>
              <a:latin typeface="Calibri"/>
              <a:ea typeface="Calibri"/>
              <a:cs typeface="Calibri"/>
              <a:sym typeface="Calibri"/>
            </a:endParaRPr>
          </a:p>
          <a:p>
            <a:pPr indent="0" lvl="0" marL="0" marR="0" rtl="0" algn="l">
              <a:spcBef>
                <a:spcPts val="600"/>
              </a:spcBef>
              <a:spcAft>
                <a:spcPts val="0"/>
              </a:spcAft>
              <a:buNone/>
            </a:pPr>
            <a:r>
              <a:t/>
            </a:r>
            <a:endParaRPr sz="1620">
              <a:solidFill>
                <a:schemeClr val="lt1"/>
              </a:solidFill>
              <a:latin typeface="Calibri"/>
              <a:ea typeface="Calibri"/>
              <a:cs typeface="Calibri"/>
              <a:sym typeface="Calibri"/>
            </a:endParaRPr>
          </a:p>
          <a:p>
            <a:pPr indent="0" lvl="0" marL="0" marR="0" rtl="0" algn="l">
              <a:spcBef>
                <a:spcPts val="600"/>
              </a:spcBef>
              <a:spcAft>
                <a:spcPts val="0"/>
              </a:spcAft>
              <a:buNone/>
            </a:pPr>
            <a:r>
              <a:rPr lang="en-US" sz="1620">
                <a:solidFill>
                  <a:schemeClr val="lt1"/>
                </a:solidFill>
                <a:latin typeface="Calibri"/>
                <a:ea typeface="Calibri"/>
                <a:cs typeface="Calibri"/>
                <a:sym typeface="Calibri"/>
              </a:rPr>
              <a:t> </a:t>
            </a:r>
            <a:endParaRPr/>
          </a:p>
          <a:p>
            <a:pPr indent="0" lvl="0" marL="0" marR="0" rtl="0" algn="l">
              <a:spcBef>
                <a:spcPts val="600"/>
              </a:spcBef>
              <a:spcAft>
                <a:spcPts val="0"/>
              </a:spcAft>
              <a:buNone/>
            </a:pPr>
            <a:r>
              <a:t/>
            </a:r>
            <a:endParaRPr sz="1800">
              <a:solidFill>
                <a:schemeClr val="lt1"/>
              </a:solidFill>
              <a:latin typeface="Calibri"/>
              <a:ea typeface="Calibri"/>
              <a:cs typeface="Calibri"/>
              <a:sym typeface="Calibri"/>
            </a:endParaRPr>
          </a:p>
        </p:txBody>
      </p:sp>
      <p:pic>
        <p:nvPicPr>
          <p:cNvPr descr="A logo of a cat" id="455" name="Google Shape;455;p26"/>
          <p:cNvPicPr preferRelativeResize="0"/>
          <p:nvPr/>
        </p:nvPicPr>
        <p:blipFill rotWithShape="1">
          <a:blip r:embed="rId3">
            <a:alphaModFix/>
          </a:blip>
          <a:srcRect b="0" l="0" r="0" t="0"/>
          <a:stretch/>
        </p:blipFill>
        <p:spPr>
          <a:xfrm>
            <a:off x="838200" y="1690688"/>
            <a:ext cx="1768439" cy="9930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3"/>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Arial"/>
              <a:buNone/>
            </a:pPr>
            <a:r>
              <a:rPr b="0" i="0" lang="en-US" sz="6000" u="none" cap="none" strike="noStrike">
                <a:solidFill>
                  <a:schemeClr val="lt1"/>
                </a:solidFill>
                <a:latin typeface="Arial"/>
                <a:ea typeface="Arial"/>
                <a:cs typeface="Arial"/>
                <a:sym typeface="Arial"/>
              </a:rPr>
              <a:t>Introduction</a:t>
            </a:r>
            <a:endParaRPr/>
          </a:p>
        </p:txBody>
      </p:sp>
      <p:sp>
        <p:nvSpPr>
          <p:cNvPr id="179" name="Google Shape;179;p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3"/>
          <p:cNvSpPr txBox="1"/>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alibri"/>
                <a:ea typeface="Calibri"/>
                <a:cs typeface="Calibri"/>
                <a:sym typeface="Calibri"/>
              </a:rPr>
              <a:t>Project background and context</a:t>
            </a:r>
            <a:endParaRPr/>
          </a:p>
          <a:p>
            <a:pPr indent="0" lvl="0" marL="0" marR="0" rtl="0" algn="l">
              <a:lnSpc>
                <a:spcPct val="90000"/>
              </a:lnSpc>
              <a:spcBef>
                <a:spcPts val="1400"/>
              </a:spcBef>
              <a:spcAft>
                <a:spcPts val="0"/>
              </a:spcAft>
              <a:buClr>
                <a:schemeClr val="lt1"/>
              </a:buClr>
              <a:buSzPts val="2200"/>
              <a:buFont typeface="Arial"/>
              <a:buNone/>
            </a:pPr>
            <a:r>
              <a:rPr b="0" i="0" lang="en-US" sz="2200" u="none" cap="none" strike="noStrike">
                <a:solidFill>
                  <a:schemeClr val="lt1"/>
                </a:solidFill>
                <a:latin typeface="Calibri"/>
                <a:ea typeface="Calibri"/>
                <a:cs typeface="Calibri"/>
                <a:sym typeface="Calibri"/>
              </a:rPr>
              <a:t>In the contemporary digital era, online learning has gained immense popularity due to its flexibility, accessibility, and the wide range of courses available. However, the vast amount of content can overwhelm learners, making it challenging for them to identify courses that align with their interests and goals. This necessitates the development of personalized online course recommender systems, which can suggest relevant courses to users based on their preferences and past behavior.</a:t>
            </a:r>
            <a:endParaRPr/>
          </a:p>
          <a:p>
            <a:pPr indent="0" lvl="0" marL="0" marR="0" rtl="0" algn="l">
              <a:lnSpc>
                <a:spcPct val="90000"/>
              </a:lnSpc>
              <a:spcBef>
                <a:spcPts val="1400"/>
              </a:spcBef>
              <a:spcAft>
                <a:spcPts val="0"/>
              </a:spcAft>
              <a:buClr>
                <a:schemeClr val="lt1"/>
              </a:buClr>
              <a:buSzPts val="2200"/>
              <a:buFont typeface="Arial"/>
              <a:buNone/>
            </a:pPr>
            <a:r>
              <a:rPr b="0" i="0" lang="en-US" sz="2200" u="none" cap="none" strike="noStrike">
                <a:solidFill>
                  <a:schemeClr val="lt1"/>
                </a:solidFill>
                <a:latin typeface="Calibri"/>
                <a:ea typeface="Calibri"/>
                <a:cs typeface="Calibri"/>
                <a:sym typeface="Calibri"/>
              </a:rPr>
              <a:t>This project focuses on building a personalized online course recommender system using various machine learning algorithms. The project is structured into several modules, each employing a different recommendation method.</a:t>
            </a:r>
            <a:endParaRPr/>
          </a:p>
        </p:txBody>
      </p:sp>
      <p:sp>
        <p:nvSpPr>
          <p:cNvPr id="181" name="Google Shape;18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4"/>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4"/>
          <p:cNvSpPr txBox="1"/>
          <p:nvPr>
            <p:ph type="title"/>
          </p:nvPr>
        </p:nvSpPr>
        <p:spPr>
          <a:xfrm>
            <a:off x="838200" y="451381"/>
            <a:ext cx="10512552" cy="40665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n-US">
                <a:latin typeface="Arial"/>
                <a:ea typeface="Arial"/>
                <a:cs typeface="Arial"/>
                <a:sym typeface="Arial"/>
              </a:rPr>
              <a:t>Exploratory Data Analysis</a:t>
            </a:r>
            <a:endParaRPr/>
          </a:p>
        </p:txBody>
      </p:sp>
      <p:sp>
        <p:nvSpPr>
          <p:cNvPr id="188" name="Google Shape;188;p4"/>
          <p:cNvSpPr/>
          <p:nvPr/>
        </p:nvSpPr>
        <p:spPr>
          <a:xfrm>
            <a:off x="838200" y="4718595"/>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9" name="Google Shape;189;p4"/>
          <p:cNvPicPr preferRelativeResize="0"/>
          <p:nvPr/>
        </p:nvPicPr>
        <p:blipFill rotWithShape="1">
          <a:blip r:embed="rId3">
            <a:alphaModFix/>
          </a:blip>
          <a:srcRect b="0" l="0" r="0" t="0"/>
          <a:stretch/>
        </p:blipFill>
        <p:spPr>
          <a:xfrm>
            <a:off x="10833055" y="5553777"/>
            <a:ext cx="1028790" cy="10287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4" name="Shape 194"/>
        <p:cNvGrpSpPr/>
        <p:nvPr/>
      </p:nvGrpSpPr>
      <p:grpSpPr>
        <a:xfrm>
          <a:off x="0" y="0"/>
          <a:ext cx="0" cy="0"/>
          <a:chOff x="0" y="0"/>
          <a:chExt cx="0" cy="0"/>
        </a:xfrm>
      </p:grpSpPr>
      <p:sp>
        <p:nvSpPr>
          <p:cNvPr id="195" name="Google Shape;195;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5"/>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Calibri"/>
              <a:buNone/>
            </a:pPr>
            <a:r>
              <a:rPr lang="en-US" sz="4200">
                <a:solidFill>
                  <a:schemeClr val="lt1"/>
                </a:solidFill>
                <a:latin typeface="Calibri"/>
                <a:ea typeface="Calibri"/>
                <a:cs typeface="Calibri"/>
                <a:sym typeface="Calibri"/>
              </a:rPr>
              <a:t>Word cloud of course titles</a:t>
            </a:r>
            <a:endParaRPr/>
          </a:p>
        </p:txBody>
      </p:sp>
      <p:sp>
        <p:nvSpPr>
          <p:cNvPr id="197" name="Google Shape;197;p5"/>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5"/>
          <p:cNvSpPr txBox="1"/>
          <p:nvPr/>
        </p:nvSpPr>
        <p:spPr>
          <a:xfrm>
            <a:off x="630936" y="2807208"/>
            <a:ext cx="3429000" cy="3410712"/>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chemeClr val="lt1"/>
              </a:buClr>
              <a:buSzPct val="100000"/>
              <a:buFont typeface="Arial"/>
              <a:buNone/>
            </a:pPr>
            <a:r>
              <a:rPr b="0" i="0" lang="en-US" sz="1600" u="none" cap="none" strike="noStrike">
                <a:solidFill>
                  <a:schemeClr val="lt1"/>
                </a:solidFill>
                <a:latin typeface="Calibri"/>
                <a:ea typeface="Calibri"/>
                <a:cs typeface="Calibri"/>
                <a:sym typeface="Calibri"/>
              </a:rPr>
              <a:t>A word cloud is a graphical representation of text data where the size of each word indicates its frequency or importance within the dataset.</a:t>
            </a:r>
            <a:endParaRPr/>
          </a:p>
          <a:p>
            <a:pPr indent="0" lvl="0" marL="0" marR="0" rtl="0" algn="l">
              <a:lnSpc>
                <a:spcPct val="90000"/>
              </a:lnSpc>
              <a:spcBef>
                <a:spcPts val="1000"/>
              </a:spcBef>
              <a:spcAft>
                <a:spcPts val="0"/>
              </a:spcAft>
              <a:buClr>
                <a:schemeClr val="lt1"/>
              </a:buClr>
              <a:buSzPct val="100000"/>
              <a:buFont typeface="Arial"/>
              <a:buNone/>
            </a:pPr>
            <a:r>
              <a:rPr b="0" i="0" lang="en-US" sz="1600" u="none" cap="none" strike="noStrike">
                <a:solidFill>
                  <a:schemeClr val="lt1"/>
                </a:solidFill>
                <a:latin typeface="Calibri"/>
                <a:ea typeface="Calibri"/>
                <a:cs typeface="Calibri"/>
                <a:sym typeface="Calibri"/>
              </a:rPr>
              <a:t>For this project, the word cloud was generated using the titles of all available courses. The most prominent words, such as "data," "science," "machine," and "learning," suggest that courses related to data science and machine learning are highly prevalent. By looking at these keywords, we should have a general understanding that the courses in the dataset are focused on demanding IT skills.</a:t>
            </a:r>
            <a:endParaRPr/>
          </a:p>
          <a:p>
            <a:pPr indent="0" lvl="0" marL="0" marR="0" rtl="0" algn="l">
              <a:lnSpc>
                <a:spcPct val="90000"/>
              </a:lnSpc>
              <a:spcBef>
                <a:spcPts val="1000"/>
              </a:spcBef>
              <a:spcAft>
                <a:spcPts val="0"/>
              </a:spcAft>
              <a:buClr>
                <a:schemeClr val="lt1"/>
              </a:buClr>
              <a:buSzPct val="100000"/>
              <a:buFont typeface="Arial"/>
              <a:buNone/>
            </a:pPr>
            <a:r>
              <a:t/>
            </a:r>
            <a:endParaRPr b="0" i="0" sz="2200" u="none" cap="none" strike="noStrike">
              <a:solidFill>
                <a:schemeClr val="lt1"/>
              </a:solidFill>
              <a:latin typeface="Calibri"/>
              <a:ea typeface="Calibri"/>
              <a:cs typeface="Calibri"/>
              <a:sym typeface="Calibri"/>
            </a:endParaRPr>
          </a:p>
        </p:txBody>
      </p:sp>
      <p:pic>
        <p:nvPicPr>
          <p:cNvPr descr="A close-up of words&#10;&#10;Description automatically generated" id="199" name="Google Shape;199;p5"/>
          <p:cNvPicPr preferRelativeResize="0"/>
          <p:nvPr/>
        </p:nvPicPr>
        <p:blipFill rotWithShape="1">
          <a:blip r:embed="rId3">
            <a:alphaModFix/>
          </a:blip>
          <a:srcRect b="0" l="0" r="0" t="0"/>
          <a:stretch/>
        </p:blipFill>
        <p:spPr>
          <a:xfrm>
            <a:off x="4654296" y="1116254"/>
            <a:ext cx="6903720" cy="46254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6"/>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Calibri"/>
              <a:buNone/>
            </a:pPr>
            <a:r>
              <a:rPr lang="en-US" sz="4200">
                <a:solidFill>
                  <a:schemeClr val="lt1"/>
                </a:solidFill>
                <a:latin typeface="Calibri"/>
                <a:ea typeface="Calibri"/>
                <a:cs typeface="Calibri"/>
                <a:sym typeface="Calibri"/>
              </a:rPr>
              <a:t>Course counts per genre</a:t>
            </a:r>
            <a:endParaRPr/>
          </a:p>
        </p:txBody>
      </p:sp>
      <p:sp>
        <p:nvSpPr>
          <p:cNvPr id="207" name="Google Shape;207;p6"/>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6"/>
          <p:cNvSpPr txBox="1"/>
          <p:nvPr/>
        </p:nvSpPr>
        <p:spPr>
          <a:xfrm>
            <a:off x="630936" y="2807208"/>
            <a:ext cx="3429000" cy="3410712"/>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lt1"/>
              </a:buClr>
              <a:buSzPct val="100000"/>
              <a:buFont typeface="Arial"/>
              <a:buNone/>
            </a:pPr>
            <a:r>
              <a:rPr b="0" i="0" lang="en-US" sz="1600" u="none" cap="none" strike="noStrike">
                <a:solidFill>
                  <a:schemeClr val="lt1"/>
                </a:solidFill>
                <a:latin typeface="Calibri"/>
                <a:ea typeface="Calibri"/>
                <a:cs typeface="Calibri"/>
                <a:sym typeface="Calibri"/>
              </a:rPr>
              <a:t>The bar chart illustrates the distribution of course offerings across various genres. The x-axis represents different course genres, while the y-axis indicates the number of courses available in each genre.</a:t>
            </a:r>
            <a:endParaRPr/>
          </a:p>
          <a:p>
            <a:pPr indent="0" lvl="0" marL="0" marR="0" rtl="0" algn="l">
              <a:lnSpc>
                <a:spcPct val="90000"/>
              </a:lnSpc>
              <a:spcBef>
                <a:spcPts val="1000"/>
              </a:spcBef>
              <a:spcAft>
                <a:spcPts val="0"/>
              </a:spcAft>
              <a:buClr>
                <a:schemeClr val="lt1"/>
              </a:buClr>
              <a:buSzPct val="100000"/>
              <a:buFont typeface="Arial"/>
              <a:buNone/>
            </a:pPr>
            <a:r>
              <a:rPr b="0" i="0" lang="en-US" sz="1600" u="none" cap="none" strike="noStrike">
                <a:solidFill>
                  <a:schemeClr val="lt1"/>
                </a:solidFill>
                <a:latin typeface="Calibri"/>
                <a:ea typeface="Calibri"/>
                <a:cs typeface="Calibri"/>
                <a:sym typeface="Calibri"/>
              </a:rPr>
              <a:t>The distribution of courses by genre reveals a strong emphasis on backend development, machine learning, and data-related skills. This aligns with current industry trends where these skills are in high demand. Understanding this distribution helps in tailoring the recommendation system to prioritize popular and essential genres, thereby enhancing the relevance and value of course recommendations for users.</a:t>
            </a:r>
            <a:endParaRPr b="0" i="0" sz="2200" u="none" cap="none" strike="noStrike">
              <a:solidFill>
                <a:schemeClr val="lt1"/>
              </a:solidFill>
              <a:latin typeface="Calibri"/>
              <a:ea typeface="Calibri"/>
              <a:cs typeface="Calibri"/>
              <a:sym typeface="Calibri"/>
            </a:endParaRPr>
          </a:p>
          <a:p>
            <a:pPr indent="-99377" lvl="0" marL="228600" marR="0" rtl="0" algn="l">
              <a:lnSpc>
                <a:spcPct val="90000"/>
              </a:lnSpc>
              <a:spcBef>
                <a:spcPts val="1000"/>
              </a:spcBef>
              <a:spcAft>
                <a:spcPts val="0"/>
              </a:spcAft>
              <a:buClr>
                <a:schemeClr val="lt1"/>
              </a:buClr>
              <a:buSzPct val="100000"/>
              <a:buFont typeface="Arial"/>
              <a:buNone/>
            </a:pPr>
            <a:r>
              <a:t/>
            </a:r>
            <a:endParaRPr b="0" i="0" sz="2200" u="none" cap="none" strike="noStrike">
              <a:solidFill>
                <a:schemeClr val="lt1"/>
              </a:solidFill>
              <a:latin typeface="Calibri"/>
              <a:ea typeface="Calibri"/>
              <a:cs typeface="Calibri"/>
              <a:sym typeface="Calibri"/>
            </a:endParaRPr>
          </a:p>
        </p:txBody>
      </p:sp>
      <p:pic>
        <p:nvPicPr>
          <p:cNvPr descr="A graph of different colored bars&#10;&#10;Description automatically generated" id="209" name="Google Shape;209;p6"/>
          <p:cNvPicPr preferRelativeResize="0"/>
          <p:nvPr/>
        </p:nvPicPr>
        <p:blipFill rotWithShape="1">
          <a:blip r:embed="rId3">
            <a:alphaModFix/>
          </a:blip>
          <a:srcRect b="0" l="0" r="0" t="0"/>
          <a:stretch/>
        </p:blipFill>
        <p:spPr>
          <a:xfrm>
            <a:off x="4654296" y="1677181"/>
            <a:ext cx="6903720" cy="35036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7"/>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Calibri"/>
              <a:buNone/>
            </a:pPr>
            <a:r>
              <a:rPr lang="en-US" sz="3800">
                <a:solidFill>
                  <a:schemeClr val="lt1"/>
                </a:solidFill>
                <a:latin typeface="Calibri"/>
                <a:ea typeface="Calibri"/>
                <a:cs typeface="Calibri"/>
                <a:sym typeface="Calibri"/>
              </a:rPr>
              <a:t>Course enrollment distribution</a:t>
            </a:r>
            <a:endParaRPr/>
          </a:p>
        </p:txBody>
      </p:sp>
      <p:sp>
        <p:nvSpPr>
          <p:cNvPr id="217" name="Google Shape;217;p7"/>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7"/>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Calibri"/>
                <a:ea typeface="Calibri"/>
                <a:cs typeface="Calibri"/>
                <a:sym typeface="Calibri"/>
              </a:rPr>
              <a:t>This histogram illustrates the distribution of user enrollments across various courses. The x-axis represents the number of enrollments per user, while the y-axis shows the count of users with a given number of enrollments.</a:t>
            </a:r>
            <a:endParaRPr/>
          </a:p>
          <a:p>
            <a:pPr indent="0" lvl="0" marL="0" marR="0" rtl="0" algn="l">
              <a:lnSpc>
                <a:spcPct val="90000"/>
              </a:lnSpc>
              <a:spcBef>
                <a:spcPts val="1000"/>
              </a:spcBef>
              <a:spcAft>
                <a:spcPts val="0"/>
              </a:spcAft>
              <a:buClr>
                <a:schemeClr val="lt1"/>
              </a:buClr>
              <a:buSzPts val="1400"/>
              <a:buFont typeface="Arial"/>
              <a:buNone/>
            </a:pPr>
            <a:r>
              <a:rPr b="0" i="0" lang="en-US" sz="1400" u="none" cap="none" strike="noStrike">
                <a:solidFill>
                  <a:schemeClr val="lt1"/>
                </a:solidFill>
                <a:latin typeface="Calibri"/>
                <a:ea typeface="Calibri"/>
                <a:cs typeface="Calibri"/>
                <a:sym typeface="Calibri"/>
              </a:rPr>
              <a:t>The median is 6 courses, and the largest number of users enroll in a single course.</a:t>
            </a:r>
            <a:endParaRPr/>
          </a:p>
          <a:p>
            <a:pPr indent="0" lvl="0" marL="0" marR="0" rtl="0" algn="l">
              <a:lnSpc>
                <a:spcPct val="90000"/>
              </a:lnSpc>
              <a:spcBef>
                <a:spcPts val="1000"/>
              </a:spcBef>
              <a:spcAft>
                <a:spcPts val="0"/>
              </a:spcAft>
              <a:buClr>
                <a:schemeClr val="lt1"/>
              </a:buClr>
              <a:buSzPts val="1400"/>
              <a:buFont typeface="Arial"/>
              <a:buNone/>
            </a:pPr>
            <a:r>
              <a:rPr b="0" i="0" lang="en-US" sz="1400" u="none" cap="none" strike="noStrike">
                <a:solidFill>
                  <a:schemeClr val="lt1"/>
                </a:solidFill>
                <a:latin typeface="Calibri"/>
                <a:ea typeface="Calibri"/>
                <a:cs typeface="Calibri"/>
                <a:sym typeface="Calibri"/>
              </a:rPr>
              <a:t>The distribution shows a long tail, indicating that while the majority of users enroll in a small number of courses, there are outliers who enroll in a significantly higher number of courses.</a:t>
            </a:r>
            <a:endParaRPr/>
          </a:p>
          <a:p>
            <a:pPr indent="0" lvl="0" marL="0" marR="0" rtl="0" algn="l">
              <a:lnSpc>
                <a:spcPct val="90000"/>
              </a:lnSpc>
              <a:spcBef>
                <a:spcPts val="1000"/>
              </a:spcBef>
              <a:spcAft>
                <a:spcPts val="0"/>
              </a:spcAft>
              <a:buClr>
                <a:schemeClr val="lt1"/>
              </a:buClr>
              <a:buSzPts val="1400"/>
              <a:buFont typeface="Arial"/>
              <a:buNone/>
            </a:pPr>
            <a:r>
              <a:rPr b="0" i="0" lang="en-US" sz="1400" u="none" cap="none" strike="noStrike">
                <a:solidFill>
                  <a:schemeClr val="lt1"/>
                </a:solidFill>
                <a:latin typeface="Calibri"/>
                <a:ea typeface="Calibri"/>
                <a:cs typeface="Calibri"/>
                <a:sym typeface="Calibri"/>
              </a:rPr>
              <a:t>Understanding this distribution helps in personalizing recommendations to cater to the diverse engagement levels of users.</a:t>
            </a:r>
            <a:endParaRPr/>
          </a:p>
          <a:p>
            <a:pPr indent="0" lvl="0" marL="0" marR="0" rtl="0" algn="l">
              <a:lnSpc>
                <a:spcPct val="90000"/>
              </a:lnSpc>
              <a:spcBef>
                <a:spcPts val="1000"/>
              </a:spcBef>
              <a:spcAft>
                <a:spcPts val="0"/>
              </a:spcAft>
              <a:buClr>
                <a:schemeClr val="lt1"/>
              </a:buClr>
              <a:buSzPts val="1900"/>
              <a:buFont typeface="Arial"/>
              <a:buNone/>
            </a:pPr>
            <a:r>
              <a:t/>
            </a:r>
            <a:endParaRPr b="0" i="0" sz="1900" u="none" cap="none" strike="noStrike">
              <a:solidFill>
                <a:schemeClr val="lt1"/>
              </a:solidFill>
              <a:latin typeface="Calibri"/>
              <a:ea typeface="Calibri"/>
              <a:cs typeface="Calibri"/>
              <a:sym typeface="Calibri"/>
            </a:endParaRPr>
          </a:p>
        </p:txBody>
      </p:sp>
      <p:pic>
        <p:nvPicPr>
          <p:cNvPr descr="A graph of a number of individuals&#10;&#10;Description automatically generated" id="219" name="Google Shape;219;p7"/>
          <p:cNvPicPr preferRelativeResize="0"/>
          <p:nvPr/>
        </p:nvPicPr>
        <p:blipFill rotWithShape="1">
          <a:blip r:embed="rId3">
            <a:alphaModFix/>
          </a:blip>
          <a:srcRect b="0" l="0" r="0" t="0"/>
          <a:stretch/>
        </p:blipFill>
        <p:spPr>
          <a:xfrm>
            <a:off x="4654296" y="926401"/>
            <a:ext cx="6903720" cy="50051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p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8"/>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Calibri"/>
              <a:buNone/>
            </a:pPr>
            <a:r>
              <a:rPr lang="en-US" sz="3800">
                <a:solidFill>
                  <a:schemeClr val="lt1"/>
                </a:solidFill>
                <a:latin typeface="Calibri"/>
                <a:ea typeface="Calibri"/>
                <a:cs typeface="Calibri"/>
                <a:sym typeface="Calibri"/>
              </a:rPr>
              <a:t>20 most popular courses</a:t>
            </a:r>
            <a:endParaRPr/>
          </a:p>
        </p:txBody>
      </p:sp>
      <p:sp>
        <p:nvSpPr>
          <p:cNvPr id="227" name="Google Shape;227;p8"/>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8"/>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a:buNone/>
            </a:pPr>
            <a:r>
              <a:rPr b="0" i="0" lang="en-US" sz="1600" u="none" cap="none" strike="noStrike">
                <a:solidFill>
                  <a:schemeClr val="lt1"/>
                </a:solidFill>
                <a:latin typeface="Calibri"/>
                <a:ea typeface="Calibri"/>
                <a:cs typeface="Calibri"/>
                <a:sym typeface="Calibri"/>
              </a:rPr>
              <a:t>The distribution of enrollments among these top 20 courses underscores the prominence of data science and related fields such as machine learning, big data, and programming. Courses focusing on practical skills and cutting-edge technologies tend to attract more enrollments, reflecting the current trends and demands in the industry. This information is vital for developing a recommendation system that aligns with user interests and industry needs.</a:t>
            </a:r>
            <a:endParaRPr b="0" i="0" sz="2200" u="none" cap="none" strike="noStrike">
              <a:solidFill>
                <a:schemeClr val="lt1"/>
              </a:solidFill>
              <a:latin typeface="Calibri"/>
              <a:ea typeface="Calibri"/>
              <a:cs typeface="Calibri"/>
              <a:sym typeface="Calibri"/>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alibri"/>
              <a:ea typeface="Calibri"/>
              <a:cs typeface="Calibri"/>
              <a:sym typeface="Calibri"/>
            </a:endParaRPr>
          </a:p>
        </p:txBody>
      </p:sp>
      <p:pic>
        <p:nvPicPr>
          <p:cNvPr descr="A white text with black text&#10;&#10;Description automatically generated" id="229" name="Google Shape;229;p8"/>
          <p:cNvPicPr preferRelativeResize="0"/>
          <p:nvPr/>
        </p:nvPicPr>
        <p:blipFill rotWithShape="1">
          <a:blip r:embed="rId3">
            <a:alphaModFix/>
          </a:blip>
          <a:srcRect b="0" l="0" r="0" t="0"/>
          <a:stretch/>
        </p:blipFill>
        <p:spPr>
          <a:xfrm>
            <a:off x="6368722" y="640080"/>
            <a:ext cx="3474867" cy="5577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n-US">
                <a:latin typeface="Arial"/>
                <a:ea typeface="Arial"/>
                <a:cs typeface="Arial"/>
                <a:sym typeface="Arial"/>
              </a:rPr>
              <a:t>Content-based Recommender System using Unsupervised Learning</a:t>
            </a:r>
            <a:endParaRPr/>
          </a:p>
        </p:txBody>
      </p:sp>
      <p:grpSp>
        <p:nvGrpSpPr>
          <p:cNvPr id="235" name="Google Shape;235;p9"/>
          <p:cNvGrpSpPr/>
          <p:nvPr/>
        </p:nvGrpSpPr>
        <p:grpSpPr>
          <a:xfrm>
            <a:off x="10108253" y="4562475"/>
            <a:ext cx="1777449" cy="1936444"/>
            <a:chOff x="6518030" y="1903899"/>
            <a:chExt cx="1777449" cy="1936444"/>
          </a:xfrm>
        </p:grpSpPr>
        <p:grpSp>
          <p:nvGrpSpPr>
            <p:cNvPr id="236" name="Google Shape;236;p9"/>
            <p:cNvGrpSpPr/>
            <p:nvPr/>
          </p:nvGrpSpPr>
          <p:grpSpPr>
            <a:xfrm>
              <a:off x="6580009" y="2268106"/>
              <a:ext cx="1530912" cy="1268847"/>
              <a:chOff x="6371670" y="1861616"/>
              <a:chExt cx="1530912" cy="1268847"/>
            </a:xfrm>
          </p:grpSpPr>
          <p:grpSp>
            <p:nvGrpSpPr>
              <p:cNvPr id="237" name="Google Shape;237;p9"/>
              <p:cNvGrpSpPr/>
              <p:nvPr/>
            </p:nvGrpSpPr>
            <p:grpSpPr>
              <a:xfrm>
                <a:off x="6371670" y="2318149"/>
                <a:ext cx="812314" cy="812314"/>
                <a:chOff x="1306239" y="1551525"/>
                <a:chExt cx="2116181" cy="2116182"/>
              </a:xfrm>
            </p:grpSpPr>
            <p:sp>
              <p:nvSpPr>
                <p:cNvPr id="238" name="Google Shape;238;p9"/>
                <p:cNvSpPr/>
                <p:nvPr/>
              </p:nvSpPr>
              <p:spPr>
                <a:xfrm>
                  <a:off x="1306239" y="1551525"/>
                  <a:ext cx="2116181" cy="2116182"/>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9"/>
                <p:cNvSpPr/>
                <p:nvPr/>
              </p:nvSpPr>
              <p:spPr>
                <a:xfrm>
                  <a:off x="2213298" y="2505733"/>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9"/>
                <p:cNvSpPr/>
                <p:nvPr/>
              </p:nvSpPr>
              <p:spPr>
                <a:xfrm>
                  <a:off x="2505921" y="2757016"/>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1" name="Google Shape;241;p9"/>
                <p:cNvSpPr/>
                <p:nvPr/>
              </p:nvSpPr>
              <p:spPr>
                <a:xfrm>
                  <a:off x="2260449" y="1912727"/>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9"/>
                <p:cNvSpPr/>
                <p:nvPr/>
              </p:nvSpPr>
              <p:spPr>
                <a:xfrm>
                  <a:off x="1796755" y="2744815"/>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9"/>
                <p:cNvSpPr/>
                <p:nvPr/>
              </p:nvSpPr>
              <p:spPr>
                <a:xfrm>
                  <a:off x="2542075" y="3127616"/>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9"/>
                <p:cNvSpPr/>
                <p:nvPr/>
              </p:nvSpPr>
              <p:spPr>
                <a:xfrm>
                  <a:off x="3074398" y="2602676"/>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9"/>
                <p:cNvSpPr/>
                <p:nvPr/>
              </p:nvSpPr>
              <p:spPr>
                <a:xfrm>
                  <a:off x="2846933" y="2941322"/>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9"/>
                <p:cNvSpPr/>
                <p:nvPr/>
              </p:nvSpPr>
              <p:spPr>
                <a:xfrm>
                  <a:off x="2480245" y="2335703"/>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9"/>
                <p:cNvSpPr/>
                <p:nvPr/>
              </p:nvSpPr>
              <p:spPr>
                <a:xfrm>
                  <a:off x="1360431" y="2433164"/>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8" name="Google Shape;248;p9"/>
                <p:cNvSpPr/>
                <p:nvPr/>
              </p:nvSpPr>
              <p:spPr>
                <a:xfrm>
                  <a:off x="2004522" y="3103028"/>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49" name="Google Shape;249;p9"/>
              <p:cNvGrpSpPr/>
              <p:nvPr/>
            </p:nvGrpSpPr>
            <p:grpSpPr>
              <a:xfrm>
                <a:off x="7090268" y="1861616"/>
                <a:ext cx="812314" cy="812314"/>
                <a:chOff x="1306241" y="1551525"/>
                <a:chExt cx="2116182" cy="2116182"/>
              </a:xfrm>
            </p:grpSpPr>
            <p:sp>
              <p:nvSpPr>
                <p:cNvPr id="250" name="Google Shape;250;p9"/>
                <p:cNvSpPr/>
                <p:nvPr/>
              </p:nvSpPr>
              <p:spPr>
                <a:xfrm>
                  <a:off x="1306241" y="1551525"/>
                  <a:ext cx="2116182" cy="2116182"/>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9"/>
                <p:cNvSpPr/>
                <p:nvPr/>
              </p:nvSpPr>
              <p:spPr>
                <a:xfrm>
                  <a:off x="2213298" y="2505733"/>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9"/>
                <p:cNvSpPr/>
                <p:nvPr/>
              </p:nvSpPr>
              <p:spPr>
                <a:xfrm>
                  <a:off x="2505921" y="2757016"/>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9"/>
                <p:cNvSpPr/>
                <p:nvPr/>
              </p:nvSpPr>
              <p:spPr>
                <a:xfrm>
                  <a:off x="2260449" y="1912727"/>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9"/>
                <p:cNvSpPr/>
                <p:nvPr/>
              </p:nvSpPr>
              <p:spPr>
                <a:xfrm>
                  <a:off x="1796755" y="2744815"/>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9"/>
                <p:cNvSpPr/>
                <p:nvPr/>
              </p:nvSpPr>
              <p:spPr>
                <a:xfrm>
                  <a:off x="2542075" y="3127616"/>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9"/>
                <p:cNvSpPr/>
                <p:nvPr/>
              </p:nvSpPr>
              <p:spPr>
                <a:xfrm>
                  <a:off x="3074398" y="2602676"/>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9"/>
                <p:cNvSpPr/>
                <p:nvPr/>
              </p:nvSpPr>
              <p:spPr>
                <a:xfrm>
                  <a:off x="2846933" y="2941322"/>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p9"/>
                <p:cNvSpPr/>
                <p:nvPr/>
              </p:nvSpPr>
              <p:spPr>
                <a:xfrm>
                  <a:off x="2480245" y="2335703"/>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9"/>
                <p:cNvSpPr/>
                <p:nvPr/>
              </p:nvSpPr>
              <p:spPr>
                <a:xfrm>
                  <a:off x="1360431" y="2433164"/>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9"/>
                <p:cNvSpPr/>
                <p:nvPr/>
              </p:nvSpPr>
              <p:spPr>
                <a:xfrm>
                  <a:off x="2004522" y="3103028"/>
                  <a:ext cx="207767" cy="207767"/>
                </a:xfrm>
                <a:prstGeom prst="ellipse">
                  <a:avLst/>
                </a:prstGeom>
                <a:solidFill>
                  <a:schemeClr val="accent1"/>
                </a:solidFill>
                <a:ln cap="flat" cmpd="sng" w="222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261" name="Google Shape;261;p9"/>
            <p:cNvSpPr txBox="1"/>
            <p:nvPr/>
          </p:nvSpPr>
          <p:spPr>
            <a:xfrm>
              <a:off x="6518030" y="3471011"/>
              <a:ext cx="1072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Cluster1</a:t>
              </a:r>
              <a:endParaRPr/>
            </a:p>
          </p:txBody>
        </p:sp>
        <p:sp>
          <p:nvSpPr>
            <p:cNvPr id="262" name="Google Shape;262;p9"/>
            <p:cNvSpPr txBox="1"/>
            <p:nvPr/>
          </p:nvSpPr>
          <p:spPr>
            <a:xfrm>
              <a:off x="7222749" y="1903899"/>
              <a:ext cx="1072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Cluster2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2021-04-29T18:58:34Z</dcterms:created>
  <dc:creator>YAN Luo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