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Dengesiz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Kümelerinden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Öğrenme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İçin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Çoklu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Yeniden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Yöntemi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Multiple Resampling Method for Learning from Imbalanced Data Sets)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BC</a:t>
            </a:r>
            <a:endParaRPr lang="tr-TR" dirty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/>
              <a:t>Madenciliği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40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049572"/>
            <a:ext cx="6367522" cy="4991790"/>
          </a:xfrm>
        </p:spPr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deneylerde</a:t>
            </a:r>
            <a:r>
              <a:rPr lang="en-US" dirty="0"/>
              <a:t>,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abartılı</a:t>
            </a:r>
            <a:r>
              <a:rPr lang="en-US" dirty="0"/>
              <a:t> </a:t>
            </a:r>
            <a:r>
              <a:rPr lang="en-US" dirty="0" err="1"/>
              <a:t>dengesizlik</a:t>
            </a:r>
            <a:r>
              <a:rPr lang="en-US" dirty="0"/>
              <a:t> </a:t>
            </a:r>
            <a:r>
              <a:rPr lang="en-US" dirty="0" err="1"/>
              <a:t>oranlarını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örneklerin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manipüle</a:t>
            </a:r>
            <a:r>
              <a:rPr lang="en-US" dirty="0"/>
              <a:t> </a:t>
            </a:r>
            <a:r>
              <a:rPr lang="en-US" dirty="0" err="1"/>
              <a:t>edildi</a:t>
            </a:r>
            <a:r>
              <a:rPr lang="en-US" dirty="0"/>
              <a:t>. Bu,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örneklerin</a:t>
            </a:r>
            <a:r>
              <a:rPr lang="en-US" dirty="0"/>
              <a:t> </a:t>
            </a:r>
            <a:r>
              <a:rPr lang="en-US" dirty="0" err="1"/>
              <a:t>kaldırılmasıyla</a:t>
            </a:r>
            <a:r>
              <a:rPr lang="en-US" dirty="0"/>
              <a:t> </a:t>
            </a:r>
            <a:r>
              <a:rPr lang="en-US" dirty="0" err="1"/>
              <a:t>yapıldı</a:t>
            </a:r>
            <a:r>
              <a:rPr lang="en-US" dirty="0"/>
              <a:t>. </a:t>
            </a:r>
            <a:r>
              <a:rPr lang="en-US" b="1" dirty="0" err="1"/>
              <a:t>Sonuçlar</a:t>
            </a:r>
            <a:r>
              <a:rPr lang="en-US" b="1" dirty="0"/>
              <a:t>,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kez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,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dengesizliklerinin</a:t>
            </a:r>
            <a:r>
              <a:rPr lang="en-US" b="1" dirty="0"/>
              <a:t> </a:t>
            </a:r>
            <a:r>
              <a:rPr lang="en-US" b="1" dirty="0" err="1"/>
              <a:t>sınıflandırma</a:t>
            </a:r>
            <a:r>
              <a:rPr lang="en-US" b="1" dirty="0"/>
              <a:t> </a:t>
            </a:r>
            <a:r>
              <a:rPr lang="en-US" b="1" dirty="0" err="1"/>
              <a:t>performansını</a:t>
            </a:r>
            <a:r>
              <a:rPr lang="en-US" b="1" dirty="0"/>
              <a:t> </a:t>
            </a:r>
            <a:r>
              <a:rPr lang="en-US" b="1" dirty="0" err="1"/>
              <a:t>bozduğunu</a:t>
            </a:r>
            <a:r>
              <a:rPr lang="en-US" b="1" dirty="0"/>
              <a:t> </a:t>
            </a:r>
            <a:r>
              <a:rPr lang="en-US" b="1" dirty="0" err="1"/>
              <a:t>açıkça</a:t>
            </a:r>
            <a:r>
              <a:rPr lang="en-US" b="1" dirty="0"/>
              <a:t> </a:t>
            </a:r>
            <a:r>
              <a:rPr lang="en-US" b="1" dirty="0" err="1"/>
              <a:t>göstermektedir</a:t>
            </a:r>
            <a:r>
              <a:rPr lang="en-US" b="1" dirty="0"/>
              <a:t>.</a:t>
            </a:r>
          </a:p>
          <a:p>
            <a:r>
              <a:rPr lang="en-US" dirty="0" err="1"/>
              <a:t>Ayrıca</a:t>
            </a:r>
            <a:r>
              <a:rPr lang="en-US" dirty="0"/>
              <a:t>, ilk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grubunda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şekil</a:t>
            </a:r>
            <a:r>
              <a:rPr lang="en-US" dirty="0"/>
              <a:t> 3.b </a:t>
            </a:r>
            <a:r>
              <a:rPr lang="en-US" dirty="0" err="1"/>
              <a:t>ve</a:t>
            </a:r>
            <a:r>
              <a:rPr lang="en-US" dirty="0"/>
              <a:t> 3.c,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bildirilen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sınıflandırmadaki</a:t>
            </a:r>
            <a:r>
              <a:rPr lang="en-US" dirty="0"/>
              <a:t> </a:t>
            </a:r>
            <a:r>
              <a:rPr lang="en-US" dirty="0" err="1"/>
              <a:t>eğilimi</a:t>
            </a:r>
            <a:r>
              <a:rPr lang="en-US" dirty="0"/>
              <a:t> </a:t>
            </a:r>
            <a:r>
              <a:rPr lang="en-US" dirty="0" err="1"/>
              <a:t>doğrulamaktadır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Resim 3" descr="C:\Users\Administrator\Desktop\Ekran Alıntısı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57" y="123548"/>
            <a:ext cx="4688618" cy="5792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66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Hakim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sınıflandırılma</a:t>
            </a:r>
            <a:r>
              <a:rPr lang="en-US" dirty="0"/>
              <a:t> </a:t>
            </a:r>
            <a:r>
              <a:rPr lang="en-US" dirty="0" err="1"/>
              <a:t>eğilimindeyken</a:t>
            </a:r>
            <a:r>
              <a:rPr lang="en-US" dirty="0"/>
              <a:t>, </a:t>
            </a:r>
            <a:r>
              <a:rPr lang="en-US" dirty="0" err="1"/>
              <a:t>ikincil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sınıflandırılma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/>
              <a:t>.</a:t>
            </a:r>
          </a:p>
          <a:p>
            <a:r>
              <a:rPr lang="en-US" dirty="0" err="1"/>
              <a:t>Dahası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olumsuzdan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baskınlık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en-US" dirty="0" err="1"/>
              <a:t>güçlenir</a:t>
            </a:r>
            <a:r>
              <a:rPr lang="en-US" dirty="0"/>
              <a:t>.</a:t>
            </a:r>
          </a:p>
          <a:p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eğilimler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dengesizliğinden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etkilenmemiş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görünen</a:t>
            </a:r>
            <a:r>
              <a:rPr lang="en-US" dirty="0"/>
              <a:t> UCI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görüldü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67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Bölüm</a:t>
            </a:r>
            <a:r>
              <a:rPr lang="en-US" b="1" dirty="0"/>
              <a:t> II:</a:t>
            </a:r>
            <a:r>
              <a:rPr lang="en-US" dirty="0"/>
              <a:t> </a:t>
            </a:r>
            <a:r>
              <a:rPr lang="en-US" b="1" dirty="0" err="1" smtClean="0"/>
              <a:t>Çoğaltarak</a:t>
            </a:r>
            <a:r>
              <a:rPr lang="en-US" b="1" dirty="0" smtClean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Azaltarak</a:t>
            </a:r>
            <a:r>
              <a:rPr lang="en-US" b="1" dirty="0"/>
              <a:t> </a:t>
            </a:r>
            <a:r>
              <a:rPr lang="en-US" b="1" dirty="0" err="1"/>
              <a:t>Örnekleme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en-US" dirty="0" smtClean="0"/>
              <a:t>u </a:t>
            </a:r>
            <a:r>
              <a:rPr lang="en-US" dirty="0" err="1"/>
              <a:t>bölümünde</a:t>
            </a:r>
            <a:r>
              <a:rPr lang="en-US" dirty="0"/>
              <a:t>, </a:t>
            </a:r>
            <a:r>
              <a:rPr lang="en-US" dirty="0" err="1"/>
              <a:t>çoğaltarak</a:t>
            </a:r>
            <a:r>
              <a:rPr lang="en-US" dirty="0"/>
              <a:t> </a:t>
            </a:r>
            <a:r>
              <a:rPr lang="en-US" dirty="0" err="1"/>
              <a:t>örneklemeye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örneklemenin</a:t>
            </a:r>
            <a:r>
              <a:rPr lang="en-US" dirty="0"/>
              <a:t> </a:t>
            </a:r>
            <a:r>
              <a:rPr lang="en-US" dirty="0" err="1"/>
              <a:t>etkilerine</a:t>
            </a:r>
            <a:r>
              <a:rPr lang="en-US" dirty="0"/>
              <a:t> </a:t>
            </a:r>
            <a:r>
              <a:rPr lang="en-US" dirty="0" err="1"/>
              <a:t>bakacagız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İlk </a:t>
            </a:r>
            <a:r>
              <a:rPr lang="en-US" dirty="0" err="1"/>
              <a:t>bölümde</a:t>
            </a:r>
            <a:r>
              <a:rPr lang="en-US" dirty="0"/>
              <a:t>, </a:t>
            </a:r>
            <a:r>
              <a:rPr lang="en-US" dirty="0" err="1"/>
              <a:t>dengesizlik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kalkana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de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ettiğinde</a:t>
            </a:r>
            <a:r>
              <a:rPr lang="en-US" dirty="0"/>
              <a:t>, </a:t>
            </a:r>
            <a:r>
              <a:rPr lang="en-US" dirty="0" err="1"/>
              <a:t>çoğaltarak</a:t>
            </a:r>
            <a:r>
              <a:rPr lang="en-US" dirty="0"/>
              <a:t> </a:t>
            </a:r>
            <a:r>
              <a:rPr lang="en-US" dirty="0" err="1"/>
              <a:t>örneklemeye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örneklemenin</a:t>
            </a:r>
            <a:r>
              <a:rPr lang="en-US" dirty="0"/>
              <a:t> </a:t>
            </a:r>
            <a:r>
              <a:rPr lang="en-US" dirty="0" err="1"/>
              <a:t>etkisini</a:t>
            </a:r>
            <a:r>
              <a:rPr lang="en-US" dirty="0"/>
              <a:t> </a:t>
            </a:r>
            <a:r>
              <a:rPr lang="en-US" dirty="0" err="1"/>
              <a:t>inceleyecegiz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bölüm</a:t>
            </a:r>
            <a:r>
              <a:rPr lang="en-US" dirty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dengelenene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oranlarda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sorununu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alacagız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5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532737"/>
            <a:ext cx="6264155" cy="5508625"/>
          </a:xfrm>
        </p:spPr>
        <p:txBody>
          <a:bodyPr/>
          <a:lstStyle/>
          <a:p>
            <a:pPr marL="457200" lvl="1" indent="0">
              <a:buNone/>
            </a:pP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2.1.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Tam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Denge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için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Çoğaltarak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Örnekleme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ve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Azaltarak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Örnekleme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datasetler</a:t>
            </a:r>
            <a:r>
              <a:rPr lang="en-US" dirty="0"/>
              <a:t>; 4x7 DNF expression, Wisconsin Meme </a:t>
            </a:r>
            <a:r>
              <a:rPr lang="en-US" dirty="0" err="1"/>
              <a:t>Kanseri</a:t>
            </a:r>
            <a:r>
              <a:rPr lang="en-US" dirty="0"/>
              <a:t>, Pima Indian Diabetes, Earn </a:t>
            </a:r>
            <a:r>
              <a:rPr lang="en-US" dirty="0" err="1"/>
              <a:t>ve</a:t>
            </a:r>
            <a:r>
              <a:rPr lang="en-US" dirty="0"/>
              <a:t> ACQ.</a:t>
            </a:r>
          </a:p>
          <a:p>
            <a:r>
              <a:rPr lang="en-US" b="1" dirty="0"/>
              <a:t>Her </a:t>
            </a:r>
            <a:r>
              <a:rPr lang="en-US" b="1" dirty="0" err="1"/>
              <a:t>alan</a:t>
            </a:r>
            <a:r>
              <a:rPr lang="en-US" b="1" dirty="0"/>
              <a:t>, </a:t>
            </a:r>
            <a:r>
              <a:rPr lang="en-US" b="1" dirty="0" err="1"/>
              <a:t>sırayla</a:t>
            </a:r>
            <a:r>
              <a:rPr lang="en-US" b="1" dirty="0"/>
              <a:t> her </a:t>
            </a:r>
            <a:r>
              <a:rPr lang="en-US" b="1" dirty="0" err="1"/>
              <a:t>sınıfın</a:t>
            </a:r>
            <a:r>
              <a:rPr lang="en-US" b="1" dirty="0"/>
              <a:t> </a:t>
            </a:r>
            <a:r>
              <a:rPr lang="en-US" b="1" dirty="0" err="1"/>
              <a:t>lehine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1:25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dengesizliği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tasarlandı</a:t>
            </a:r>
            <a:r>
              <a:rPr lang="en-US" b="1" dirty="0" smtClean="0"/>
              <a:t>.</a:t>
            </a:r>
            <a:endParaRPr lang="tr-TR" b="1" dirty="0" smtClean="0"/>
          </a:p>
          <a:p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yapıldı</a:t>
            </a:r>
            <a:r>
              <a:rPr lang="en-US" dirty="0"/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Çoğaltarak</a:t>
            </a:r>
            <a:r>
              <a:rPr lang="en-US" dirty="0"/>
              <a:t>  </a:t>
            </a:r>
            <a:r>
              <a:rPr lang="en-US" dirty="0" err="1"/>
              <a:t>örnekleme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örneklerini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kopyalayıp</a:t>
            </a:r>
            <a:r>
              <a:rPr lang="en-US" dirty="0"/>
              <a:t> tam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dengeye</a:t>
            </a:r>
            <a:r>
              <a:rPr lang="en-US" dirty="0"/>
              <a:t> </a:t>
            </a:r>
            <a:r>
              <a:rPr lang="en-US" dirty="0" err="1"/>
              <a:t>ulaşılana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setine</a:t>
            </a:r>
            <a:r>
              <a:rPr lang="en-US" dirty="0"/>
              <a:t> </a:t>
            </a:r>
            <a:r>
              <a:rPr lang="en-US" dirty="0" err="1"/>
              <a:t>eklemekten</a:t>
            </a:r>
            <a:r>
              <a:rPr lang="en-US" dirty="0"/>
              <a:t> </a:t>
            </a:r>
            <a:r>
              <a:rPr lang="en-US" dirty="0" err="1"/>
              <a:t>oluşuyordu</a:t>
            </a:r>
            <a:r>
              <a:rPr lang="en-US" dirty="0"/>
              <a:t>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, tam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dengeye</a:t>
            </a:r>
            <a:r>
              <a:rPr lang="en-US" dirty="0"/>
              <a:t> </a:t>
            </a:r>
            <a:r>
              <a:rPr lang="en-US" dirty="0" err="1"/>
              <a:t>ulaşılıncaya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örneklerin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kaldırılmasından</a:t>
            </a:r>
            <a:r>
              <a:rPr lang="en-US" dirty="0"/>
              <a:t> </a:t>
            </a:r>
            <a:r>
              <a:rPr lang="en-US" dirty="0" err="1"/>
              <a:t>ibaretti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Resim 3" descr="C:\Users\Administrator\Desktop\o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32" y="424677"/>
            <a:ext cx="4672717" cy="3248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80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381663"/>
            <a:ext cx="6534499" cy="56596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Şekil</a:t>
            </a:r>
            <a:r>
              <a:rPr lang="en-US" dirty="0"/>
              <a:t> 4.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Dengesizlikleri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Yöntemlerinin</a:t>
            </a:r>
            <a:r>
              <a:rPr lang="en-US" dirty="0"/>
              <a:t> </a:t>
            </a:r>
            <a:r>
              <a:rPr lang="en-US" dirty="0" err="1"/>
              <a:t>Karşılaştırılması</a:t>
            </a:r>
            <a:r>
              <a:rPr lang="en-US" dirty="0"/>
              <a:t>.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durum da </a:t>
            </a:r>
            <a:r>
              <a:rPr lang="en-US" dirty="0" err="1"/>
              <a:t>görüntülenir</a:t>
            </a:r>
            <a:r>
              <a:rPr lang="en-US" dirty="0"/>
              <a:t>. </a:t>
            </a:r>
          </a:p>
          <a:p>
            <a:r>
              <a:rPr lang="en-US" dirty="0" err="1"/>
              <a:t>Şekil</a:t>
            </a:r>
            <a:r>
              <a:rPr lang="en-US" dirty="0"/>
              <a:t> 4.a, </a:t>
            </a:r>
            <a:r>
              <a:rPr lang="en-US" dirty="0" err="1"/>
              <a:t>çoğaltarak</a:t>
            </a:r>
            <a:r>
              <a:rPr lang="en-US" dirty="0"/>
              <a:t> </a:t>
            </a:r>
            <a:r>
              <a:rPr lang="en-US" dirty="0" err="1"/>
              <a:t>örneklemenin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örneklemeden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 (</a:t>
            </a:r>
            <a:r>
              <a:rPr lang="en-US" b="1" dirty="0"/>
              <a:t>Wisconsin Meme </a:t>
            </a:r>
            <a:r>
              <a:rPr lang="en-US" b="1" dirty="0" err="1"/>
              <a:t>Kanseri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dengesizlik</a:t>
            </a:r>
            <a:r>
              <a:rPr lang="en-US" dirty="0"/>
              <a:t>). </a:t>
            </a:r>
            <a:r>
              <a:rPr lang="en-US" b="1" dirty="0" err="1"/>
              <a:t>Çoğaltarak</a:t>
            </a:r>
            <a:r>
              <a:rPr lang="en-US" b="1" dirty="0"/>
              <a:t> </a:t>
            </a:r>
            <a:r>
              <a:rPr lang="en-US" b="1" dirty="0" err="1"/>
              <a:t>örneklemenin</a:t>
            </a:r>
            <a:r>
              <a:rPr lang="en-US" b="1" dirty="0"/>
              <a:t>, </a:t>
            </a:r>
            <a:r>
              <a:rPr lang="en-US" b="1" dirty="0" err="1"/>
              <a:t>azaltarak</a:t>
            </a:r>
            <a:r>
              <a:rPr lang="en-US" b="1" dirty="0"/>
              <a:t> </a:t>
            </a:r>
            <a:r>
              <a:rPr lang="en-US" b="1" dirty="0" err="1"/>
              <a:t>örneklemeden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yararlı</a:t>
            </a:r>
            <a:r>
              <a:rPr lang="en-US" b="1" dirty="0"/>
              <a:t> </a:t>
            </a:r>
            <a:r>
              <a:rPr lang="en-US" b="1" dirty="0" err="1"/>
              <a:t>olduğu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aslında</a:t>
            </a:r>
            <a:r>
              <a:rPr lang="en-US" b="1" dirty="0"/>
              <a:t> C4.5'in </a:t>
            </a:r>
            <a:r>
              <a:rPr lang="en-US" b="1" dirty="0" err="1"/>
              <a:t>performansını</a:t>
            </a:r>
            <a:r>
              <a:rPr lang="en-US" b="1" dirty="0"/>
              <a:t> </a:t>
            </a:r>
            <a:r>
              <a:rPr lang="en-US" b="1" dirty="0" err="1"/>
              <a:t>düşüren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durum </a:t>
            </a:r>
            <a:r>
              <a:rPr lang="en-US" b="1" dirty="0" err="1"/>
              <a:t>görüyoruz</a:t>
            </a:r>
            <a:r>
              <a:rPr lang="en-US" b="1" dirty="0" smtClean="0"/>
              <a:t>.</a:t>
            </a:r>
            <a:endParaRPr lang="tr-TR" b="1" dirty="0" smtClean="0"/>
          </a:p>
          <a:p>
            <a:r>
              <a:rPr lang="tr-TR" b="1" dirty="0" smtClean="0"/>
              <a:t>(c4.5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ağacı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algoritmadır</a:t>
            </a:r>
            <a:r>
              <a:rPr lang="en-US" dirty="0" smtClean="0"/>
              <a:t>.</a:t>
            </a:r>
            <a:r>
              <a:rPr lang="tr-TR" dirty="0"/>
              <a:t>)</a:t>
            </a:r>
            <a:endParaRPr lang="en-US" b="1" dirty="0"/>
          </a:p>
          <a:p>
            <a:r>
              <a:rPr lang="en-US" dirty="0" err="1"/>
              <a:t>Şekil</a:t>
            </a:r>
            <a:r>
              <a:rPr lang="en-US" dirty="0"/>
              <a:t> 4.b,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örneklemenin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hızda</a:t>
            </a:r>
            <a:r>
              <a:rPr lang="en-US" dirty="0"/>
              <a:t> </a:t>
            </a:r>
            <a:r>
              <a:rPr lang="en-US" dirty="0" err="1"/>
              <a:t>örneklemeden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 (</a:t>
            </a:r>
            <a:r>
              <a:rPr lang="en-US" b="1" dirty="0"/>
              <a:t>Pima Hint </a:t>
            </a:r>
            <a:r>
              <a:rPr lang="en-US" b="1" dirty="0" err="1"/>
              <a:t>Diyabeti</a:t>
            </a:r>
            <a:r>
              <a:rPr lang="en-US" b="1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dengesizlik</a:t>
            </a:r>
            <a:r>
              <a:rPr lang="en-US" dirty="0"/>
              <a:t>).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alanlarımızda</a:t>
            </a:r>
            <a:r>
              <a:rPr lang="en-US" dirty="0"/>
              <a:t> </a:t>
            </a:r>
            <a:r>
              <a:rPr lang="en-US" dirty="0" err="1"/>
              <a:t>gözlemlenen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vaka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dengesizlikle</a:t>
            </a:r>
            <a:r>
              <a:rPr lang="en-US" dirty="0"/>
              <a:t> Pima Indian Diabetes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şekil</a:t>
            </a:r>
            <a:r>
              <a:rPr lang="en-US" dirty="0"/>
              <a:t> 4.b'de </a:t>
            </a:r>
            <a:r>
              <a:rPr lang="en-US" dirty="0" err="1"/>
              <a:t>gösterilen</a:t>
            </a:r>
            <a:r>
              <a:rPr lang="en-US" dirty="0"/>
              <a:t> </a:t>
            </a:r>
            <a:r>
              <a:rPr lang="en-US" dirty="0" err="1"/>
              <a:t>durumdur</a:t>
            </a:r>
            <a:r>
              <a:rPr lang="en-US" dirty="0"/>
              <a:t>. </a:t>
            </a:r>
            <a:r>
              <a:rPr lang="en-US" b="1" dirty="0"/>
              <a:t>Bu </a:t>
            </a:r>
            <a:r>
              <a:rPr lang="en-US" b="1" dirty="0" err="1"/>
              <a:t>alanda</a:t>
            </a:r>
            <a:r>
              <a:rPr lang="en-US" b="1" dirty="0"/>
              <a:t>, hem </a:t>
            </a:r>
            <a:r>
              <a:rPr lang="tr-TR" b="1" dirty="0" smtClean="0"/>
              <a:t>çoğaltarak</a:t>
            </a:r>
            <a:r>
              <a:rPr lang="en-US" b="1" dirty="0" smtClean="0"/>
              <a:t> </a:t>
            </a:r>
            <a:r>
              <a:rPr lang="en-US" b="1" dirty="0" err="1"/>
              <a:t>örnekleme</a:t>
            </a:r>
            <a:r>
              <a:rPr lang="en-US" b="1" dirty="0"/>
              <a:t> hem </a:t>
            </a:r>
            <a:r>
              <a:rPr lang="en-US" b="1" dirty="0" smtClean="0"/>
              <a:t>de</a:t>
            </a:r>
            <a:r>
              <a:rPr lang="tr-TR" b="1" dirty="0" smtClean="0"/>
              <a:t> azaltarak</a:t>
            </a:r>
            <a:r>
              <a:rPr lang="en-US" b="1" dirty="0" smtClean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yardımcı</a:t>
            </a:r>
            <a:r>
              <a:rPr lang="en-US" b="1" dirty="0"/>
              <a:t> </a:t>
            </a:r>
            <a:r>
              <a:rPr lang="en-US" b="1" dirty="0" err="1" smtClean="0"/>
              <a:t>ol</a:t>
            </a:r>
            <a:r>
              <a:rPr lang="tr-TR" b="1" dirty="0" err="1" smtClean="0"/>
              <a:t>mus</a:t>
            </a:r>
            <a:r>
              <a:rPr lang="en-US" b="1" dirty="0" smtClean="0"/>
              <a:t>, </a:t>
            </a:r>
            <a:r>
              <a:rPr lang="en-US" b="1" dirty="0" err="1"/>
              <a:t>ancak</a:t>
            </a:r>
            <a:r>
              <a:rPr lang="en-US" b="1" dirty="0"/>
              <a:t> </a:t>
            </a:r>
            <a:r>
              <a:rPr lang="en-US" b="1" dirty="0" err="1" smtClean="0"/>
              <a:t>az</a:t>
            </a:r>
            <a:r>
              <a:rPr lang="tr-TR" b="1" dirty="0" err="1" smtClean="0"/>
              <a:t>altarak</a:t>
            </a:r>
            <a:r>
              <a:rPr lang="en-US" b="1" dirty="0" smtClean="0"/>
              <a:t> </a:t>
            </a:r>
            <a:r>
              <a:rPr lang="en-US" b="1" dirty="0" err="1"/>
              <a:t>örnekleme</a:t>
            </a:r>
            <a:r>
              <a:rPr lang="en-US" b="1" dirty="0"/>
              <a:t>, </a:t>
            </a:r>
            <a:r>
              <a:rPr lang="tr-TR" b="1" dirty="0" smtClean="0"/>
              <a:t>çoğaltarak</a:t>
            </a:r>
            <a:r>
              <a:rPr lang="en-US" b="1" dirty="0" smtClean="0"/>
              <a:t> </a:t>
            </a:r>
            <a:r>
              <a:rPr lang="en-US" b="1" dirty="0" err="1"/>
              <a:t>örneklemeden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fazlasına</a:t>
            </a:r>
            <a:r>
              <a:rPr lang="en-US" b="1" dirty="0"/>
              <a:t> </a:t>
            </a:r>
            <a:r>
              <a:rPr lang="en-US" b="1" dirty="0" err="1"/>
              <a:t>yardımcı</a:t>
            </a:r>
            <a:r>
              <a:rPr lang="en-US" b="1" dirty="0"/>
              <a:t> </a:t>
            </a:r>
            <a:r>
              <a:rPr lang="en-US" b="1" dirty="0" err="1"/>
              <a:t>olur</a:t>
            </a:r>
            <a:r>
              <a:rPr lang="en-US" b="1" dirty="0"/>
              <a:t>.</a:t>
            </a:r>
          </a:p>
          <a:p>
            <a:r>
              <a:rPr lang="en-US" dirty="0" err="1"/>
              <a:t>Şekil</a:t>
            </a:r>
            <a:r>
              <a:rPr lang="en-US" dirty="0"/>
              <a:t> 4.c,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yönteminin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/>
              <a:t>eşdeğer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 (</a:t>
            </a:r>
            <a:r>
              <a:rPr lang="en-US" dirty="0" err="1"/>
              <a:t>pozitif-baskın</a:t>
            </a:r>
            <a:r>
              <a:rPr lang="en-US" dirty="0"/>
              <a:t> </a:t>
            </a:r>
            <a:r>
              <a:rPr lang="en-US" dirty="0" err="1"/>
              <a:t>dengesizlik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b="1" dirty="0"/>
              <a:t> ACQ</a:t>
            </a:r>
            <a:r>
              <a:rPr lang="en-US" dirty="0"/>
              <a:t>). </a:t>
            </a:r>
            <a:r>
              <a:rPr lang="en-US" b="1" dirty="0" err="1"/>
              <a:t>Pozitif-baskın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dengesizlikle</a:t>
            </a:r>
            <a:r>
              <a:rPr lang="en-US" b="1" dirty="0"/>
              <a:t> </a:t>
            </a:r>
            <a:r>
              <a:rPr lang="en-US" b="1" dirty="0" err="1"/>
              <a:t>birlikte</a:t>
            </a:r>
            <a:r>
              <a:rPr lang="en-US" b="1" dirty="0"/>
              <a:t> </a:t>
            </a:r>
            <a:r>
              <a:rPr lang="en-US" b="1" dirty="0" err="1"/>
              <a:t>ACQ'da</a:t>
            </a:r>
            <a:r>
              <a:rPr lang="en-US" b="1" dirty="0"/>
              <a:t> </a:t>
            </a:r>
            <a:r>
              <a:rPr lang="tr-TR" b="1" dirty="0" smtClean="0"/>
              <a:t>çoğaltarak</a:t>
            </a:r>
            <a:r>
              <a:rPr lang="en-US" b="1" dirty="0" smtClean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tr-TR" b="1" dirty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az</a:t>
            </a:r>
            <a:r>
              <a:rPr lang="tr-TR" b="1" dirty="0" err="1" smtClean="0"/>
              <a:t>altarak</a:t>
            </a:r>
            <a:r>
              <a:rPr lang="en-US" b="1" dirty="0" smtClean="0"/>
              <a:t> </a:t>
            </a:r>
            <a:r>
              <a:rPr lang="en-US" b="1" dirty="0" err="1" smtClean="0"/>
              <a:t>örnekleme</a:t>
            </a:r>
            <a:r>
              <a:rPr lang="tr-TR" b="1" dirty="0" smtClean="0"/>
              <a:t>den daha kötü</a:t>
            </a:r>
            <a:r>
              <a:rPr lang="en-US" b="1" dirty="0" smtClean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yardımcı</a:t>
            </a:r>
            <a:r>
              <a:rPr lang="en-US" b="1" dirty="0"/>
              <a:t> </a:t>
            </a:r>
            <a:r>
              <a:rPr lang="en-US" b="1" dirty="0" err="1"/>
              <a:t>olduğu</a:t>
            </a:r>
            <a:r>
              <a:rPr lang="en-US" b="1" dirty="0"/>
              <a:t> </a:t>
            </a:r>
            <a:r>
              <a:rPr lang="en-US" b="1" dirty="0" err="1"/>
              <a:t>diğer</a:t>
            </a:r>
            <a:r>
              <a:rPr lang="en-US" b="1" dirty="0"/>
              <a:t> nadir </a:t>
            </a:r>
            <a:r>
              <a:rPr lang="en-US" b="1" dirty="0" err="1"/>
              <a:t>durumu</a:t>
            </a:r>
            <a:r>
              <a:rPr lang="en-US" b="1" dirty="0"/>
              <a:t> </a:t>
            </a:r>
            <a:r>
              <a:rPr lang="en-US" b="1" dirty="0" err="1"/>
              <a:t>temsil</a:t>
            </a:r>
            <a:r>
              <a:rPr lang="en-US" b="1" dirty="0"/>
              <a:t> </a:t>
            </a:r>
            <a:r>
              <a:rPr lang="en-US" b="1" dirty="0" err="1"/>
              <a:t>etmektedir</a:t>
            </a:r>
            <a:r>
              <a:rPr lang="en-US" dirty="0"/>
              <a:t>. </a:t>
            </a:r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l="13674" t="23653" r="36693" b="16417"/>
          <a:stretch/>
        </p:blipFill>
        <p:spPr bwMode="auto">
          <a:xfrm>
            <a:off x="7211833" y="381663"/>
            <a:ext cx="3655944" cy="5510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206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Sonuçlar</a:t>
            </a:r>
            <a:r>
              <a:rPr lang="en-US" b="1" dirty="0" smtClean="0"/>
              <a:t> </a:t>
            </a:r>
            <a:r>
              <a:rPr lang="en-US" b="1" dirty="0"/>
              <a:t>, ne </a:t>
            </a:r>
            <a:r>
              <a:rPr lang="en-US" b="1" dirty="0" err="1"/>
              <a:t>çoğaltarak</a:t>
            </a:r>
            <a:r>
              <a:rPr lang="en-US" b="1" dirty="0"/>
              <a:t> </a:t>
            </a:r>
            <a:r>
              <a:rPr lang="en-US" b="1" dirty="0" err="1"/>
              <a:t>örneklemenin</a:t>
            </a:r>
            <a:r>
              <a:rPr lang="en-US" b="1" dirty="0"/>
              <a:t> ne de </a:t>
            </a:r>
            <a:r>
              <a:rPr lang="en-US" b="1" dirty="0" err="1"/>
              <a:t>azaltarak</a:t>
            </a:r>
            <a:r>
              <a:rPr lang="en-US" b="1" dirty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stratejisinin</a:t>
            </a:r>
            <a:r>
              <a:rPr lang="en-US" b="1" dirty="0"/>
              <a:t> her zaman </a:t>
            </a:r>
            <a:r>
              <a:rPr lang="en-US" b="1" dirty="0" err="1"/>
              <a:t>kullanılacak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iyi</a:t>
            </a:r>
            <a:r>
              <a:rPr lang="en-US" b="1" dirty="0"/>
              <a:t> </a:t>
            </a:r>
            <a:r>
              <a:rPr lang="en-US" b="1" dirty="0" err="1"/>
              <a:t>strateji</a:t>
            </a:r>
            <a:r>
              <a:rPr lang="en-US" b="1" dirty="0"/>
              <a:t> </a:t>
            </a:r>
            <a:r>
              <a:rPr lang="en-US" b="1" dirty="0" err="1"/>
              <a:t>olmadığını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bunları</a:t>
            </a:r>
            <a:r>
              <a:rPr lang="en-US" b="1" dirty="0"/>
              <a:t> </a:t>
            </a:r>
            <a:r>
              <a:rPr lang="en-US" b="1" dirty="0" err="1"/>
              <a:t>birleştirmenin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yolunu</a:t>
            </a:r>
            <a:r>
              <a:rPr lang="en-US" b="1" dirty="0"/>
              <a:t> </a:t>
            </a:r>
            <a:r>
              <a:rPr lang="en-US" b="1" dirty="0" err="1"/>
              <a:t>bulmanın</a:t>
            </a:r>
            <a:r>
              <a:rPr lang="en-US" b="1" dirty="0"/>
              <a:t> </a:t>
            </a:r>
            <a:r>
              <a:rPr lang="en-US" b="1" dirty="0" err="1"/>
              <a:t>belki</a:t>
            </a:r>
            <a:r>
              <a:rPr lang="en-US" b="1" dirty="0"/>
              <a:t> de </a:t>
            </a:r>
            <a:r>
              <a:rPr lang="en-US" b="1" dirty="0" err="1"/>
              <a:t>yararlı</a:t>
            </a:r>
            <a:r>
              <a:rPr lang="en-US" b="1" dirty="0"/>
              <a:t> </a:t>
            </a:r>
            <a:r>
              <a:rPr lang="en-US" b="1" dirty="0" err="1" smtClean="0"/>
              <a:t>olabileceğin</a:t>
            </a:r>
            <a:r>
              <a:rPr lang="tr-TR" b="1" dirty="0" smtClean="0"/>
              <a:t>i göstermiştir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Şekil</a:t>
            </a:r>
            <a:r>
              <a:rPr lang="en-US" dirty="0"/>
              <a:t> 4.b, </a:t>
            </a:r>
            <a:r>
              <a:rPr lang="en-US" dirty="0" err="1"/>
              <a:t>çoğaltarak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yöntemlerinin</a:t>
            </a:r>
            <a:r>
              <a:rPr lang="en-US" dirty="0"/>
              <a:t> </a:t>
            </a:r>
            <a:r>
              <a:rPr lang="en-US" dirty="0" err="1"/>
              <a:t>önyargılarının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b="1" dirty="0" err="1"/>
              <a:t>azaltarak</a:t>
            </a:r>
            <a:r>
              <a:rPr lang="en-US" b="1" dirty="0"/>
              <a:t> </a:t>
            </a:r>
            <a:r>
              <a:rPr lang="en-US" b="1" dirty="0" err="1"/>
              <a:t>örneklemenin</a:t>
            </a:r>
            <a:r>
              <a:rPr lang="en-US" b="1" dirty="0"/>
              <a:t> </a:t>
            </a:r>
            <a:r>
              <a:rPr lang="en-US" b="1" dirty="0" err="1"/>
              <a:t>olumlu</a:t>
            </a:r>
            <a:r>
              <a:rPr lang="en-US" b="1" dirty="0"/>
              <a:t> </a:t>
            </a:r>
            <a:r>
              <a:rPr lang="en-US" b="1" dirty="0" err="1"/>
              <a:t>örneklerdeki</a:t>
            </a:r>
            <a:r>
              <a:rPr lang="en-US" b="1" dirty="0"/>
              <a:t> </a:t>
            </a:r>
            <a:r>
              <a:rPr lang="en-US" b="1" dirty="0" err="1"/>
              <a:t>hatayı</a:t>
            </a:r>
            <a:r>
              <a:rPr lang="en-US" b="1" dirty="0"/>
              <a:t> </a:t>
            </a:r>
            <a:r>
              <a:rPr lang="en-US" b="1" dirty="0" err="1"/>
              <a:t>azalttığını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olumsuz</a:t>
            </a:r>
            <a:r>
              <a:rPr lang="en-US" b="1" dirty="0"/>
              <a:t> </a:t>
            </a:r>
            <a:r>
              <a:rPr lang="en-US" b="1" dirty="0" err="1"/>
              <a:t>örneklerdeki</a:t>
            </a:r>
            <a:r>
              <a:rPr lang="en-US" b="1" dirty="0"/>
              <a:t> </a:t>
            </a:r>
            <a:r>
              <a:rPr lang="en-US" b="1" dirty="0" err="1"/>
              <a:t>hatayı</a:t>
            </a:r>
            <a:r>
              <a:rPr lang="en-US" b="1" dirty="0"/>
              <a:t> </a:t>
            </a:r>
            <a:r>
              <a:rPr lang="en-US" b="1" dirty="0" err="1"/>
              <a:t>göreceli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çoğaltarak</a:t>
            </a:r>
            <a:r>
              <a:rPr lang="en-US" b="1" dirty="0"/>
              <a:t> </a:t>
            </a:r>
            <a:r>
              <a:rPr lang="en-US" b="1" dirty="0" err="1"/>
              <a:t>örneklemeden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fazla</a:t>
            </a:r>
            <a:r>
              <a:rPr lang="en-US" b="1" dirty="0"/>
              <a:t> </a:t>
            </a:r>
            <a:r>
              <a:rPr lang="en-US" b="1" dirty="0" err="1"/>
              <a:t>artırdığını</a:t>
            </a:r>
            <a:r>
              <a:rPr lang="en-US" b="1" dirty="0"/>
              <a:t> </a:t>
            </a:r>
            <a:r>
              <a:rPr lang="en-US" b="1" dirty="0" err="1"/>
              <a:t>göstermektedir</a:t>
            </a:r>
            <a:r>
              <a:rPr lang="en-US" b="1" dirty="0"/>
              <a:t>.</a:t>
            </a:r>
            <a:r>
              <a:rPr lang="en-US" dirty="0"/>
              <a:t>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deneylerimiz</a:t>
            </a:r>
            <a:r>
              <a:rPr lang="en-US" dirty="0"/>
              <a:t>, </a:t>
            </a:r>
            <a:r>
              <a:rPr lang="en-US" dirty="0" err="1"/>
              <a:t>ikisinin</a:t>
            </a:r>
            <a:r>
              <a:rPr lang="en-US" dirty="0"/>
              <a:t> </a:t>
            </a:r>
            <a:r>
              <a:rPr lang="en-US" dirty="0" err="1"/>
              <a:t>seçiminden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</a:t>
            </a:r>
            <a:r>
              <a:rPr lang="en-US" dirty="0" err="1"/>
              <a:t>ikisini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yönteminin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kombinasyonunu</a:t>
            </a:r>
            <a:r>
              <a:rPr lang="en-US" dirty="0"/>
              <a:t> </a:t>
            </a:r>
            <a:r>
              <a:rPr lang="en-US" dirty="0" err="1"/>
              <a:t>araştırmaya</a:t>
            </a:r>
            <a:r>
              <a:rPr lang="en-US" dirty="0"/>
              <a:t> </a:t>
            </a:r>
            <a:r>
              <a:rPr lang="en-US" dirty="0" err="1"/>
              <a:t>tesvik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1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7680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tr-TR" b="1" dirty="0" smtClean="0"/>
              <a:t>2.2.</a:t>
            </a:r>
            <a:r>
              <a:rPr lang="en-US" b="1" dirty="0" err="1" smtClean="0"/>
              <a:t>Çeşitli</a:t>
            </a:r>
            <a:r>
              <a:rPr lang="en-US" b="1" dirty="0" smtClean="0"/>
              <a:t> </a:t>
            </a:r>
            <a:r>
              <a:rPr lang="en-US" b="1" dirty="0" err="1"/>
              <a:t>Oranlarda</a:t>
            </a:r>
            <a:r>
              <a:rPr lang="en-US" b="1" dirty="0"/>
              <a:t> </a:t>
            </a:r>
            <a:r>
              <a:rPr lang="en-US" b="1" dirty="0" err="1"/>
              <a:t>Çoğaltarak</a:t>
            </a:r>
            <a:r>
              <a:rPr lang="en-US" b="1" dirty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Azaltarak</a:t>
            </a:r>
            <a:r>
              <a:rPr lang="en-US" b="1" dirty="0"/>
              <a:t> </a:t>
            </a:r>
            <a:r>
              <a:rPr lang="en-US" b="1" dirty="0" err="1"/>
              <a:t>Örnekleme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B</a:t>
            </a:r>
            <a:r>
              <a:rPr lang="en-US" dirty="0" err="1" smtClean="0"/>
              <a:t>ölümün</a:t>
            </a:r>
            <a:r>
              <a:rPr lang="en-US" dirty="0" smtClean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 </a:t>
            </a:r>
            <a:r>
              <a:rPr lang="en-US" dirty="0" err="1"/>
              <a:t>oranda</a:t>
            </a:r>
            <a:r>
              <a:rPr lang="en-US" dirty="0"/>
              <a:t> </a:t>
            </a:r>
            <a:r>
              <a:rPr lang="en-US" dirty="0" err="1"/>
              <a:t>çoğaltma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azaltma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oranları</a:t>
            </a:r>
            <a:r>
              <a:rPr lang="en-US" dirty="0"/>
              <a:t> </a:t>
            </a:r>
            <a:r>
              <a:rPr lang="en-US" dirty="0" err="1"/>
              <a:t>kullanıldığında</a:t>
            </a:r>
            <a:r>
              <a:rPr lang="en-US" dirty="0"/>
              <a:t> ne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oranları</a:t>
            </a:r>
            <a:r>
              <a:rPr lang="en-US" dirty="0"/>
              <a:t> </a:t>
            </a:r>
            <a:r>
              <a:rPr lang="en-US" dirty="0" err="1"/>
              <a:t>kullanmanın</a:t>
            </a:r>
            <a:r>
              <a:rPr lang="en-US" dirty="0"/>
              <a:t> </a:t>
            </a:r>
            <a:r>
              <a:rPr lang="en-US" dirty="0" err="1"/>
              <a:t>etkisinin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  <a:p>
            <a:r>
              <a:rPr lang="en-US" dirty="0" err="1"/>
              <a:t>Deneylerimiz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orandaki</a:t>
            </a:r>
            <a:r>
              <a:rPr lang="en-US" dirty="0"/>
              <a:t> </a:t>
            </a:r>
            <a:r>
              <a:rPr lang="en-US" dirty="0" err="1"/>
              <a:t>çoğaltarak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azalatarak</a:t>
            </a:r>
            <a:r>
              <a:rPr lang="en-US" dirty="0"/>
              <a:t> </a:t>
            </a:r>
            <a:r>
              <a:rPr lang="en-US" dirty="0" err="1"/>
              <a:t>örneklemeden</a:t>
            </a:r>
            <a:r>
              <a:rPr lang="en-US" dirty="0"/>
              <a:t> </a:t>
            </a:r>
            <a:r>
              <a:rPr lang="en-US" dirty="0" err="1"/>
              <a:t>oluşuyor</a:t>
            </a:r>
            <a:r>
              <a:rPr lang="en-US" dirty="0"/>
              <a:t>.</a:t>
            </a:r>
          </a:p>
          <a:p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setlerinin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10'a </a:t>
            </a:r>
            <a:r>
              <a:rPr lang="en-US" dirty="0" err="1" smtClean="0"/>
              <a:t>böl</a:t>
            </a:r>
            <a:r>
              <a:rPr lang="tr-TR" dirty="0" err="1" smtClean="0"/>
              <a:t>üp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çoğaltarak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deneylerimizde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err="1"/>
              <a:t>Örneğin</a:t>
            </a:r>
            <a:r>
              <a:rPr lang="en-US" dirty="0"/>
              <a:t>,% 10 </a:t>
            </a:r>
            <a:r>
              <a:rPr lang="en-US" dirty="0" err="1"/>
              <a:t>çoğaltma</a:t>
            </a:r>
            <a:r>
              <a:rPr lang="en-US" dirty="0"/>
              <a:t> 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240 + (6,000-240) / 10 = 816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6,000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err="1"/>
              <a:t>Tersine</a:t>
            </a:r>
            <a:r>
              <a:rPr lang="en-US" dirty="0"/>
              <a:t>,% 0 </a:t>
            </a:r>
            <a:r>
              <a:rPr lang="en-US" dirty="0" err="1"/>
              <a:t>azaltma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</a:t>
            </a:r>
            <a:r>
              <a:rPr lang="en-US" dirty="0"/>
              <a:t> 240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6.000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içerirken</a:t>
            </a:r>
            <a:r>
              <a:rPr lang="en-US" dirty="0"/>
              <a:t>,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% 10 </a:t>
            </a:r>
            <a:r>
              <a:rPr lang="en-US" dirty="0" err="1"/>
              <a:t>azaltma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</a:t>
            </a:r>
            <a:r>
              <a:rPr lang="en-US" dirty="0"/>
              <a:t> 240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6.000 - (6.000-240) / 10 = 5424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% 0 </a:t>
            </a:r>
            <a:r>
              <a:rPr lang="en-US" dirty="0" err="1"/>
              <a:t>çoğaltma</a:t>
            </a:r>
            <a:r>
              <a:rPr lang="en-US" dirty="0"/>
              <a:t> </a:t>
            </a:r>
            <a:r>
              <a:rPr lang="en-US" dirty="0" err="1"/>
              <a:t>hızda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% 90 </a:t>
            </a:r>
            <a:r>
              <a:rPr lang="en-US" dirty="0" err="1"/>
              <a:t>azaltma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, </a:t>
            </a:r>
            <a:r>
              <a:rPr lang="en-US" dirty="0" err="1"/>
              <a:t>bölüm</a:t>
            </a:r>
            <a:r>
              <a:rPr lang="en-US" dirty="0"/>
              <a:t> 2.1'de </a:t>
            </a:r>
            <a:r>
              <a:rPr lang="en-US" dirty="0" err="1"/>
              <a:t>tasarlanan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dengesiz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gelirken</a:t>
            </a:r>
            <a:r>
              <a:rPr lang="en-US" dirty="0"/>
              <a:t>,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% 100 </a:t>
            </a:r>
            <a:r>
              <a:rPr lang="en-US" dirty="0" err="1"/>
              <a:t>azaltma</a:t>
            </a:r>
            <a:r>
              <a:rPr lang="en-US" dirty="0"/>
              <a:t> 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,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setinde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örneklerin</a:t>
            </a:r>
            <a:r>
              <a:rPr lang="en-US" dirty="0"/>
              <a:t> </a:t>
            </a:r>
            <a:r>
              <a:rPr lang="en-US" dirty="0" err="1"/>
              <a:t>bulunmadığı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85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5" y="326003"/>
            <a:ext cx="4904481" cy="5715359"/>
          </a:xfrm>
        </p:spPr>
        <p:txBody>
          <a:bodyPr/>
          <a:lstStyle/>
          <a:p>
            <a:r>
              <a:rPr lang="tr-TR" dirty="0" smtClean="0"/>
              <a:t>Eksen x=</a:t>
            </a:r>
            <a:r>
              <a:rPr lang="tr-TR" dirty="0" err="1" smtClean="0"/>
              <a:t>resampling</a:t>
            </a:r>
            <a:r>
              <a:rPr lang="tr-TR" dirty="0" smtClean="0"/>
              <a:t> rate, y=</a:t>
            </a:r>
            <a:r>
              <a:rPr lang="tr-TR" dirty="0" err="1" smtClean="0"/>
              <a:t>error</a:t>
            </a:r>
            <a:r>
              <a:rPr lang="tr-TR" dirty="0" smtClean="0"/>
              <a:t> rate</a:t>
            </a:r>
          </a:p>
          <a:p>
            <a:r>
              <a:rPr lang="tr-TR" dirty="0" err="1" smtClean="0"/>
              <a:t>Sonuclara</a:t>
            </a:r>
            <a:r>
              <a:rPr lang="tr-TR" dirty="0" smtClean="0"/>
              <a:t> göre </a:t>
            </a:r>
            <a:r>
              <a:rPr lang="tr-TR" b="1" dirty="0" smtClean="0"/>
              <a:t>1:1 oranda</a:t>
            </a:r>
            <a:r>
              <a:rPr lang="en-US" b="1" dirty="0" smtClean="0"/>
              <a:t> </a:t>
            </a:r>
            <a:r>
              <a:rPr lang="en-US" b="1" dirty="0" err="1"/>
              <a:t>yeniden</a:t>
            </a:r>
            <a:r>
              <a:rPr lang="en-US" b="1" dirty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mutlaka</a:t>
            </a:r>
            <a:r>
              <a:rPr lang="en-US" b="1" dirty="0"/>
              <a:t> optimal </a:t>
            </a:r>
            <a:r>
              <a:rPr lang="en-US" b="1" dirty="0" err="1"/>
              <a:t>değildir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örneğin</a:t>
            </a:r>
            <a:r>
              <a:rPr lang="en-US" dirty="0"/>
              <a:t>,% 20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örneklemede</a:t>
            </a:r>
            <a:r>
              <a:rPr lang="en-US" dirty="0"/>
              <a:t> </a:t>
            </a:r>
            <a:r>
              <a:rPr lang="en-US" dirty="0" err="1"/>
              <a:t>optimumluğa</a:t>
            </a:r>
            <a:r>
              <a:rPr lang="en-US" dirty="0"/>
              <a:t> </a:t>
            </a:r>
            <a:r>
              <a:rPr lang="en-US" dirty="0" err="1"/>
              <a:t>ulaşıldığında</a:t>
            </a:r>
            <a:r>
              <a:rPr lang="en-US" dirty="0"/>
              <a:t> </a:t>
            </a:r>
            <a:r>
              <a:rPr lang="en-US" dirty="0" err="1"/>
              <a:t>Şekil</a:t>
            </a:r>
            <a:r>
              <a:rPr lang="en-US" dirty="0"/>
              <a:t> 5.a)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/>
              <a:t>iyi</a:t>
            </a:r>
            <a:r>
              <a:rPr lang="en-US" b="1" dirty="0"/>
              <a:t> </a:t>
            </a:r>
            <a:r>
              <a:rPr lang="en-US" b="1" dirty="0" err="1"/>
              <a:t>yeniden</a:t>
            </a:r>
            <a:r>
              <a:rPr lang="en-US" b="1" dirty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oranı</a:t>
            </a:r>
            <a:r>
              <a:rPr lang="en-US" b="1" dirty="0"/>
              <a:t> her zaman </a:t>
            </a:r>
            <a:r>
              <a:rPr lang="en-US" b="1" dirty="0" err="1"/>
              <a:t>aynı</a:t>
            </a:r>
            <a:r>
              <a:rPr lang="en-US" b="1" dirty="0"/>
              <a:t> </a:t>
            </a:r>
            <a:r>
              <a:rPr lang="en-US" b="1" dirty="0" err="1"/>
              <a:t>değildir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Şekil</a:t>
            </a:r>
            <a:r>
              <a:rPr lang="en-US" dirty="0"/>
              <a:t> 5.a'da % 20'de, </a:t>
            </a:r>
            <a:r>
              <a:rPr lang="en-US" dirty="0" err="1"/>
              <a:t>Şekil</a:t>
            </a:r>
            <a:r>
              <a:rPr lang="en-US" dirty="0"/>
              <a:t> 6.a'da </a:t>
            </a:r>
            <a:r>
              <a:rPr lang="en-US" dirty="0" err="1"/>
              <a:t>ise</a:t>
            </a:r>
            <a:r>
              <a:rPr lang="en-US" dirty="0"/>
              <a:t>% 80'de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çıkmaktadır</a:t>
            </a:r>
            <a:r>
              <a:rPr lang="en-US" dirty="0" smtClean="0"/>
              <a:t>)</a:t>
            </a:r>
            <a:r>
              <a:rPr lang="tr-TR" dirty="0" smtClean="0"/>
              <a:t> çıkarımlar yapılabilir.</a:t>
            </a:r>
          </a:p>
          <a:p>
            <a:r>
              <a:rPr lang="tr-TR" dirty="0" smtClean="0"/>
              <a:t>(</a:t>
            </a:r>
            <a:r>
              <a:rPr lang="en-US" dirty="0" smtClean="0"/>
              <a:t>Wisconsin </a:t>
            </a:r>
            <a:r>
              <a:rPr lang="en-US" dirty="0"/>
              <a:t>Meme </a:t>
            </a:r>
            <a:r>
              <a:rPr lang="en-US" dirty="0" err="1"/>
              <a:t>Kanseri</a:t>
            </a:r>
            <a:r>
              <a:rPr lang="en-US" dirty="0"/>
              <a:t> </a:t>
            </a:r>
            <a:r>
              <a:rPr lang="en-US" dirty="0" err="1"/>
              <a:t>hariç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alanlardaki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, Pima Indian Diabetes </a:t>
            </a:r>
            <a:r>
              <a:rPr lang="en-US" dirty="0" err="1"/>
              <a:t>vakasında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edilenlere</a:t>
            </a:r>
            <a:r>
              <a:rPr lang="en-US" dirty="0"/>
              <a:t> </a:t>
            </a:r>
            <a:r>
              <a:rPr lang="en-US" dirty="0" err="1"/>
              <a:t>benzerdi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gözlemlere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açtı</a:t>
            </a:r>
            <a:r>
              <a:rPr lang="en-US" dirty="0" smtClean="0"/>
              <a:t>.</a:t>
            </a:r>
            <a:r>
              <a:rPr lang="tr-TR" dirty="0" smtClean="0"/>
              <a:t>)</a:t>
            </a:r>
            <a:endParaRPr lang="en-US" dirty="0"/>
          </a:p>
          <a:p>
            <a:endParaRPr lang="tr-TR" dirty="0" smtClean="0"/>
          </a:p>
          <a:p>
            <a:endParaRPr lang="en-US" dirty="0"/>
          </a:p>
          <a:p>
            <a:endParaRPr lang="tr-TR" dirty="0" smtClean="0"/>
          </a:p>
          <a:p>
            <a:endParaRPr lang="en-US" dirty="0"/>
          </a:p>
        </p:txBody>
      </p:sp>
      <p:pic>
        <p:nvPicPr>
          <p:cNvPr id="5" name="İçerik Yer Tutucusu 3"/>
          <p:cNvPicPr>
            <a:picLocks/>
          </p:cNvPicPr>
          <p:nvPr/>
        </p:nvPicPr>
        <p:blipFill rotWithShape="1">
          <a:blip r:embed="rId2"/>
          <a:srcRect l="11389" t="23884" r="33611" b="3337"/>
          <a:stretch/>
        </p:blipFill>
        <p:spPr bwMode="auto">
          <a:xfrm>
            <a:off x="5661329" y="326003"/>
            <a:ext cx="6303511" cy="5955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19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677334" y="421419"/>
            <a:ext cx="6399327" cy="5619943"/>
          </a:xfrm>
        </p:spPr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, </a:t>
            </a:r>
            <a:r>
              <a:rPr lang="tr-TR" b="1" dirty="0" smtClean="0"/>
              <a:t>azaltma</a:t>
            </a:r>
            <a:r>
              <a:rPr lang="en-US" b="1" dirty="0" smtClean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durumunda</a:t>
            </a:r>
            <a:r>
              <a:rPr lang="en-US" b="1" dirty="0"/>
              <a:t> </a:t>
            </a:r>
            <a:r>
              <a:rPr lang="en-US" b="1" dirty="0" err="1"/>
              <a:t>değişiklikler</a:t>
            </a:r>
            <a:r>
              <a:rPr lang="en-US" b="1" dirty="0"/>
              <a:t> </a:t>
            </a:r>
            <a:r>
              <a:rPr lang="en-US" b="1" dirty="0" err="1"/>
              <a:t>radikal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tr-TR" b="1" dirty="0" smtClean="0"/>
              <a:t>çoğaltma</a:t>
            </a:r>
            <a:r>
              <a:rPr lang="en-US" b="1" dirty="0" smtClean="0"/>
              <a:t> 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durumunda</a:t>
            </a:r>
            <a:r>
              <a:rPr lang="en-US" b="1" dirty="0"/>
              <a:t> </a:t>
            </a:r>
            <a:r>
              <a:rPr lang="en-US" b="1" dirty="0" err="1"/>
              <a:t>kademeli</a:t>
            </a:r>
            <a:r>
              <a:rPr lang="en-US" b="1" dirty="0"/>
              <a:t> </a:t>
            </a:r>
            <a:r>
              <a:rPr lang="tr-TR" b="1" dirty="0" smtClean="0"/>
              <a:t>grafiği </a:t>
            </a:r>
            <a:r>
              <a:rPr lang="en-US" b="1" dirty="0" err="1" smtClean="0"/>
              <a:t>olma</a:t>
            </a:r>
            <a:r>
              <a:rPr lang="en-US" b="1" dirty="0" smtClean="0"/>
              <a:t> </a:t>
            </a:r>
            <a:r>
              <a:rPr lang="en-US" b="1" dirty="0" err="1"/>
              <a:t>eğilimindedir</a:t>
            </a:r>
            <a:r>
              <a:rPr lang="en-US" b="1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alanda</a:t>
            </a:r>
            <a:r>
              <a:rPr lang="en-US" dirty="0"/>
              <a:t>,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anormal</a:t>
            </a:r>
            <a:r>
              <a:rPr lang="en-US" dirty="0"/>
              <a:t> </a:t>
            </a:r>
            <a:r>
              <a:rPr lang="en-US" dirty="0" err="1"/>
              <a:t>derecede</a:t>
            </a:r>
            <a:r>
              <a:rPr lang="en-US" dirty="0"/>
              <a:t> </a:t>
            </a:r>
            <a:r>
              <a:rPr lang="en-US" dirty="0" err="1"/>
              <a:t>stabildi</a:t>
            </a:r>
            <a:r>
              <a:rPr lang="en-US" dirty="0"/>
              <a:t> (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anormal</a:t>
            </a:r>
            <a:r>
              <a:rPr lang="en-US" dirty="0"/>
              <a:t> </a:t>
            </a:r>
            <a:r>
              <a:rPr lang="en-US" dirty="0" err="1"/>
              <a:t>derecede</a:t>
            </a:r>
            <a:r>
              <a:rPr lang="en-US" dirty="0"/>
              <a:t> </a:t>
            </a:r>
            <a:r>
              <a:rPr lang="en-US" dirty="0" err="1"/>
              <a:t>istikrarsızdı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tr-TR" dirty="0" smtClean="0"/>
              <a:t>azaltma</a:t>
            </a:r>
            <a:r>
              <a:rPr lang="en-US" dirty="0" smtClean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). Bu </a:t>
            </a:r>
            <a:r>
              <a:rPr lang="en-US" dirty="0" err="1"/>
              <a:t>muhtemelen</a:t>
            </a:r>
            <a:r>
              <a:rPr lang="en-US" dirty="0"/>
              <a:t>,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sınıftaki</a:t>
            </a:r>
            <a:r>
              <a:rPr lang="en-US" dirty="0"/>
              <a:t> </a:t>
            </a:r>
            <a:r>
              <a:rPr lang="en-US" b="1" dirty="0"/>
              <a:t>6 </a:t>
            </a:r>
            <a:r>
              <a:rPr lang="en-US" b="1" dirty="0" err="1"/>
              <a:t>örneğin</a:t>
            </a:r>
            <a:r>
              <a:rPr lang="en-US" dirty="0"/>
              <a:t>,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yinelenmiş</a:t>
            </a:r>
            <a:r>
              <a:rPr lang="en-US" dirty="0"/>
              <a:t> </a:t>
            </a:r>
            <a:r>
              <a:rPr lang="en-US" dirty="0" err="1"/>
              <a:t>olursa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, </a:t>
            </a:r>
            <a:r>
              <a:rPr lang="en-US" b="1" dirty="0" err="1"/>
              <a:t>eldeki</a:t>
            </a:r>
            <a:r>
              <a:rPr lang="en-US" b="1" dirty="0"/>
              <a:t> </a:t>
            </a:r>
            <a:r>
              <a:rPr lang="en-US" b="1" dirty="0" err="1"/>
              <a:t>kavramı</a:t>
            </a:r>
            <a:r>
              <a:rPr lang="en-US" b="1" dirty="0"/>
              <a:t> </a:t>
            </a:r>
            <a:r>
              <a:rPr lang="en-US" b="1" dirty="0" err="1"/>
              <a:t>tanımlamak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yeterli</a:t>
            </a:r>
            <a:r>
              <a:rPr lang="en-US" b="1" dirty="0"/>
              <a:t> </a:t>
            </a:r>
            <a:r>
              <a:rPr lang="en-US" b="1" dirty="0" err="1"/>
              <a:t>olmadığı</a:t>
            </a:r>
            <a:r>
              <a:rPr lang="en-US" b="1" dirty="0"/>
              <a:t> </a:t>
            </a:r>
            <a:r>
              <a:rPr lang="en-US" b="1" dirty="0" err="1"/>
              <a:t>gerçeğinden</a:t>
            </a:r>
            <a:r>
              <a:rPr lang="en-US" b="1" dirty="0"/>
              <a:t> </a:t>
            </a:r>
            <a:r>
              <a:rPr lang="en-US" b="1" dirty="0" err="1"/>
              <a:t>kaynaklanmaktadır</a:t>
            </a:r>
            <a:r>
              <a:rPr lang="en-US" b="1" dirty="0"/>
              <a:t>.</a:t>
            </a:r>
          </a:p>
        </p:txBody>
      </p:sp>
      <p:pic>
        <p:nvPicPr>
          <p:cNvPr id="6" name="Resim 5"/>
          <p:cNvPicPr/>
          <p:nvPr/>
        </p:nvPicPr>
        <p:blipFill rotWithShape="1">
          <a:blip r:embed="rId2"/>
          <a:srcRect l="11557" t="47168" r="34166" b="11884"/>
          <a:stretch/>
        </p:blipFill>
        <p:spPr bwMode="auto">
          <a:xfrm>
            <a:off x="7076661" y="312929"/>
            <a:ext cx="5015616" cy="3853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547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bölümdeki</a:t>
            </a:r>
            <a:r>
              <a:rPr lang="en-US" dirty="0"/>
              <a:t> </a:t>
            </a:r>
            <a:r>
              <a:rPr lang="en-US" dirty="0" err="1"/>
              <a:t>deneyler</a:t>
            </a:r>
            <a:r>
              <a:rPr lang="en-US" dirty="0"/>
              <a:t>, </a:t>
            </a:r>
            <a:r>
              <a:rPr lang="en-US" dirty="0" smtClean="0"/>
              <a:t>test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, </a:t>
            </a:r>
            <a:r>
              <a:rPr lang="tr-TR" dirty="0" smtClean="0"/>
              <a:t>1:1</a:t>
            </a:r>
            <a:r>
              <a:rPr lang="en-US" dirty="0" smtClean="0"/>
              <a:t> </a:t>
            </a:r>
            <a:r>
              <a:rPr lang="en-US" dirty="0" err="1"/>
              <a:t>dengeye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örneklemenin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optimal </a:t>
            </a:r>
            <a:r>
              <a:rPr lang="en-US" dirty="0" err="1" smtClean="0"/>
              <a:t>oranı</a:t>
            </a:r>
            <a:r>
              <a:rPr lang="en-US" dirty="0" smtClean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/>
              <a:t>Ayrıca</a:t>
            </a:r>
            <a:r>
              <a:rPr lang="en-US" dirty="0"/>
              <a:t>, optimum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</a:t>
            </a:r>
            <a:r>
              <a:rPr lang="en-US" dirty="0" err="1"/>
              <a:t>alandan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stratejisinden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stratejisine</a:t>
            </a:r>
            <a:r>
              <a:rPr lang="en-US" dirty="0"/>
              <a:t> </a:t>
            </a:r>
            <a:r>
              <a:rPr lang="en-US" dirty="0" err="1"/>
              <a:t>değişir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tr-TR" dirty="0" smtClean="0"/>
              <a:t>çoğaltma</a:t>
            </a:r>
            <a:r>
              <a:rPr lang="en-US" dirty="0" smtClean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etkisini</a:t>
            </a:r>
            <a:r>
              <a:rPr lang="en-US" dirty="0"/>
              <a:t> </a:t>
            </a:r>
            <a:r>
              <a:rPr lang="en-US" dirty="0" err="1"/>
              <a:t>kademeli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istikrarlı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oranlarla</a:t>
            </a:r>
            <a:r>
              <a:rPr lang="en-US" dirty="0"/>
              <a:t> </a:t>
            </a:r>
            <a:r>
              <a:rPr lang="en-US" dirty="0" err="1"/>
              <a:t>değiştirirken</a:t>
            </a:r>
            <a:r>
              <a:rPr lang="en-US" dirty="0"/>
              <a:t>, </a:t>
            </a:r>
            <a:r>
              <a:rPr lang="tr-TR" dirty="0" smtClean="0"/>
              <a:t>azaltma</a:t>
            </a:r>
            <a:r>
              <a:rPr lang="en-US" dirty="0" smtClean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radikal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istikrarsız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smtClean="0"/>
              <a:t>yap</a:t>
            </a:r>
            <a:r>
              <a:rPr lang="tr-TR" dirty="0" err="1" smtClean="0"/>
              <a:t>tı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492981"/>
            <a:ext cx="8596668" cy="5548381"/>
          </a:xfrm>
        </p:spPr>
        <p:txBody>
          <a:bodyPr/>
          <a:lstStyle/>
          <a:p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,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dengesizliği</a:t>
            </a:r>
            <a:r>
              <a:rPr lang="en-US" b="1" dirty="0"/>
              <a:t> </a:t>
            </a:r>
            <a:r>
              <a:rPr lang="en-US" b="1" dirty="0" err="1"/>
              <a:t>probleminin</a:t>
            </a:r>
            <a:r>
              <a:rPr lang="en-US" b="1" dirty="0"/>
              <a:t> </a:t>
            </a:r>
            <a:r>
              <a:rPr lang="en-US" dirty="0" err="1"/>
              <a:t>üstesinden</a:t>
            </a:r>
            <a:r>
              <a:rPr lang="en-US" dirty="0"/>
              <a:t> </a:t>
            </a:r>
            <a:r>
              <a:rPr lang="en-US" dirty="0" err="1"/>
              <a:t>gelmek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r>
              <a:rPr lang="tr-TR" dirty="0" smtClean="0"/>
              <a:t>(Avantajı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tr-TR" dirty="0" smtClean="0"/>
              <a:t>programın </a:t>
            </a:r>
            <a:r>
              <a:rPr lang="en-US" dirty="0" err="1" smtClean="0"/>
              <a:t>performansı</a:t>
            </a:r>
            <a:r>
              <a:rPr lang="en-US" dirty="0" smtClean="0"/>
              <a:t> </a:t>
            </a:r>
            <a:r>
              <a:rPr lang="en-US" dirty="0" err="1"/>
              <a:t>koşullardan</a:t>
            </a:r>
            <a:r>
              <a:rPr lang="en-US" dirty="0"/>
              <a:t> </a:t>
            </a:r>
            <a:r>
              <a:rPr lang="en-US" dirty="0" err="1" smtClean="0"/>
              <a:t>etkilenmez</a:t>
            </a:r>
            <a:r>
              <a:rPr lang="tr-TR" dirty="0" smtClean="0"/>
              <a:t>)</a:t>
            </a:r>
            <a:endParaRPr lang="en-US" dirty="0"/>
          </a:p>
          <a:p>
            <a:pPr lvl="0"/>
            <a:r>
              <a:rPr lang="en-US" dirty="0"/>
              <a:t>Bu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yaklaşımları</a:t>
            </a:r>
            <a:r>
              <a:rPr lang="en-US" dirty="0"/>
              <a:t> </a:t>
            </a:r>
            <a:r>
              <a:rPr lang="en-US" dirty="0" err="1"/>
              <a:t>uygulamak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da,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tr-TR" b="1" dirty="0" smtClean="0"/>
              <a:t>Ç</a:t>
            </a:r>
            <a:r>
              <a:rPr lang="en-US" b="1" dirty="0" err="1" smtClean="0"/>
              <a:t>oğaltma</a:t>
            </a:r>
            <a:r>
              <a:rPr lang="en-US" b="1" dirty="0" smtClean="0"/>
              <a:t> (oversampling) </a:t>
            </a:r>
            <a:r>
              <a:rPr lang="en-US" b="1" dirty="0" err="1" smtClean="0"/>
              <a:t>örneklemenin</a:t>
            </a:r>
            <a:r>
              <a:rPr lang="en-US" b="1" dirty="0" smtClean="0"/>
              <a:t> </a:t>
            </a:r>
            <a:r>
              <a:rPr lang="en-US" b="1" dirty="0" err="1" smtClean="0"/>
              <a:t>azaltma</a:t>
            </a:r>
            <a:r>
              <a:rPr lang="en-US" b="1" dirty="0" smtClean="0"/>
              <a:t> (</a:t>
            </a:r>
            <a:r>
              <a:rPr lang="en-US" b="1" dirty="0" err="1" smtClean="0"/>
              <a:t>undersampling</a:t>
            </a:r>
            <a:r>
              <a:rPr lang="en-US" b="1" dirty="0" smtClean="0"/>
              <a:t>) </a:t>
            </a:r>
            <a:r>
              <a:rPr lang="en-US" b="1" dirty="0" err="1" smtClean="0"/>
              <a:t>örneklemden</a:t>
            </a:r>
            <a:r>
              <a:rPr lang="en-US" b="1" dirty="0" smtClean="0"/>
              <a:t> </a:t>
            </a:r>
            <a:r>
              <a:rPr lang="en-US" b="1" dirty="0" err="1" smtClean="0"/>
              <a:t>daha</a:t>
            </a:r>
            <a:r>
              <a:rPr lang="en-US" b="1" dirty="0" smtClean="0"/>
              <a:t> </a:t>
            </a:r>
            <a:r>
              <a:rPr lang="en-US" b="1" dirty="0" err="1" smtClean="0"/>
              <a:t>etkili</a:t>
            </a:r>
            <a:r>
              <a:rPr lang="en-US" b="1" dirty="0" smtClean="0"/>
              <a:t> </a:t>
            </a:r>
            <a:r>
              <a:rPr lang="en-US" b="1" dirty="0" err="1" smtClean="0"/>
              <a:t>olup</a:t>
            </a:r>
            <a:r>
              <a:rPr lang="en-US" b="1" dirty="0" smtClean="0"/>
              <a:t> </a:t>
            </a:r>
            <a:r>
              <a:rPr lang="en-US" b="1" dirty="0" err="1" smtClean="0"/>
              <a:t>olmadığı</a:t>
            </a:r>
            <a:r>
              <a:rPr lang="tr-TR" b="1" dirty="0" smtClean="0"/>
              <a:t>?</a:t>
            </a:r>
            <a:r>
              <a:rPr lang="en-US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r>
              <a:rPr lang="en-US" b="1" dirty="0" err="1" smtClean="0"/>
              <a:t>hangi</a:t>
            </a:r>
            <a:r>
              <a:rPr lang="en-US" b="1" dirty="0" smtClean="0"/>
              <a:t>  </a:t>
            </a:r>
            <a:r>
              <a:rPr lang="en-US" b="1" dirty="0" err="1" smtClean="0"/>
              <a:t>örnekleme</a:t>
            </a:r>
            <a:r>
              <a:rPr lang="en-US" b="1" dirty="0" smtClean="0"/>
              <a:t> </a:t>
            </a:r>
            <a:r>
              <a:rPr lang="tr-TR" b="1" dirty="0" smtClean="0"/>
              <a:t>oranın</a:t>
            </a:r>
            <a:r>
              <a:rPr lang="en-US" b="1" dirty="0" smtClean="0"/>
              <a:t> </a:t>
            </a:r>
            <a:r>
              <a:rPr lang="en-US" b="1" dirty="0" err="1" smtClean="0"/>
              <a:t>kullanılması</a:t>
            </a:r>
            <a:r>
              <a:rPr lang="en-US" b="1" dirty="0" smtClean="0"/>
              <a:t> </a:t>
            </a:r>
            <a:r>
              <a:rPr lang="en-US" b="1" dirty="0" err="1" smtClean="0"/>
              <a:t>gerektiği</a:t>
            </a:r>
            <a:r>
              <a:rPr lang="en-US" b="1" dirty="0" smtClean="0"/>
              <a:t> </a:t>
            </a:r>
            <a:r>
              <a:rPr lang="en-US" b="1" dirty="0" err="1" smtClean="0"/>
              <a:t>açık</a:t>
            </a:r>
            <a:r>
              <a:rPr lang="en-US" b="1" dirty="0" smtClean="0"/>
              <a:t> </a:t>
            </a:r>
            <a:r>
              <a:rPr lang="en-US" b="1" dirty="0" err="1" smtClean="0"/>
              <a:t>değildir</a:t>
            </a:r>
            <a:endParaRPr lang="tr-TR" b="1" dirty="0" smtClean="0"/>
          </a:p>
          <a:p>
            <a:pPr lvl="0"/>
            <a:r>
              <a:rPr lang="en-US" dirty="0" smtClean="0"/>
              <a:t>Bu </a:t>
            </a:r>
            <a:r>
              <a:rPr lang="en-US" dirty="0" err="1"/>
              <a:t>makale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soruların</a:t>
            </a:r>
            <a:r>
              <a:rPr lang="en-US" dirty="0"/>
              <a:t> </a:t>
            </a:r>
            <a:r>
              <a:rPr lang="en-US" dirty="0" err="1"/>
              <a:t>deneysel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 smtClean="0"/>
              <a:t>sunar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yaklaşımının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yolların</a:t>
            </a:r>
            <a:r>
              <a:rPr lang="en-US" dirty="0"/>
              <a:t> </a:t>
            </a:r>
            <a:r>
              <a:rPr lang="en-US" dirty="0" err="1"/>
              <a:t>birleştirmenin</a:t>
            </a:r>
            <a:r>
              <a:rPr lang="en-US" dirty="0"/>
              <a:t>, </a:t>
            </a:r>
            <a:r>
              <a:rPr lang="tr-TR" dirty="0" smtClean="0"/>
              <a:t>bu</a:t>
            </a:r>
            <a:r>
              <a:rPr lang="en-US" dirty="0" smtClean="0"/>
              <a:t>  problem</a:t>
            </a:r>
            <a:r>
              <a:rPr lang="tr-TR" dirty="0" err="1" smtClean="0"/>
              <a:t>lere</a:t>
            </a:r>
            <a:r>
              <a:rPr lang="en-US" dirty="0" smtClean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sonucuna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tr-TR" dirty="0" err="1" smtClean="0"/>
              <a:t>acaktır</a:t>
            </a:r>
            <a:r>
              <a:rPr lang="tr-TR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8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Bölüm</a:t>
            </a:r>
            <a:r>
              <a:rPr lang="en-US" b="1" dirty="0"/>
              <a:t> III: </a:t>
            </a:r>
            <a:r>
              <a:rPr lang="en-US" b="1" dirty="0" err="1"/>
              <a:t>Çoklu</a:t>
            </a:r>
            <a:r>
              <a:rPr lang="en-US" b="1" dirty="0"/>
              <a:t> </a:t>
            </a:r>
            <a:r>
              <a:rPr lang="en-US" b="1" dirty="0" err="1"/>
              <a:t>Yeniden</a:t>
            </a:r>
            <a:r>
              <a:rPr lang="en-US" b="1" dirty="0"/>
              <a:t> </a:t>
            </a:r>
            <a:r>
              <a:rPr lang="en-US" b="1" dirty="0" err="1"/>
              <a:t>Örnekleme</a:t>
            </a:r>
            <a:r>
              <a:rPr lang="en-US" b="1" dirty="0"/>
              <a:t> </a:t>
            </a:r>
            <a:r>
              <a:rPr lang="en-US" b="1" dirty="0" err="1"/>
              <a:t>Yöntemleri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bölümde, 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tr-TR" dirty="0" smtClean="0"/>
              <a:t>çoğaltma ve azaltma</a:t>
            </a:r>
            <a:r>
              <a:rPr lang="en-US" dirty="0" smtClean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oranları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sınıflandırıcıların</a:t>
            </a:r>
            <a:r>
              <a:rPr lang="en-US" dirty="0"/>
              <a:t> </a:t>
            </a:r>
            <a:r>
              <a:rPr lang="en-US" dirty="0" err="1"/>
              <a:t>kombinasyonu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 smtClean="0"/>
              <a:t>olabil</a:t>
            </a:r>
            <a:r>
              <a:rPr lang="tr-TR" dirty="0" err="1" smtClean="0"/>
              <a:t>eceği</a:t>
            </a:r>
            <a:r>
              <a:rPr lang="tr-TR" dirty="0" smtClean="0"/>
              <a:t> ispatlanmaya çalışılacak.</a:t>
            </a:r>
            <a:r>
              <a:rPr lang="en-US" dirty="0" smtClean="0"/>
              <a:t> </a:t>
            </a:r>
            <a:r>
              <a:rPr lang="tr-TR" dirty="0" err="1"/>
              <a:t>Ç</a:t>
            </a:r>
            <a:r>
              <a:rPr lang="en-US" dirty="0" err="1" smtClean="0"/>
              <a:t>ünkü</a:t>
            </a:r>
            <a:r>
              <a:rPr lang="en-US" dirty="0" smtClean="0"/>
              <a:t> </a:t>
            </a:r>
            <a:r>
              <a:rPr lang="en-US" dirty="0"/>
              <a:t>optimum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oranları</a:t>
            </a:r>
            <a:r>
              <a:rPr lang="en-US" dirty="0"/>
              <a:t> </a:t>
            </a:r>
            <a:r>
              <a:rPr lang="tr-TR" dirty="0" smtClean="0"/>
              <a:t>her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tr-TR" dirty="0" smtClean="0"/>
              <a:t>da</a:t>
            </a:r>
            <a:r>
              <a:rPr lang="en-US" dirty="0" smtClean="0"/>
              <a:t> </a:t>
            </a:r>
            <a:r>
              <a:rPr lang="en-US" dirty="0" err="1"/>
              <a:t>farklıdır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verildiğinde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hızın</a:t>
            </a:r>
            <a:r>
              <a:rPr lang="en-US" dirty="0"/>
              <a:t> optimal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edemeyebiliriz</a:t>
            </a:r>
            <a:r>
              <a:rPr lang="en-US" dirty="0"/>
              <a:t> (</a:t>
            </a:r>
            <a:r>
              <a:rPr lang="en-US" dirty="0" err="1"/>
              <a:t>bkz</a:t>
            </a:r>
            <a:r>
              <a:rPr lang="en-US" dirty="0"/>
              <a:t>. </a:t>
            </a:r>
            <a:r>
              <a:rPr lang="en-US" dirty="0" err="1"/>
              <a:t>Bölüm</a:t>
            </a:r>
            <a:r>
              <a:rPr lang="en-US" dirty="0"/>
              <a:t> 2.2 </a:t>
            </a:r>
            <a:r>
              <a:rPr lang="en-US" dirty="0" err="1" smtClean="0"/>
              <a:t>sonuçları</a:t>
            </a:r>
            <a:r>
              <a:rPr lang="en-US" dirty="0"/>
              <a:t>). </a:t>
            </a:r>
            <a:endParaRPr lang="tr-TR" dirty="0" smtClean="0"/>
          </a:p>
          <a:p>
            <a:r>
              <a:rPr lang="tr-TR" dirty="0" err="1"/>
              <a:t>H</a:t>
            </a:r>
            <a:r>
              <a:rPr lang="en-US" dirty="0" err="1" smtClean="0"/>
              <a:t>angi</a:t>
            </a:r>
            <a:r>
              <a:rPr lang="en-US" dirty="0" smtClean="0"/>
              <a:t> </a:t>
            </a:r>
            <a:r>
              <a:rPr lang="en-US" dirty="0" err="1"/>
              <a:t>sınıflandırıcıların</a:t>
            </a:r>
            <a:r>
              <a:rPr lang="en-US" dirty="0"/>
              <a:t> </a:t>
            </a:r>
            <a:r>
              <a:rPr lang="en-US" dirty="0" err="1"/>
              <a:t>birleştirileceğine</a:t>
            </a:r>
            <a:r>
              <a:rPr lang="en-US" dirty="0"/>
              <a:t>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sınıflandırıcıların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birleştirileceğine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tr-TR" dirty="0" smtClean="0"/>
              <a:t>erilecek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dirty="0" smtClean="0"/>
              <a:t>Bir mimari tanıtılacak ve bunda </a:t>
            </a:r>
            <a:r>
              <a:rPr lang="en-US" dirty="0" smtClean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sınıflandırıcıların</a:t>
            </a:r>
            <a:r>
              <a:rPr lang="en-US" dirty="0"/>
              <a:t> </a:t>
            </a:r>
            <a:r>
              <a:rPr lang="en-US" dirty="0" err="1"/>
              <a:t>birleştirildiğini</a:t>
            </a:r>
            <a:r>
              <a:rPr lang="en-US" dirty="0"/>
              <a:t> </a:t>
            </a:r>
            <a:r>
              <a:rPr lang="en-US" dirty="0" err="1"/>
              <a:t>açıklar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birleştirildiklerine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593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3.1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Mimari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72209"/>
            <a:ext cx="6065372" cy="4769153"/>
          </a:xfrm>
        </p:spPr>
        <p:txBody>
          <a:bodyPr>
            <a:normAutofit/>
          </a:bodyPr>
          <a:lstStyle/>
          <a:p>
            <a:r>
              <a:rPr lang="tr-TR" dirty="0" smtClean="0"/>
              <a:t>Daha önce kullanılan azaltma ve çoğaltma </a:t>
            </a:r>
            <a:r>
              <a:rPr lang="en-US" dirty="0" err="1" smtClean="0"/>
              <a:t>örnekleme</a:t>
            </a:r>
            <a:r>
              <a:rPr lang="en-US" dirty="0" smtClean="0"/>
              <a:t> </a:t>
            </a:r>
            <a:r>
              <a:rPr lang="en-US" dirty="0" err="1" smtClean="0"/>
              <a:t>sonuçlarını</a:t>
            </a:r>
            <a:r>
              <a:rPr lang="en-US" dirty="0" smtClean="0"/>
              <a:t> </a:t>
            </a:r>
            <a:r>
              <a:rPr lang="en-US" dirty="0" err="1"/>
              <a:t>birleştiren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düzeyinden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3 </a:t>
            </a:r>
            <a:r>
              <a:rPr lang="en-US" dirty="0" err="1"/>
              <a:t>düzeyli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hiyerarşik</a:t>
            </a:r>
            <a:r>
              <a:rPr lang="en-US" dirty="0"/>
              <a:t> </a:t>
            </a:r>
            <a:r>
              <a:rPr lang="en-US" dirty="0" err="1"/>
              <a:t>kombinasyon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önerir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Her </a:t>
            </a:r>
            <a:r>
              <a:rPr lang="en-US" b="1" dirty="0" err="1"/>
              <a:t>biri</a:t>
            </a:r>
            <a:r>
              <a:rPr lang="en-US" b="1" dirty="0"/>
              <a:t> </a:t>
            </a:r>
            <a:r>
              <a:rPr lang="en-US" b="1" dirty="0" err="1"/>
              <a:t>sınıflandırıcı</a:t>
            </a:r>
            <a:r>
              <a:rPr lang="en-US" b="1" dirty="0"/>
              <a:t> </a:t>
            </a:r>
            <a:r>
              <a:rPr lang="en-US" b="1" dirty="0" err="1"/>
              <a:t>düzeyinde</a:t>
            </a:r>
            <a:r>
              <a:rPr lang="en-US" b="1" dirty="0"/>
              <a:t> </a:t>
            </a:r>
            <a:r>
              <a:rPr lang="en-US" b="1" dirty="0" err="1"/>
              <a:t>bulunan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oranlarda</a:t>
            </a:r>
            <a:r>
              <a:rPr lang="en-US" b="1" dirty="0"/>
              <a:t> </a:t>
            </a:r>
            <a:r>
              <a:rPr lang="en-US" b="1" dirty="0" err="1"/>
              <a:t>örneklenmiş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kümeleri</a:t>
            </a:r>
            <a:r>
              <a:rPr lang="en-US" b="1" dirty="0"/>
              <a:t> </a:t>
            </a:r>
            <a:r>
              <a:rPr lang="en-US" b="1" dirty="0" err="1"/>
              <a:t>üzerinde</a:t>
            </a:r>
            <a:r>
              <a:rPr lang="en-US" b="1" dirty="0"/>
              <a:t> </a:t>
            </a:r>
            <a:r>
              <a:rPr lang="en-US" b="1" dirty="0" err="1"/>
              <a:t>eğitilen</a:t>
            </a:r>
            <a:r>
              <a:rPr lang="en-US" b="1" dirty="0"/>
              <a:t> 10 </a:t>
            </a:r>
            <a:r>
              <a:rPr lang="en-US" b="1" dirty="0" err="1"/>
              <a:t>sınıflandırıcının</a:t>
            </a:r>
            <a:r>
              <a:rPr lang="en-US" b="1" dirty="0"/>
              <a:t> </a:t>
            </a:r>
            <a:r>
              <a:rPr lang="en-US" b="1" dirty="0" err="1"/>
              <a:t>sonuçlarını</a:t>
            </a:r>
            <a:r>
              <a:rPr lang="en-US" b="1" dirty="0"/>
              <a:t> </a:t>
            </a:r>
            <a:r>
              <a:rPr lang="en-US" b="1" dirty="0" err="1"/>
              <a:t>birleştiren</a:t>
            </a:r>
            <a:r>
              <a:rPr lang="en-US" b="1" dirty="0"/>
              <a:t> </a:t>
            </a:r>
            <a:r>
              <a:rPr lang="en-US" b="1" dirty="0" err="1"/>
              <a:t>seviye</a:t>
            </a:r>
            <a:r>
              <a:rPr lang="en-US" b="1" dirty="0"/>
              <a:t>. </a:t>
            </a:r>
            <a:endParaRPr lang="tr-TR" b="1" dirty="0" smtClean="0"/>
          </a:p>
          <a:p>
            <a:r>
              <a:rPr lang="en-US" dirty="0" err="1" smtClean="0"/>
              <a:t>Özellikle</a:t>
            </a:r>
            <a:r>
              <a:rPr lang="en-US" dirty="0"/>
              <a:t>, 10 </a:t>
            </a:r>
            <a:r>
              <a:rPr lang="tr-TR" dirty="0" smtClean="0"/>
              <a:t>üst</a:t>
            </a:r>
            <a:r>
              <a:rPr lang="en-US" dirty="0" smtClean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sınıflandırıcı</a:t>
            </a:r>
            <a:r>
              <a:rPr lang="en-US" dirty="0"/>
              <a:t>, </a:t>
            </a:r>
            <a:r>
              <a:rPr lang="en-US" dirty="0" err="1"/>
              <a:t>verileri</a:t>
            </a:r>
            <a:r>
              <a:rPr lang="en-US" dirty="0"/>
              <a:t>% 10,% 20, ...% 100 </a:t>
            </a:r>
            <a:r>
              <a:rPr lang="en-US" dirty="0" err="1"/>
              <a:t>oranlarında</a:t>
            </a:r>
            <a:r>
              <a:rPr lang="en-US" dirty="0"/>
              <a:t> (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boyuta</a:t>
            </a:r>
            <a:r>
              <a:rPr lang="en-US" dirty="0"/>
              <a:t> </a:t>
            </a:r>
            <a:r>
              <a:rPr lang="en-US" dirty="0" err="1"/>
              <a:t>gelene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tr-TR" dirty="0" smtClean="0"/>
              <a:t>çoğaltarak</a:t>
            </a:r>
            <a:r>
              <a:rPr lang="en-US" dirty="0" smtClean="0"/>
              <a:t> </a:t>
            </a:r>
            <a:r>
              <a:rPr lang="en-US" dirty="0" err="1"/>
              <a:t>örneklenir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10 alt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sınıflandırıcı</a:t>
            </a:r>
            <a:r>
              <a:rPr lang="en-US" dirty="0" smtClean="0"/>
              <a:t>,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tr-TR" dirty="0" err="1"/>
              <a:t>N</a:t>
            </a:r>
            <a:r>
              <a:rPr lang="en-US" dirty="0" err="1" smtClean="0"/>
              <a:t>egatif</a:t>
            </a:r>
            <a:r>
              <a:rPr lang="en-US" dirty="0" smtClean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oranın</a:t>
            </a:r>
            <a:r>
              <a:rPr lang="en-US" dirty="0"/>
              <a:t> </a:t>
            </a:r>
            <a:r>
              <a:rPr lang="en-US" dirty="0" smtClean="0"/>
              <a:t>alt</a:t>
            </a:r>
            <a:r>
              <a:rPr lang="tr-TR" dirty="0" smtClean="0"/>
              <a:t> sınıflandırıcıda</a:t>
            </a:r>
            <a:r>
              <a:rPr lang="en-US" dirty="0" smtClean="0"/>
              <a:t> </a:t>
            </a:r>
            <a:r>
              <a:rPr lang="en-US" dirty="0" err="1"/>
              <a:t>örneklenir</a:t>
            </a:r>
            <a:r>
              <a:rPr lang="en-US" dirty="0"/>
              <a:t>. % 0 (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yok),% 10, ...,% 90 (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boyutta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 smtClean="0"/>
              <a:t>az</a:t>
            </a:r>
            <a:r>
              <a:rPr lang="tr-TR" dirty="0" err="1" smtClean="0"/>
              <a:t>altarak</a:t>
            </a:r>
            <a:r>
              <a:rPr lang="en-US" dirty="0" smtClean="0"/>
              <a:t> </a:t>
            </a:r>
            <a:r>
              <a:rPr lang="en-US" dirty="0" err="1"/>
              <a:t>örneklenir</a:t>
            </a:r>
            <a:r>
              <a:rPr lang="en-US" dirty="0"/>
              <a:t>). </a:t>
            </a:r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l="19422" t="33622" r="43539" b="17804"/>
          <a:stretch/>
        </p:blipFill>
        <p:spPr bwMode="auto">
          <a:xfrm>
            <a:off x="7331102" y="1491697"/>
            <a:ext cx="4701339" cy="4074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340919" y="5565912"/>
            <a:ext cx="34115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Shimshoni</a:t>
            </a:r>
            <a:r>
              <a:rPr lang="en-US" sz="1000" b="1" dirty="0"/>
              <a:t> (1998) '</a:t>
            </a:r>
            <a:r>
              <a:rPr lang="en-US" sz="1000" b="1" dirty="0" err="1"/>
              <a:t>nin</a:t>
            </a:r>
            <a:r>
              <a:rPr lang="en-US" sz="1000" b="1" dirty="0"/>
              <a:t> </a:t>
            </a:r>
            <a:r>
              <a:rPr lang="en-US" sz="1000" b="1" dirty="0" err="1"/>
              <a:t>Entegre</a:t>
            </a:r>
            <a:r>
              <a:rPr lang="en-US" sz="1000" b="1" dirty="0"/>
              <a:t> </a:t>
            </a:r>
            <a:r>
              <a:rPr lang="en-US" sz="1000" b="1" dirty="0" err="1"/>
              <a:t>Sınıflandırma</a:t>
            </a:r>
            <a:r>
              <a:rPr lang="en-US" sz="1000" b="1" dirty="0"/>
              <a:t> </a:t>
            </a:r>
            <a:r>
              <a:rPr lang="en-US" sz="1000" b="1" dirty="0" err="1"/>
              <a:t>Makinesi</a:t>
            </a:r>
            <a:r>
              <a:rPr lang="en-US" sz="1000" b="1" dirty="0"/>
              <a:t> </a:t>
            </a:r>
            <a:endParaRPr lang="tr-TR" sz="1000" b="1" dirty="0" smtClean="0"/>
          </a:p>
          <a:p>
            <a:r>
              <a:rPr lang="en-US" sz="1000" b="1" dirty="0" err="1" smtClean="0"/>
              <a:t>tarafından</a:t>
            </a:r>
            <a:r>
              <a:rPr lang="en-US" sz="1000" b="1" dirty="0" smtClean="0"/>
              <a:t> </a:t>
            </a:r>
            <a:r>
              <a:rPr lang="en-US" sz="1000" b="1" dirty="0"/>
              <a:t>motive </a:t>
            </a:r>
            <a:r>
              <a:rPr lang="en-US" sz="1000" b="1" dirty="0" err="1"/>
              <a:t>edilen</a:t>
            </a:r>
            <a:r>
              <a:rPr lang="en-US" sz="1000" b="1" dirty="0"/>
              <a:t> </a:t>
            </a:r>
            <a:r>
              <a:rPr lang="en-US" sz="1000" b="1" dirty="0" err="1"/>
              <a:t>bu</a:t>
            </a:r>
            <a:r>
              <a:rPr lang="en-US" sz="1000" b="1" dirty="0"/>
              <a:t> </a:t>
            </a:r>
            <a:r>
              <a:rPr lang="en-US" sz="1000" b="1" dirty="0" err="1"/>
              <a:t>kombinasyon</a:t>
            </a:r>
            <a:r>
              <a:rPr lang="en-US" sz="1000" b="1" dirty="0"/>
              <a:t> </a:t>
            </a:r>
            <a:r>
              <a:rPr lang="en-US" sz="1000" b="1" dirty="0" err="1" smtClean="0"/>
              <a:t>şemasının</a:t>
            </a:r>
            <a:endParaRPr lang="tr-TR" sz="1000" b="1" dirty="0" smtClean="0"/>
          </a:p>
          <a:p>
            <a:r>
              <a:rPr lang="en-US" sz="1000" b="1" dirty="0" smtClean="0"/>
              <a:t> </a:t>
            </a:r>
            <a:r>
              <a:rPr lang="en-US" sz="1000" b="1" dirty="0" err="1"/>
              <a:t>mimarisini</a:t>
            </a:r>
            <a:r>
              <a:rPr lang="en-US" sz="1000" b="1" dirty="0"/>
              <a:t> </a:t>
            </a:r>
            <a:r>
              <a:rPr lang="en-US" sz="1000" b="1" dirty="0" err="1"/>
              <a:t>göstermektedir</a:t>
            </a:r>
            <a:r>
              <a:rPr lang="en-US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71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Kombinasyon</a:t>
            </a:r>
            <a:r>
              <a:rPr lang="en-US" dirty="0"/>
              <a:t> </a:t>
            </a:r>
            <a:r>
              <a:rPr lang="en-US" dirty="0" err="1"/>
              <a:t>Şeması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6063"/>
            <a:ext cx="8596668" cy="47452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kombinasyon</a:t>
            </a:r>
            <a:r>
              <a:rPr lang="en-US" dirty="0"/>
              <a:t> </a:t>
            </a:r>
            <a:r>
              <a:rPr lang="en-US" dirty="0" err="1"/>
              <a:t>yönteminin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olabilmesi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 smtClean="0"/>
              <a:t>çeşitli</a:t>
            </a:r>
            <a:r>
              <a:rPr lang="tr-TR" dirty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/>
              <a:t>kararlar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kombinasyonu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sınıflandırıcılar</a:t>
            </a:r>
            <a:r>
              <a:rPr lang="en-US" dirty="0"/>
              <a:t> </a:t>
            </a:r>
            <a:r>
              <a:rPr lang="tr-TR" dirty="0" smtClean="0"/>
              <a:t>vardır.</a:t>
            </a:r>
          </a:p>
          <a:p>
            <a:r>
              <a:rPr lang="tr-TR" dirty="0" smtClean="0"/>
              <a:t>Bu makalenin </a:t>
            </a:r>
            <a:r>
              <a:rPr lang="en-US" dirty="0" err="1" smtClean="0"/>
              <a:t>Kombinasyon</a:t>
            </a:r>
            <a:r>
              <a:rPr lang="en-US" dirty="0" smtClean="0"/>
              <a:t> </a:t>
            </a:r>
            <a:r>
              <a:rPr lang="en-US" dirty="0" err="1" smtClean="0"/>
              <a:t>şe</a:t>
            </a:r>
            <a:r>
              <a:rPr lang="tr-TR" dirty="0" err="1" smtClean="0"/>
              <a:t>ması</a:t>
            </a:r>
            <a:r>
              <a:rPr lang="en-US" dirty="0" smtClean="0"/>
              <a:t> </a:t>
            </a:r>
            <a:r>
              <a:rPr lang="en-US" dirty="0" err="1"/>
              <a:t>varsayıma</a:t>
            </a:r>
            <a:r>
              <a:rPr lang="en-US" dirty="0"/>
              <a:t> / </a:t>
            </a:r>
            <a:r>
              <a:rPr lang="en-US" dirty="0" err="1" smtClean="0"/>
              <a:t>gözlem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dayanmaktadır</a:t>
            </a:r>
            <a:r>
              <a:rPr lang="en-US" dirty="0"/>
              <a:t>:</a:t>
            </a:r>
          </a:p>
          <a:p>
            <a:r>
              <a:rPr lang="en-US" dirty="0" err="1"/>
              <a:t>Varsayım</a:t>
            </a:r>
            <a:r>
              <a:rPr lang="en-US" dirty="0"/>
              <a:t> # 1: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sınıflandırıcılar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sınıflandırılabilir</a:t>
            </a:r>
            <a:r>
              <a:rPr lang="en-US" dirty="0"/>
              <a:t>.</a:t>
            </a:r>
          </a:p>
          <a:p>
            <a:r>
              <a:rPr lang="en-US" dirty="0" err="1"/>
              <a:t>Gözlem</a:t>
            </a:r>
            <a:r>
              <a:rPr lang="en-US" dirty="0"/>
              <a:t> # 2: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sınıflandırıcılar</a:t>
            </a:r>
            <a:r>
              <a:rPr lang="en-US" dirty="0"/>
              <a:t>,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/>
              <a:t>. (</a:t>
            </a:r>
            <a:r>
              <a:rPr lang="en-US" dirty="0" err="1"/>
              <a:t>Bkz.Bölüm</a:t>
            </a:r>
            <a:r>
              <a:rPr lang="en-US" dirty="0"/>
              <a:t> I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b="1" dirty="0" smtClean="0"/>
              <a:t>Bu kısımda </a:t>
            </a:r>
            <a:r>
              <a:rPr lang="en-US" b="1" dirty="0" err="1" smtClean="0"/>
              <a:t>tek</a:t>
            </a:r>
            <a:r>
              <a:rPr lang="en-US" b="1" dirty="0" smtClean="0"/>
              <a:t> </a:t>
            </a:r>
            <a:r>
              <a:rPr lang="en-US" b="1" dirty="0" err="1"/>
              <a:t>ama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sınıflandırıcıların</a:t>
            </a:r>
            <a:r>
              <a:rPr lang="en-US" b="1" dirty="0"/>
              <a:t> her </a:t>
            </a:r>
            <a:r>
              <a:rPr lang="en-US" b="1" dirty="0" err="1"/>
              <a:t>nokta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karar</a:t>
            </a:r>
            <a:r>
              <a:rPr lang="en-US" b="1" dirty="0"/>
              <a:t> </a:t>
            </a:r>
            <a:r>
              <a:rPr lang="en-US" b="1" dirty="0" err="1"/>
              <a:t>vermesine</a:t>
            </a:r>
            <a:r>
              <a:rPr lang="en-US" b="1" dirty="0"/>
              <a:t> </a:t>
            </a:r>
            <a:r>
              <a:rPr lang="en-US" b="1" dirty="0" err="1"/>
              <a:t>izin</a:t>
            </a:r>
            <a:r>
              <a:rPr lang="en-US" b="1" dirty="0"/>
              <a:t> </a:t>
            </a:r>
            <a:r>
              <a:rPr lang="en-US" b="1" dirty="0" err="1"/>
              <a:t>veren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kombinasyon</a:t>
            </a:r>
            <a:r>
              <a:rPr lang="en-US" b="1" dirty="0"/>
              <a:t> </a:t>
            </a:r>
            <a:r>
              <a:rPr lang="en-US" b="1" dirty="0" err="1"/>
              <a:t>şeması</a:t>
            </a:r>
            <a:r>
              <a:rPr lang="en-US" b="1" dirty="0"/>
              <a:t> </a:t>
            </a:r>
            <a:r>
              <a:rPr lang="en-US" b="1" dirty="0" err="1" smtClean="0"/>
              <a:t>oluştur</a:t>
            </a:r>
            <a:r>
              <a:rPr lang="tr-TR" b="1" dirty="0" err="1" smtClean="0"/>
              <a:t>uldu</a:t>
            </a:r>
            <a:r>
              <a:rPr lang="tr-TR" b="1" dirty="0" smtClean="0"/>
              <a:t>.</a:t>
            </a:r>
          </a:p>
          <a:p>
            <a:r>
              <a:rPr lang="en-US" dirty="0" err="1"/>
              <a:t>Elbette</a:t>
            </a:r>
            <a:r>
              <a:rPr lang="en-US" dirty="0"/>
              <a:t>,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tehlikelidir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noktasına</a:t>
            </a:r>
            <a:r>
              <a:rPr lang="en-US" b="1" dirty="0"/>
              <a:t> </a:t>
            </a:r>
            <a:r>
              <a:rPr lang="en-US" b="1" dirty="0" err="1"/>
              <a:t>karar</a:t>
            </a:r>
            <a:r>
              <a:rPr lang="en-US" b="1" dirty="0"/>
              <a:t> </a:t>
            </a:r>
            <a:r>
              <a:rPr lang="en-US" b="1" dirty="0" err="1"/>
              <a:t>vermek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seçilen</a:t>
            </a:r>
            <a:r>
              <a:rPr lang="en-US" b="1" dirty="0"/>
              <a:t> </a:t>
            </a:r>
            <a:r>
              <a:rPr lang="en-US" b="1" dirty="0" err="1"/>
              <a:t>tek</a:t>
            </a:r>
            <a:r>
              <a:rPr lang="en-US" b="1" dirty="0"/>
              <a:t> </a:t>
            </a:r>
            <a:r>
              <a:rPr lang="en-US" b="1" dirty="0" err="1"/>
              <a:t>sınıflandırıcı</a:t>
            </a:r>
            <a:r>
              <a:rPr lang="en-US" b="1" dirty="0"/>
              <a:t> </a:t>
            </a:r>
            <a:r>
              <a:rPr lang="en-US" b="1" dirty="0" err="1"/>
              <a:t>güvenilir</a:t>
            </a:r>
            <a:r>
              <a:rPr lang="en-US" b="1" dirty="0"/>
              <a:t> </a:t>
            </a:r>
            <a:r>
              <a:rPr lang="en-US" b="1" dirty="0" err="1"/>
              <a:t>değilse</a:t>
            </a:r>
            <a:r>
              <a:rPr lang="en-US" b="1" dirty="0"/>
              <a:t>,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noktasının</a:t>
            </a:r>
            <a:r>
              <a:rPr lang="en-US" b="1" dirty="0"/>
              <a:t> </a:t>
            </a:r>
            <a:r>
              <a:rPr lang="en-US" b="1" dirty="0" err="1"/>
              <a:t>sonucunun</a:t>
            </a:r>
            <a:r>
              <a:rPr lang="en-US" b="1" dirty="0"/>
              <a:t> da </a:t>
            </a:r>
            <a:r>
              <a:rPr lang="en-US" b="1" dirty="0" err="1"/>
              <a:t>güvenilmez</a:t>
            </a:r>
            <a:r>
              <a:rPr lang="en-US" b="1" dirty="0"/>
              <a:t> </a:t>
            </a:r>
            <a:r>
              <a:rPr lang="en-US" b="1" dirty="0" err="1"/>
              <a:t>olma</a:t>
            </a:r>
            <a:r>
              <a:rPr lang="en-US" b="1" dirty="0"/>
              <a:t> </a:t>
            </a:r>
            <a:r>
              <a:rPr lang="en-US" b="1" dirty="0" err="1"/>
              <a:t>ihtimali</a:t>
            </a:r>
            <a:r>
              <a:rPr lang="en-US" b="1" dirty="0"/>
              <a:t> </a:t>
            </a:r>
            <a:r>
              <a:rPr lang="en-US" b="1" dirty="0" err="1"/>
              <a:t>yüksektir</a:t>
            </a:r>
            <a:r>
              <a:rPr lang="en-US" b="1" dirty="0"/>
              <a:t>.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önlemek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bünyemizde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sınıflandırıcıyı</a:t>
            </a:r>
            <a:r>
              <a:rPr lang="en-US" dirty="0"/>
              <a:t> </a:t>
            </a:r>
            <a:r>
              <a:rPr lang="en-US" dirty="0" err="1"/>
              <a:t>önlemeye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eleme</a:t>
            </a:r>
            <a:r>
              <a:rPr lang="en-US" dirty="0"/>
              <a:t> </a:t>
            </a:r>
            <a:r>
              <a:rPr lang="en-US" dirty="0" err="1"/>
              <a:t>prosedürü</a:t>
            </a:r>
            <a:r>
              <a:rPr lang="en-US" dirty="0"/>
              <a:t> </a:t>
            </a:r>
            <a:r>
              <a:rPr lang="en-US" dirty="0" err="1" smtClean="0"/>
              <a:t>tasarla</a:t>
            </a:r>
            <a:r>
              <a:rPr lang="tr-TR" dirty="0" err="1" smtClean="0"/>
              <a:t>ndı</a:t>
            </a:r>
            <a:r>
              <a:rPr lang="tr-TR" dirty="0" smtClean="0"/>
              <a:t>.</a:t>
            </a:r>
            <a:endParaRPr lang="en-US" dirty="0"/>
          </a:p>
          <a:p>
            <a:r>
              <a:rPr lang="tr-TR" dirty="0" smtClean="0"/>
              <a:t>Bunu engellemek için </a:t>
            </a:r>
            <a:r>
              <a:rPr lang="en-US" dirty="0" err="1" smtClean="0"/>
              <a:t>eleme</a:t>
            </a:r>
            <a:r>
              <a:rPr lang="en-US" dirty="0" smtClean="0"/>
              <a:t> </a:t>
            </a:r>
            <a:r>
              <a:rPr lang="en-US" dirty="0" err="1" smtClean="0"/>
              <a:t>programı</a:t>
            </a:r>
            <a:r>
              <a:rPr lang="tr-TR" dirty="0" smtClean="0"/>
              <a:t> uygulanır</a:t>
            </a:r>
            <a:r>
              <a:rPr lang="en-US" dirty="0" smtClean="0"/>
              <a:t>,</a:t>
            </a:r>
            <a:r>
              <a:rPr lang="tr-TR" dirty="0" smtClean="0"/>
              <a:t> bu program</a:t>
            </a:r>
            <a:r>
              <a:rPr lang="en-US" dirty="0" smtClean="0"/>
              <a:t> </a:t>
            </a:r>
            <a:r>
              <a:rPr lang="en-US" dirty="0" err="1"/>
              <a:t>orijinal</a:t>
            </a:r>
            <a:r>
              <a:rPr lang="en-US" dirty="0"/>
              <a:t> </a:t>
            </a:r>
            <a:r>
              <a:rPr lang="en-US" dirty="0" err="1"/>
              <a:t>dengesiz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verilerine</a:t>
            </a:r>
            <a:r>
              <a:rPr lang="en-US" dirty="0"/>
              <a:t> on 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çapraz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uygulanan</a:t>
            </a:r>
            <a:r>
              <a:rPr lang="en-US" dirty="0"/>
              <a:t> </a:t>
            </a:r>
            <a:r>
              <a:rPr lang="en-US" dirty="0" smtClean="0"/>
              <a:t>C4.5</a:t>
            </a:r>
            <a:r>
              <a:rPr lang="tr-TR" dirty="0" smtClean="0"/>
              <a:t> standart</a:t>
            </a:r>
            <a:r>
              <a:rPr lang="en-US" dirty="0" smtClean="0"/>
              <a:t> </a:t>
            </a:r>
            <a:r>
              <a:rPr lang="en-US" dirty="0" err="1"/>
              <a:t>sonuçlarına</a:t>
            </a:r>
            <a:r>
              <a:rPr lang="en-US" dirty="0"/>
              <a:t> </a:t>
            </a:r>
            <a:r>
              <a:rPr lang="en-US" dirty="0" err="1" smtClean="0"/>
              <a:t>dayanmaktadır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Yeni Veriler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/>
              <a:t>oranları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örnekleriyle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eğitilir</a:t>
            </a:r>
            <a:r>
              <a:rPr lang="en-US" dirty="0"/>
              <a:t>. </a:t>
            </a:r>
            <a:r>
              <a:rPr lang="tr-TR" dirty="0" smtClean="0"/>
              <a:t>En </a:t>
            </a:r>
            <a:r>
              <a:rPr lang="tr-TR" dirty="0" err="1" smtClean="0"/>
              <a:t>dusuk</a:t>
            </a:r>
            <a:r>
              <a:rPr lang="tr-TR" dirty="0" smtClean="0"/>
              <a:t> hata oranına sahip olan dışında </a:t>
            </a:r>
            <a:r>
              <a:rPr lang="tr-TR" dirty="0" err="1" smtClean="0"/>
              <a:t>di</a:t>
            </a:r>
            <a:r>
              <a:rPr lang="en-US" dirty="0" err="1" smtClean="0"/>
              <a:t>ğerleri</a:t>
            </a:r>
            <a:r>
              <a:rPr lang="en-US" dirty="0" smtClean="0"/>
              <a:t> </a:t>
            </a:r>
            <a:r>
              <a:rPr lang="en-US" dirty="0" err="1"/>
              <a:t>kombinasyon</a:t>
            </a:r>
            <a:r>
              <a:rPr lang="en-US" dirty="0"/>
              <a:t> </a:t>
            </a:r>
            <a:r>
              <a:rPr lang="en-US" dirty="0" err="1"/>
              <a:t>şemasından</a:t>
            </a:r>
            <a:r>
              <a:rPr lang="en-US" dirty="0"/>
              <a:t> </a:t>
            </a:r>
            <a:r>
              <a:rPr lang="en-US" dirty="0" err="1"/>
              <a:t>çıkarılır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Bölüm</a:t>
            </a:r>
            <a:r>
              <a:rPr lang="en-US" dirty="0"/>
              <a:t> IV: </a:t>
            </a:r>
            <a:r>
              <a:rPr lang="en-US" dirty="0" err="1"/>
              <a:t>Deneyler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0357" y="1476776"/>
            <a:ext cx="8596668" cy="3880773"/>
          </a:xfrm>
        </p:spPr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bölüm</a:t>
            </a:r>
            <a:r>
              <a:rPr lang="en-US" dirty="0"/>
              <a:t>, </a:t>
            </a:r>
            <a:r>
              <a:rPr lang="en-US" dirty="0" err="1"/>
              <a:t>dengesiz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setlerinin</a:t>
            </a:r>
            <a:r>
              <a:rPr lang="en-US" dirty="0"/>
              <a:t> </a:t>
            </a:r>
            <a:r>
              <a:rPr lang="en-US" dirty="0" err="1"/>
              <a:t>varlığında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smtClean="0"/>
              <a:t>C4.5 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Adaboost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karşılaştıracaktır</a:t>
            </a:r>
            <a:r>
              <a:rPr lang="en-US" dirty="0"/>
              <a:t>. Bu,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deney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yapılacaktır</a:t>
            </a:r>
            <a:r>
              <a:rPr lang="en-US" dirty="0"/>
              <a:t>. </a:t>
            </a:r>
          </a:p>
          <a:p>
            <a:r>
              <a:rPr lang="en-US" dirty="0"/>
              <a:t>İlk </a:t>
            </a:r>
            <a:r>
              <a:rPr lang="en-US" dirty="0" err="1"/>
              <a:t>seride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makalenin</a:t>
            </a:r>
            <a:r>
              <a:rPr lang="en-US" dirty="0"/>
              <a:t> II. </a:t>
            </a:r>
            <a:r>
              <a:rPr lang="en-US" dirty="0" err="1"/>
              <a:t>Bölümünde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beş</a:t>
            </a:r>
            <a:r>
              <a:rPr lang="en-US" dirty="0"/>
              <a:t> </a:t>
            </a:r>
            <a:r>
              <a:rPr lang="en-US" dirty="0" err="1"/>
              <a:t>alandan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test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tr-TR" dirty="0" smtClean="0"/>
              <a:t>1:1 oranda</a:t>
            </a:r>
            <a:r>
              <a:rPr lang="en-US" dirty="0" smtClean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örneklenen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yöntemleriyle</a:t>
            </a:r>
            <a:r>
              <a:rPr lang="en-US" dirty="0"/>
              <a:t> </a:t>
            </a:r>
            <a:r>
              <a:rPr lang="en-US" dirty="0" err="1"/>
              <a:t>karşılaştırılacaktır</a:t>
            </a:r>
            <a:r>
              <a:rPr lang="en-US" dirty="0"/>
              <a:t>. </a:t>
            </a:r>
          </a:p>
          <a:p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seride</a:t>
            </a:r>
            <a:r>
              <a:rPr lang="en-US" dirty="0"/>
              <a:t>, Reuter 21578 </a:t>
            </a:r>
            <a:r>
              <a:rPr lang="en-US" dirty="0" err="1"/>
              <a:t>koleksiyonunun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on </a:t>
            </a:r>
            <a:r>
              <a:rPr lang="en-US" dirty="0" err="1"/>
              <a:t>kategorisi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C4.5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AdaBoost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karşılaştırılacaktır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71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4.1 </a:t>
            </a:r>
            <a:r>
              <a:rPr lang="en-US" b="1" dirty="0"/>
              <a:t>Artificial, UCI, and </a:t>
            </a:r>
            <a:r>
              <a:rPr lang="tr-TR" b="1" dirty="0" smtClean="0"/>
              <a:t>2 tane</a:t>
            </a:r>
            <a:r>
              <a:rPr lang="en-US" b="1" dirty="0" smtClean="0"/>
              <a:t> </a:t>
            </a:r>
            <a:r>
              <a:rPr lang="en-US" b="1" dirty="0"/>
              <a:t>Reuters </a:t>
            </a:r>
            <a:r>
              <a:rPr lang="en-US" dirty="0" err="1" smtClean="0"/>
              <a:t>Alanında</a:t>
            </a:r>
            <a:r>
              <a:rPr lang="en-US" dirty="0" smtClean="0"/>
              <a:t> </a:t>
            </a:r>
            <a:r>
              <a:rPr lang="en-US" dirty="0" err="1"/>
              <a:t>Sınıflandırma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 </a:t>
            </a:r>
            <a:r>
              <a:rPr lang="en-US" dirty="0" err="1"/>
              <a:t>deney</a:t>
            </a:r>
            <a:r>
              <a:rPr lang="en-US" dirty="0"/>
              <a:t> </a:t>
            </a:r>
            <a:r>
              <a:rPr lang="en-US" dirty="0" err="1"/>
              <a:t>serisinin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alanda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dengesizlikleri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C4.5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karşılaştırmaktır</a:t>
            </a:r>
            <a:r>
              <a:rPr lang="en-US" dirty="0"/>
              <a:t>. Bu </a:t>
            </a:r>
            <a:r>
              <a:rPr lang="en-US" dirty="0" err="1"/>
              <a:t>deneyde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</a:t>
            </a:r>
            <a:r>
              <a:rPr lang="en-US" dirty="0"/>
              <a:t> </a:t>
            </a:r>
            <a:r>
              <a:rPr lang="en-US" dirty="0" err="1"/>
              <a:t>oranları</a:t>
            </a:r>
            <a:r>
              <a:rPr lang="en-US" dirty="0"/>
              <a:t> 1:25 </a:t>
            </a:r>
            <a:r>
              <a:rPr lang="en-US" dirty="0" err="1"/>
              <a:t>ve</a:t>
            </a:r>
            <a:r>
              <a:rPr lang="en-US" dirty="0"/>
              <a:t> 25: 1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sabitlenmiştir</a:t>
            </a:r>
            <a:r>
              <a:rPr lang="en-US" dirty="0"/>
              <a:t>.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karşılaştırılır</a:t>
            </a:r>
            <a:endParaRPr lang="en-US" dirty="0"/>
          </a:p>
          <a:p>
            <a:r>
              <a:rPr lang="en-US" dirty="0"/>
              <a:t>1) </a:t>
            </a:r>
            <a:r>
              <a:rPr lang="en-US" dirty="0" err="1"/>
              <a:t>Orijinal</a:t>
            </a:r>
            <a:r>
              <a:rPr lang="en-US" dirty="0"/>
              <a:t> </a:t>
            </a:r>
            <a:r>
              <a:rPr lang="en-US" dirty="0" err="1"/>
              <a:t>dengesiz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uygulanan</a:t>
            </a:r>
            <a:r>
              <a:rPr lang="en-US" dirty="0"/>
              <a:t> C4.5,</a:t>
            </a:r>
          </a:p>
          <a:p>
            <a:r>
              <a:rPr lang="en-US" dirty="0"/>
              <a:t>2) C4.5'in </a:t>
            </a:r>
            <a:r>
              <a:rPr lang="tr-TR" dirty="0" smtClean="0"/>
              <a:t>çoğaltarak</a:t>
            </a:r>
            <a:r>
              <a:rPr lang="en-US" dirty="0" smtClean="0"/>
              <a:t> </a:t>
            </a:r>
            <a:r>
              <a:rPr lang="en-US" dirty="0" err="1"/>
              <a:t>örneklenmiş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r>
              <a:rPr lang="en-US" dirty="0"/>
              <a:t> 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3) C4.5, </a:t>
            </a:r>
            <a:r>
              <a:rPr lang="en-US" dirty="0" err="1" smtClean="0"/>
              <a:t>az</a:t>
            </a:r>
            <a:r>
              <a:rPr lang="tr-TR" dirty="0" err="1" smtClean="0"/>
              <a:t>altarak</a:t>
            </a:r>
            <a:r>
              <a:rPr lang="en-US" dirty="0" smtClean="0"/>
              <a:t> </a:t>
            </a:r>
            <a:r>
              <a:rPr lang="en-US" dirty="0" err="1"/>
              <a:t>örneklenmiş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uygulanmıştır</a:t>
            </a:r>
            <a:r>
              <a:rPr lang="en-US" dirty="0"/>
              <a:t>.</a:t>
            </a:r>
          </a:p>
          <a:p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yapılacaktır</a:t>
            </a:r>
            <a:r>
              <a:rPr lang="en-US" dirty="0" smtClean="0"/>
              <a:t>: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H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/>
              <a:t>oranı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ROC (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Karakteristiği</a:t>
            </a:r>
            <a:r>
              <a:rPr lang="en-US" dirty="0"/>
              <a:t>) </a:t>
            </a:r>
            <a:r>
              <a:rPr lang="en-US" dirty="0" err="1"/>
              <a:t>eğrileri</a:t>
            </a:r>
            <a:r>
              <a:rPr lang="en-US" dirty="0"/>
              <a:t>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İlk </a:t>
            </a:r>
            <a:r>
              <a:rPr lang="en-US" dirty="0" err="1"/>
              <a:t>ölçü</a:t>
            </a:r>
            <a:r>
              <a:rPr lang="en-US" dirty="0"/>
              <a:t>, </a:t>
            </a:r>
            <a:r>
              <a:rPr lang="en-US" dirty="0" err="1"/>
              <a:t>dengeli</a:t>
            </a:r>
            <a:r>
              <a:rPr lang="en-US" dirty="0"/>
              <a:t> test </a:t>
            </a:r>
            <a:r>
              <a:rPr lang="en-US" dirty="0" err="1"/>
              <a:t>örneklerine</a:t>
            </a:r>
            <a:r>
              <a:rPr lang="en-US" dirty="0"/>
              <a:t>, </a:t>
            </a:r>
            <a:r>
              <a:rPr lang="en-US" dirty="0" err="1"/>
              <a:t>negatiflere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olanlara</a:t>
            </a:r>
            <a:r>
              <a:rPr lang="en-US" dirty="0"/>
              <a:t> </a:t>
            </a:r>
            <a:r>
              <a:rPr lang="en-US" dirty="0" err="1"/>
              <a:t>uygulanacaktır</a:t>
            </a:r>
            <a:r>
              <a:rPr lang="en-US" dirty="0"/>
              <a:t>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İkinci</a:t>
            </a:r>
            <a:r>
              <a:rPr lang="en-US" dirty="0" smtClean="0"/>
              <a:t> </a:t>
            </a:r>
            <a:r>
              <a:rPr lang="en-US" dirty="0" err="1"/>
              <a:t>ölçü</a:t>
            </a:r>
            <a:r>
              <a:rPr lang="en-US" dirty="0"/>
              <a:t>,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örneklerdeki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oranın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örneklerdeki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orana</a:t>
            </a:r>
            <a:r>
              <a:rPr lang="en-US" dirty="0"/>
              <a:t> </a:t>
            </a:r>
            <a:r>
              <a:rPr lang="en-US" dirty="0" err="1"/>
              <a:t>oranına</a:t>
            </a:r>
            <a:r>
              <a:rPr lang="en-US" dirty="0"/>
              <a:t> </a:t>
            </a:r>
            <a:r>
              <a:rPr lang="en-US" dirty="0" err="1"/>
              <a:t>dayanmaktadır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70345"/>
            <a:ext cx="6454986" cy="5771018"/>
          </a:xfrm>
        </p:spPr>
        <p:txBody>
          <a:bodyPr/>
          <a:lstStyle/>
          <a:p>
            <a:r>
              <a:rPr lang="en-US" dirty="0"/>
              <a:t>ROC </a:t>
            </a:r>
            <a:r>
              <a:rPr lang="en-US" dirty="0" err="1"/>
              <a:t>eğrisi</a:t>
            </a:r>
            <a:r>
              <a:rPr lang="en-US" dirty="0"/>
              <a:t>, x </a:t>
            </a:r>
            <a:r>
              <a:rPr lang="en-US" dirty="0" err="1"/>
              <a:t>ekseninin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oran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 </a:t>
            </a:r>
            <a:r>
              <a:rPr lang="en-US" dirty="0" err="1"/>
              <a:t>ekseninin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oran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çizilen</a:t>
            </a:r>
            <a:r>
              <a:rPr lang="en-US" dirty="0"/>
              <a:t> </a:t>
            </a:r>
            <a:r>
              <a:rPr lang="en-US" dirty="0" err="1"/>
              <a:t>eğridir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tr-TR" dirty="0" err="1"/>
              <a:t>K</a:t>
            </a:r>
            <a:r>
              <a:rPr lang="en-US" dirty="0" err="1" smtClean="0"/>
              <a:t>ombine</a:t>
            </a:r>
            <a:r>
              <a:rPr lang="en-US" dirty="0" smtClean="0"/>
              <a:t> </a:t>
            </a:r>
            <a:r>
              <a:rPr lang="en-US" dirty="0" err="1"/>
              <a:t>yaklaşımın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üstün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  <a:endParaRPr lang="tr-TR" dirty="0" smtClean="0"/>
          </a:p>
          <a:p>
            <a:endParaRPr lang="en-US" dirty="0"/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l="11111" t="17855" r="33889" b="8869"/>
          <a:stretch/>
        </p:blipFill>
        <p:spPr bwMode="auto">
          <a:xfrm>
            <a:off x="5180276" y="270345"/>
            <a:ext cx="5791200" cy="518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732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4685"/>
            <a:ext cx="5977908" cy="5826677"/>
          </a:xfrm>
        </p:spPr>
        <p:txBody>
          <a:bodyPr/>
          <a:lstStyle/>
          <a:p>
            <a:r>
              <a:rPr lang="tr-TR" dirty="0" err="1"/>
              <a:t>P</a:t>
            </a:r>
            <a:r>
              <a:rPr lang="en-US" dirty="0" err="1" smtClean="0"/>
              <a:t>erformans</a:t>
            </a:r>
            <a:r>
              <a:rPr lang="en-US" dirty="0" smtClean="0"/>
              <a:t> </a:t>
            </a:r>
            <a:r>
              <a:rPr lang="en-US" dirty="0" err="1" smtClean="0"/>
              <a:t>sıralaması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rütbe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4,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kötüsüdür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en-US" dirty="0" err="1" smtClean="0"/>
              <a:t>deney</a:t>
            </a:r>
            <a:r>
              <a:rPr lang="en-US" dirty="0"/>
              <a:t>,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 smtClean="0"/>
              <a:t>yöntemi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tam </a:t>
            </a:r>
            <a:r>
              <a:rPr lang="en-US" dirty="0" err="1"/>
              <a:t>dengeye</a:t>
            </a:r>
            <a:r>
              <a:rPr lang="en-US" dirty="0"/>
              <a:t> </a:t>
            </a:r>
            <a:r>
              <a:rPr lang="en-US" dirty="0" err="1"/>
              <a:t>körü</a:t>
            </a:r>
            <a:r>
              <a:rPr lang="en-US" dirty="0"/>
              <a:t> </a:t>
            </a:r>
            <a:r>
              <a:rPr lang="en-US" dirty="0" err="1"/>
              <a:t>körüne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 smtClean="0"/>
              <a:t>örnekleyen</a:t>
            </a:r>
            <a:r>
              <a:rPr lang="tr-TR" dirty="0" smtClean="0"/>
              <a:t>enden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gösterdiğine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l="12084" t="22493" r="35277" b="26029"/>
          <a:stretch/>
        </p:blipFill>
        <p:spPr bwMode="auto">
          <a:xfrm>
            <a:off x="6523548" y="317887"/>
            <a:ext cx="5585460" cy="3697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227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10356" y="116620"/>
            <a:ext cx="8596668" cy="455875"/>
          </a:xfrm>
        </p:spPr>
        <p:txBody>
          <a:bodyPr>
            <a:normAutofit fontScale="90000"/>
          </a:bodyPr>
          <a:lstStyle/>
          <a:p>
            <a:r>
              <a:rPr lang="en-US" dirty="0"/>
              <a:t>4.2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Sınıflandırması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82595"/>
            <a:ext cx="6534499" cy="5158767"/>
          </a:xfrm>
        </p:spPr>
        <p:txBody>
          <a:bodyPr/>
          <a:lstStyle/>
          <a:p>
            <a:r>
              <a:rPr lang="tr-TR" dirty="0" err="1"/>
              <a:t>G</a:t>
            </a:r>
            <a:r>
              <a:rPr lang="en-US" dirty="0" err="1" smtClean="0"/>
              <a:t>erçek</a:t>
            </a:r>
            <a:r>
              <a:rPr lang="en-US" dirty="0" smtClean="0"/>
              <a:t> </a:t>
            </a:r>
            <a:r>
              <a:rPr lang="en-US" dirty="0" err="1"/>
              <a:t>dünya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sistematik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tr-TR" dirty="0" smtClean="0"/>
              <a:t> kombinasyon semasını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smtClean="0"/>
              <a:t>e</a:t>
            </a:r>
            <a:r>
              <a:rPr lang="tr-TR" dirty="0" smtClean="0"/>
              <a:t>dilecek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/>
              <a:t>Özellikle</a:t>
            </a:r>
            <a:r>
              <a:rPr lang="en-US" dirty="0"/>
              <a:t>, Reuters-21578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on </a:t>
            </a:r>
            <a:r>
              <a:rPr lang="en-US" dirty="0" err="1"/>
              <a:t>kategorisinin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kümesinde</a:t>
            </a:r>
            <a:r>
              <a:rPr lang="en-US" dirty="0"/>
              <a:t> test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 smtClean="0"/>
              <a:t>seç</a:t>
            </a:r>
            <a:r>
              <a:rPr lang="tr-TR" dirty="0" smtClean="0"/>
              <a:t>ildi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dirty="0" smtClean="0"/>
              <a:t>Öncekilerden farklı olarak </a:t>
            </a:r>
            <a:r>
              <a:rPr lang="en-US" dirty="0" err="1" smtClean="0"/>
              <a:t>doğal</a:t>
            </a:r>
            <a:r>
              <a:rPr lang="en-US" dirty="0" smtClean="0"/>
              <a:t> </a:t>
            </a:r>
            <a:r>
              <a:rPr lang="en-US" dirty="0" err="1"/>
              <a:t>dengesizliği</a:t>
            </a:r>
            <a:r>
              <a:rPr lang="en-US" dirty="0"/>
              <a:t> el </a:t>
            </a:r>
            <a:r>
              <a:rPr lang="en-US" dirty="0" err="1"/>
              <a:t>değmeden</a:t>
            </a:r>
            <a:r>
              <a:rPr lang="en-US" dirty="0"/>
              <a:t> </a:t>
            </a:r>
            <a:r>
              <a:rPr lang="en-US" dirty="0" err="1" smtClean="0"/>
              <a:t>bırakı</a:t>
            </a:r>
            <a:r>
              <a:rPr lang="tr-TR" dirty="0" err="1" smtClean="0"/>
              <a:t>lıyor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Reuters-21578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on </a:t>
            </a:r>
            <a:r>
              <a:rPr lang="en-US" dirty="0" err="1"/>
              <a:t>kategorisi</a:t>
            </a:r>
            <a:r>
              <a:rPr lang="en-US" dirty="0"/>
              <a:t>, </a:t>
            </a:r>
            <a:r>
              <a:rPr lang="en-US" dirty="0" err="1"/>
              <a:t>tablo</a:t>
            </a:r>
            <a:r>
              <a:rPr lang="en-US" dirty="0"/>
              <a:t> 6'da </a:t>
            </a:r>
            <a:r>
              <a:rPr lang="en-US" dirty="0" err="1"/>
              <a:t>listelenen</a:t>
            </a:r>
            <a:r>
              <a:rPr lang="en-US" dirty="0"/>
              <a:t> </a:t>
            </a:r>
            <a:r>
              <a:rPr lang="en-US" dirty="0" err="1"/>
              <a:t>finansal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sınıflarına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belgelerden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:</a:t>
            </a:r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l="24444" t="44058" r="46945" b="16754"/>
          <a:stretch/>
        </p:blipFill>
        <p:spPr bwMode="auto">
          <a:xfrm>
            <a:off x="7211833" y="994742"/>
            <a:ext cx="4602480" cy="2689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445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sınıflandırmaya</a:t>
            </a:r>
            <a:r>
              <a:rPr lang="en-US" dirty="0"/>
              <a:t> </a:t>
            </a:r>
            <a:r>
              <a:rPr lang="en-US" dirty="0" err="1"/>
              <a:t>hazırlamak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 smtClean="0"/>
              <a:t>işleme</a:t>
            </a:r>
            <a:r>
              <a:rPr lang="tr-TR" dirty="0" smtClean="0"/>
              <a:t> </a:t>
            </a:r>
            <a:r>
              <a:rPr lang="tr-TR" dirty="0" err="1" smtClean="0"/>
              <a:t>yapıldı.Etiketli</a:t>
            </a:r>
            <a:r>
              <a:rPr lang="tr-TR" dirty="0" smtClean="0"/>
              <a:t> belgeler test </a:t>
            </a:r>
            <a:r>
              <a:rPr lang="tr-TR" dirty="0" err="1" smtClean="0"/>
              <a:t>veriseti</a:t>
            </a:r>
            <a:r>
              <a:rPr lang="tr-TR" dirty="0" smtClean="0"/>
              <a:t> </a:t>
            </a:r>
            <a:r>
              <a:rPr lang="tr-TR" dirty="0" err="1" smtClean="0"/>
              <a:t>olara</a:t>
            </a:r>
            <a:r>
              <a:rPr lang="tr-TR" dirty="0" smtClean="0"/>
              <a:t> </a:t>
            </a:r>
            <a:r>
              <a:rPr lang="tr-TR" dirty="0" err="1" smtClean="0"/>
              <a:t>kullanldı.Etiketsiz</a:t>
            </a:r>
            <a:r>
              <a:rPr lang="tr-TR" dirty="0" smtClean="0"/>
              <a:t> belgeler eleme aşamasında </a:t>
            </a:r>
            <a:r>
              <a:rPr lang="tr-TR" dirty="0" err="1" smtClean="0"/>
              <a:t>kullanıldı.B</a:t>
            </a:r>
            <a:r>
              <a:rPr lang="en-US" dirty="0" err="1" smtClean="0"/>
              <a:t>elgeler</a:t>
            </a:r>
            <a:r>
              <a:rPr lang="en-US" dirty="0" smtClean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vektörlerine</a:t>
            </a:r>
            <a:r>
              <a:rPr lang="en-US" dirty="0"/>
              <a:t> </a:t>
            </a:r>
            <a:r>
              <a:rPr lang="en-US" dirty="0" err="1" smtClean="0"/>
              <a:t>dönüştürüldü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V</a:t>
            </a:r>
            <a:r>
              <a:rPr lang="en-US" dirty="0" err="1" smtClean="0"/>
              <a:t>eri</a:t>
            </a:r>
            <a:r>
              <a:rPr lang="en-US" dirty="0" smtClean="0"/>
              <a:t> </a:t>
            </a:r>
            <a:r>
              <a:rPr lang="en-US" dirty="0" err="1"/>
              <a:t>seti</a:t>
            </a:r>
            <a:r>
              <a:rPr lang="en-US" dirty="0"/>
              <a:t> 10 </a:t>
            </a:r>
            <a:r>
              <a:rPr lang="en-US" dirty="0" err="1"/>
              <a:t>kavram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problemine</a:t>
            </a:r>
            <a:r>
              <a:rPr lang="en-US" dirty="0"/>
              <a:t> </a:t>
            </a:r>
            <a:r>
              <a:rPr lang="en-US" dirty="0" err="1"/>
              <a:t>bölünmüştür</a:t>
            </a:r>
            <a:r>
              <a:rPr lang="en-US" dirty="0"/>
              <a:t>; </a:t>
            </a:r>
            <a:r>
              <a:rPr lang="en-US" dirty="0" err="1"/>
              <a:t>burada</a:t>
            </a:r>
            <a:r>
              <a:rPr lang="en-US" dirty="0"/>
              <a:t> her problem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ilk 10 Reuters </a:t>
            </a:r>
            <a:r>
              <a:rPr lang="en-US" b="1" dirty="0" err="1"/>
              <a:t>konu</a:t>
            </a:r>
            <a:r>
              <a:rPr lang="en-US" b="1" dirty="0"/>
              <a:t> </a:t>
            </a:r>
            <a:r>
              <a:rPr lang="en-US" b="1" dirty="0" err="1"/>
              <a:t>sınıfından</a:t>
            </a:r>
            <a:r>
              <a:rPr lang="en-US" b="1" dirty="0"/>
              <a:t> </a:t>
            </a:r>
            <a:r>
              <a:rPr lang="en-US" b="1" dirty="0" err="1"/>
              <a:t>örneklenen</a:t>
            </a:r>
            <a:r>
              <a:rPr lang="en-US" b="1" dirty="0"/>
              <a:t> 100 </a:t>
            </a:r>
            <a:r>
              <a:rPr lang="en-US" b="1" dirty="0" err="1"/>
              <a:t>örnek</a:t>
            </a:r>
            <a:r>
              <a:rPr lang="en-US" b="1" dirty="0"/>
              <a:t> </a:t>
            </a:r>
            <a:r>
              <a:rPr lang="en-US" b="1" dirty="0" err="1"/>
              <a:t>içeren</a:t>
            </a:r>
            <a:r>
              <a:rPr lang="en-US" b="1" dirty="0"/>
              <a:t> </a:t>
            </a:r>
            <a:r>
              <a:rPr lang="en-US" b="1" dirty="0" err="1"/>
              <a:t>pozitif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b="1" dirty="0"/>
              <a:t>9 ilk 10 </a:t>
            </a:r>
            <a:r>
              <a:rPr lang="en-US" b="1" dirty="0" err="1"/>
              <a:t>Reuters'da</a:t>
            </a:r>
            <a:r>
              <a:rPr lang="en-US" b="1" dirty="0"/>
              <a:t> </a:t>
            </a:r>
            <a:r>
              <a:rPr lang="en-US" b="1" dirty="0" err="1"/>
              <a:t>yer</a:t>
            </a:r>
            <a:r>
              <a:rPr lang="en-US" b="1" dirty="0"/>
              <a:t> </a:t>
            </a:r>
            <a:r>
              <a:rPr lang="en-US" b="1" dirty="0" err="1"/>
              <a:t>alan</a:t>
            </a:r>
            <a:r>
              <a:rPr lang="en-US" b="1" dirty="0"/>
              <a:t> </a:t>
            </a:r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en-US" b="1" dirty="0" err="1"/>
              <a:t>örneklerin</a:t>
            </a:r>
            <a:r>
              <a:rPr lang="en-US" b="1" dirty="0"/>
              <a:t> </a:t>
            </a:r>
            <a:r>
              <a:rPr lang="en-US" dirty="0" err="1"/>
              <a:t>birleşimini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negatif</a:t>
            </a:r>
            <a:r>
              <a:rPr lang="en-US" b="1" dirty="0"/>
              <a:t> </a:t>
            </a:r>
            <a:r>
              <a:rPr lang="en-US" b="1" dirty="0" err="1"/>
              <a:t>sınıftan</a:t>
            </a:r>
            <a:r>
              <a:rPr lang="en-US" b="1" dirty="0"/>
              <a:t> </a:t>
            </a:r>
            <a:r>
              <a:rPr lang="en-US" dirty="0" err="1"/>
              <a:t>oluşmaktadır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279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5" y="270345"/>
            <a:ext cx="5405414" cy="577101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Şema</a:t>
            </a:r>
            <a:r>
              <a:rPr lang="en-US" dirty="0" smtClean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C4.5'inkilerle </a:t>
            </a:r>
            <a:r>
              <a:rPr lang="en-US" dirty="0" err="1"/>
              <a:t>karşılaştırıldı</a:t>
            </a:r>
            <a:r>
              <a:rPr lang="en-US" dirty="0"/>
              <a:t>.</a:t>
            </a:r>
          </a:p>
          <a:p>
            <a:r>
              <a:rPr lang="en-US" dirty="0" err="1"/>
              <a:t>Ancak</a:t>
            </a:r>
            <a:r>
              <a:rPr lang="en-US" dirty="0"/>
              <a:t>, 20 </a:t>
            </a:r>
            <a:r>
              <a:rPr lang="en-US" dirty="0" err="1"/>
              <a:t>sınıflandırıcıdan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etkililiğini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sınıflandırıcının</a:t>
            </a:r>
            <a:r>
              <a:rPr lang="en-US" dirty="0"/>
              <a:t> </a:t>
            </a:r>
            <a:r>
              <a:rPr lang="en-US" dirty="0" err="1"/>
              <a:t>etkinliğiyle</a:t>
            </a:r>
            <a:r>
              <a:rPr lang="en-US" dirty="0"/>
              <a:t> </a:t>
            </a:r>
            <a:r>
              <a:rPr lang="en-US" dirty="0" err="1"/>
              <a:t>karşılaştırmanın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 smtClean="0"/>
              <a:t>ver</a:t>
            </a:r>
            <a:r>
              <a:rPr lang="tr-TR" dirty="0" smtClean="0"/>
              <a:t>ildiğinden</a:t>
            </a:r>
            <a:r>
              <a:rPr lang="en-US" dirty="0" smtClean="0"/>
              <a:t>, </a:t>
            </a:r>
            <a:r>
              <a:rPr lang="en-US" dirty="0"/>
              <a:t>C4.5'i 20 </a:t>
            </a:r>
            <a:r>
              <a:rPr lang="en-US" dirty="0" err="1"/>
              <a:t>sınıflandırıcıyı</a:t>
            </a:r>
            <a:r>
              <a:rPr lang="en-US" dirty="0"/>
              <a:t> </a:t>
            </a:r>
            <a:r>
              <a:rPr lang="en-US" dirty="0" err="1"/>
              <a:t>birleştiren</a:t>
            </a:r>
            <a:r>
              <a:rPr lang="en-US" dirty="0"/>
              <a:t> Ada-boost </a:t>
            </a:r>
            <a:r>
              <a:rPr lang="en-US" dirty="0" err="1"/>
              <a:t>seçeneğiyle</a:t>
            </a:r>
            <a:r>
              <a:rPr lang="en-US" dirty="0"/>
              <a:t> de </a:t>
            </a:r>
            <a:r>
              <a:rPr lang="en-US" dirty="0" err="1" smtClean="0"/>
              <a:t>çalıştırdı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/>
              <a:t>deneylerin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Şekil</a:t>
            </a:r>
            <a:r>
              <a:rPr lang="en-US" dirty="0"/>
              <a:t> 10'da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ortalamalı</a:t>
            </a:r>
            <a:r>
              <a:rPr lang="en-US" dirty="0"/>
              <a:t> (10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) Geri </a:t>
            </a:r>
            <a:r>
              <a:rPr lang="en-US" dirty="0" err="1"/>
              <a:t>Çağırma</a:t>
            </a:r>
            <a:r>
              <a:rPr lang="en-US" dirty="0"/>
              <a:t>, </a:t>
            </a:r>
            <a:r>
              <a:rPr lang="en-US" dirty="0" err="1"/>
              <a:t>Kesinlik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F1 </a:t>
            </a:r>
            <a:r>
              <a:rPr lang="en-US" dirty="0" err="1"/>
              <a:t>ölçümlerinin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edilmiştir</a:t>
            </a:r>
            <a:r>
              <a:rPr lang="en-US" dirty="0"/>
              <a:t>.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Kesinlik</a:t>
            </a:r>
            <a:r>
              <a:rPr lang="en-US" dirty="0"/>
              <a:t>, Geri </a:t>
            </a:r>
            <a:r>
              <a:rPr lang="en-US" dirty="0" err="1"/>
              <a:t>Çağırma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F1 </a:t>
            </a:r>
            <a:r>
              <a:rPr lang="en-US" dirty="0" err="1"/>
              <a:t>önlemleri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tanımlanmıştır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 = </a:t>
            </a:r>
            <a:r>
              <a:rPr lang="en-US" dirty="0" err="1"/>
              <a:t>TruePositives</a:t>
            </a:r>
            <a:r>
              <a:rPr lang="en-US" dirty="0"/>
              <a:t> / (</a:t>
            </a:r>
            <a:r>
              <a:rPr lang="en-US" dirty="0" err="1"/>
              <a:t>TruePositives</a:t>
            </a:r>
            <a:r>
              <a:rPr lang="en-US" dirty="0"/>
              <a:t> + </a:t>
            </a:r>
            <a:r>
              <a:rPr lang="en-US" dirty="0" err="1"/>
              <a:t>FalsePositives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 = </a:t>
            </a:r>
            <a:r>
              <a:rPr lang="en-US" dirty="0" err="1"/>
              <a:t>TruePositives</a:t>
            </a:r>
            <a:r>
              <a:rPr lang="en-US" dirty="0"/>
              <a:t> / (</a:t>
            </a:r>
            <a:r>
              <a:rPr lang="en-US" dirty="0" err="1"/>
              <a:t>TruePositives</a:t>
            </a:r>
            <a:r>
              <a:rPr lang="en-US" dirty="0"/>
              <a:t> + </a:t>
            </a:r>
            <a:r>
              <a:rPr lang="en-US" dirty="0" err="1"/>
              <a:t>FalseNegatives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F1 = (2 * P * R) / (P + 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burada</a:t>
            </a:r>
            <a:r>
              <a:rPr lang="en-US" dirty="0"/>
              <a:t> P </a:t>
            </a:r>
            <a:r>
              <a:rPr lang="en-US" dirty="0" err="1"/>
              <a:t>kesinlik</a:t>
            </a:r>
            <a:r>
              <a:rPr lang="en-US" dirty="0"/>
              <a:t>, R, Geri </a:t>
            </a:r>
            <a:r>
              <a:rPr lang="en-US" dirty="0" err="1"/>
              <a:t>Çağırma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F1, F1 </a:t>
            </a:r>
            <a:r>
              <a:rPr lang="en-US" dirty="0" err="1"/>
              <a:t>ölçüsüdür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l="10834" t="36173" r="34305" b="28117"/>
          <a:stretch/>
        </p:blipFill>
        <p:spPr bwMode="auto">
          <a:xfrm>
            <a:off x="6082749" y="270344"/>
            <a:ext cx="6019139" cy="41903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59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GİRİŞ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5862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Veriseti</a:t>
            </a:r>
            <a:r>
              <a:rPr lang="en-US" dirty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 </a:t>
            </a:r>
            <a:r>
              <a:rPr lang="en-US" dirty="0" err="1"/>
              <a:t>sınıflandırıcılar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olanları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sınıflandırmaya</a:t>
            </a:r>
            <a:r>
              <a:rPr lang="en-US" dirty="0"/>
              <a:t> </a:t>
            </a:r>
            <a:r>
              <a:rPr lang="en-US" dirty="0" err="1"/>
              <a:t>odaklanırken</a:t>
            </a:r>
            <a:r>
              <a:rPr lang="en-US" dirty="0"/>
              <a:t>,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ardı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 smtClean="0"/>
              <a:t>.</a:t>
            </a:r>
            <a:endParaRPr lang="tr-TR" dirty="0" smtClean="0"/>
          </a:p>
          <a:p>
            <a:pPr lvl="0">
              <a:buFont typeface="Courier New" panose="02070309020205020404" pitchFamily="49" charset="0"/>
              <a:buChar char="o"/>
            </a:pPr>
            <a:r>
              <a:rPr lang="tr-TR" dirty="0" smtClean="0"/>
              <a:t>(Ö</a:t>
            </a:r>
            <a:r>
              <a:rPr lang="en-US" dirty="0" err="1" smtClean="0"/>
              <a:t>rneğin</a:t>
            </a:r>
            <a:r>
              <a:rPr lang="tr-TR" dirty="0" smtClean="0"/>
              <a:t>;</a:t>
            </a:r>
            <a:r>
              <a:rPr lang="en-US" dirty="0" smtClean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konumuz</a:t>
            </a:r>
            <a:r>
              <a:rPr lang="en-US" dirty="0"/>
              <a:t> MRI </a:t>
            </a:r>
            <a:r>
              <a:rPr lang="en-US" dirty="0" err="1"/>
              <a:t>resimleri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datasetimiz</a:t>
            </a:r>
            <a:r>
              <a:rPr lang="en-US" dirty="0"/>
              <a:t>; 500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kanserli</a:t>
            </a:r>
            <a:r>
              <a:rPr lang="en-US" dirty="0"/>
              <a:t> </a:t>
            </a:r>
            <a:r>
              <a:rPr lang="en-US" dirty="0" err="1"/>
              <a:t>hücre</a:t>
            </a:r>
            <a:r>
              <a:rPr lang="en-US" dirty="0"/>
              <a:t> MRI resimleri,10 </a:t>
            </a:r>
            <a:r>
              <a:rPr lang="en-US" dirty="0" err="1"/>
              <a:t>tane</a:t>
            </a:r>
            <a:r>
              <a:rPr lang="en-US" dirty="0"/>
              <a:t> normal </a:t>
            </a:r>
            <a:r>
              <a:rPr lang="en-US" dirty="0" err="1"/>
              <a:t>hücreye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MRI </a:t>
            </a:r>
            <a:r>
              <a:rPr lang="en-US" dirty="0" err="1"/>
              <a:t>içeriyor.Programımız</a:t>
            </a:r>
            <a:r>
              <a:rPr lang="en-US" dirty="0"/>
              <a:t> </a:t>
            </a:r>
            <a:r>
              <a:rPr lang="en-US" dirty="0" err="1"/>
              <a:t>kanserli</a:t>
            </a:r>
            <a:r>
              <a:rPr lang="en-US" dirty="0"/>
              <a:t> </a:t>
            </a:r>
            <a:r>
              <a:rPr lang="en-US" dirty="0" err="1"/>
              <a:t>resimleri</a:t>
            </a:r>
            <a:r>
              <a:rPr lang="en-US" dirty="0"/>
              <a:t> </a:t>
            </a:r>
            <a:r>
              <a:rPr lang="en-US" dirty="0" err="1"/>
              <a:t>oğrenebilirken</a:t>
            </a:r>
            <a:r>
              <a:rPr lang="en-US" dirty="0"/>
              <a:t> </a:t>
            </a:r>
            <a:r>
              <a:rPr lang="en-US" dirty="0" err="1"/>
              <a:t>kansersiz</a:t>
            </a:r>
            <a:r>
              <a:rPr lang="en-US" dirty="0"/>
              <a:t> </a:t>
            </a:r>
            <a:r>
              <a:rPr lang="en-US" dirty="0" err="1"/>
              <a:t>hücre</a:t>
            </a:r>
            <a:r>
              <a:rPr lang="en-US" dirty="0"/>
              <a:t> </a:t>
            </a:r>
            <a:r>
              <a:rPr lang="en-US" dirty="0" err="1"/>
              <a:t>resimlerini</a:t>
            </a:r>
            <a:r>
              <a:rPr lang="en-US" dirty="0"/>
              <a:t> </a:t>
            </a:r>
            <a:r>
              <a:rPr lang="en-US" dirty="0" err="1"/>
              <a:t>tanıyamamış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. 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Bu,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/>
              <a:t>tespiti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dolandırıcılık</a:t>
            </a:r>
            <a:r>
              <a:rPr lang="en-US" dirty="0"/>
              <a:t> </a:t>
            </a:r>
            <a:r>
              <a:rPr lang="en-US" dirty="0" err="1"/>
              <a:t>tespitinde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sorundur</a:t>
            </a:r>
            <a:r>
              <a:rPr lang="en-US" dirty="0"/>
              <a:t>.</a:t>
            </a:r>
          </a:p>
          <a:p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sorununu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önerilmiştir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Bu </a:t>
            </a:r>
            <a:r>
              <a:rPr lang="en-US" dirty="0" err="1"/>
              <a:t>yaklaşımlar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gruba</a:t>
            </a:r>
            <a:r>
              <a:rPr lang="en-US" dirty="0"/>
              <a:t> </a:t>
            </a:r>
            <a:r>
              <a:rPr lang="en-US" dirty="0" err="1"/>
              <a:t>ayrılabilir</a:t>
            </a:r>
            <a:r>
              <a:rPr lang="en-US" dirty="0"/>
              <a:t>: 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dengesizliği</a:t>
            </a:r>
            <a:r>
              <a:rPr lang="en-US" b="1" dirty="0"/>
              <a:t> </a:t>
            </a:r>
            <a:r>
              <a:rPr lang="en-US" b="1" dirty="0" err="1"/>
              <a:t>sorununu</a:t>
            </a:r>
            <a:r>
              <a:rPr lang="en-US" b="1" dirty="0"/>
              <a:t> </a:t>
            </a:r>
            <a:r>
              <a:rPr lang="en-US" b="1" dirty="0" err="1"/>
              <a:t>dikkate</a:t>
            </a:r>
            <a:r>
              <a:rPr lang="en-US" b="1" dirty="0"/>
              <a:t> </a:t>
            </a:r>
            <a:r>
              <a:rPr lang="en-US" b="1" dirty="0" err="1"/>
              <a:t>almak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mevcut</a:t>
            </a:r>
            <a:r>
              <a:rPr lang="en-US" b="1" dirty="0"/>
              <a:t> </a:t>
            </a:r>
            <a:r>
              <a:rPr lang="en-US" b="1" dirty="0" err="1"/>
              <a:t>olanları</a:t>
            </a:r>
            <a:r>
              <a:rPr lang="en-US" b="1" dirty="0"/>
              <a:t> </a:t>
            </a:r>
            <a:r>
              <a:rPr lang="en-US" b="1" dirty="0" err="1"/>
              <a:t>değiştiren</a:t>
            </a:r>
            <a:r>
              <a:rPr lang="en-US" b="1" dirty="0"/>
              <a:t>  </a:t>
            </a:r>
            <a:r>
              <a:rPr lang="en-US" b="1" dirty="0" err="1"/>
              <a:t>yaklaşımlar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 err="1"/>
              <a:t>Değiştirilmemiş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tr-TR" dirty="0" smtClean="0"/>
              <a:t>bu</a:t>
            </a:r>
            <a:r>
              <a:rPr lang="en-US" dirty="0" smtClean="0"/>
              <a:t> </a:t>
            </a:r>
            <a:r>
              <a:rPr lang="en-US" dirty="0" err="1"/>
              <a:t>algoritmalara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tr-TR" b="1" dirty="0" smtClean="0"/>
              <a:t>aynı </a:t>
            </a:r>
            <a:r>
              <a:rPr lang="en-US" b="1" dirty="0" err="1" smtClean="0"/>
              <a:t>verileri</a:t>
            </a:r>
            <a:r>
              <a:rPr lang="en-US" b="1" dirty="0" smtClean="0"/>
              <a:t> </a:t>
            </a:r>
            <a:r>
              <a:rPr lang="en-US" b="1" dirty="0" err="1"/>
              <a:t>yeniden</a:t>
            </a:r>
            <a:r>
              <a:rPr lang="en-US" b="1" dirty="0"/>
              <a:t> </a:t>
            </a:r>
            <a:r>
              <a:rPr lang="en-US" b="1" dirty="0" err="1"/>
              <a:t>örnekleyerek</a:t>
            </a:r>
            <a:r>
              <a:rPr lang="en-US" b="1" dirty="0"/>
              <a:t> </a:t>
            </a:r>
            <a:r>
              <a:rPr lang="en-US" b="1" dirty="0" err="1"/>
              <a:t>bunların</a:t>
            </a:r>
            <a:r>
              <a:rPr lang="en-US" b="1" dirty="0"/>
              <a:t> </a:t>
            </a:r>
            <a:r>
              <a:rPr lang="en-US" b="1" dirty="0" err="1"/>
              <a:t>neden</a:t>
            </a:r>
            <a:r>
              <a:rPr lang="en-US" b="1" dirty="0"/>
              <a:t> </a:t>
            </a:r>
            <a:r>
              <a:rPr lang="en-US" b="1" dirty="0" err="1"/>
              <a:t>olduğu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dengesizliğinin</a:t>
            </a:r>
            <a:r>
              <a:rPr lang="en-US" b="1" dirty="0"/>
              <a:t> </a:t>
            </a:r>
            <a:r>
              <a:rPr lang="en-US" b="1" dirty="0" err="1"/>
              <a:t>etkisini</a:t>
            </a:r>
            <a:r>
              <a:rPr lang="en-US" b="1" dirty="0"/>
              <a:t> </a:t>
            </a:r>
            <a:r>
              <a:rPr lang="en-US" b="1" dirty="0" err="1"/>
              <a:t>azaltacak</a:t>
            </a:r>
            <a:r>
              <a:rPr lang="en-US" b="1" dirty="0"/>
              <a:t> </a:t>
            </a:r>
            <a:r>
              <a:rPr lang="en-US" b="1" dirty="0" err="1" smtClean="0"/>
              <a:t>yaklaşımlar</a:t>
            </a:r>
            <a:r>
              <a:rPr lang="tr-TR" b="1" dirty="0" smtClean="0"/>
              <a:t>.(dahili yaklaşım)</a:t>
            </a:r>
            <a:endParaRPr lang="en-US" b="1" dirty="0"/>
          </a:p>
          <a:p>
            <a:pPr lvl="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/>
          </p:cNvPicPr>
          <p:nvPr>
            <p:ph idx="1"/>
          </p:nvPr>
        </p:nvPicPr>
        <p:blipFill rotWithShape="1">
          <a:blip r:embed="rId2"/>
          <a:srcRect l="14042" t="22519" r="38597" b="44413"/>
          <a:stretch/>
        </p:blipFill>
        <p:spPr bwMode="auto">
          <a:xfrm>
            <a:off x="1342280" y="3315694"/>
            <a:ext cx="7642694" cy="22422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399430" y="1017767"/>
            <a:ext cx="9372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Şekil</a:t>
            </a:r>
            <a:r>
              <a:rPr lang="en-US" dirty="0"/>
              <a:t> 11, her </a:t>
            </a:r>
            <a:r>
              <a:rPr lang="en-US" dirty="0" err="1"/>
              <a:t>kategorinin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makalelerinin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ağırlığa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varsayımıyla</a:t>
            </a:r>
            <a:r>
              <a:rPr lang="en-US" dirty="0"/>
              <a:t>,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sınıflandırmasının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err="1" smtClean="0"/>
              <a:t>mikro</a:t>
            </a:r>
            <a:r>
              <a:rPr lang="en-US" dirty="0" smtClean="0"/>
              <a:t> </a:t>
            </a:r>
            <a:r>
              <a:rPr lang="en-US" dirty="0" err="1"/>
              <a:t>ortalamalı</a:t>
            </a:r>
            <a:r>
              <a:rPr lang="en-US" dirty="0"/>
              <a:t> </a:t>
            </a:r>
            <a:r>
              <a:rPr lang="en-US" dirty="0" err="1"/>
              <a:t>sonuçlarını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, </a:t>
            </a:r>
            <a:r>
              <a:rPr lang="en-US" dirty="0" err="1"/>
              <a:t>hassasiyet</a:t>
            </a:r>
            <a:r>
              <a:rPr lang="en-US" dirty="0"/>
              <a:t> </a:t>
            </a:r>
            <a:r>
              <a:rPr lang="en-US" dirty="0" err="1" smtClean="0"/>
              <a:t>açısından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/>
              <a:t>Adaboost'tan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çağırma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mükemmeldir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hem </a:t>
            </a:r>
            <a:endParaRPr lang="tr-TR" dirty="0" smtClean="0"/>
          </a:p>
          <a:p>
            <a:r>
              <a:rPr lang="en-US" dirty="0" smtClean="0"/>
              <a:t>F1 </a:t>
            </a:r>
            <a:r>
              <a:rPr lang="en-US" dirty="0" err="1"/>
              <a:t>ölçümü</a:t>
            </a:r>
            <a:r>
              <a:rPr lang="en-US" dirty="0"/>
              <a:t> hem de ROC </a:t>
            </a:r>
            <a:r>
              <a:rPr lang="en-US" dirty="0" err="1"/>
              <a:t>eğrileri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38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54443"/>
            <a:ext cx="10017170" cy="5786920"/>
          </a:xfrm>
        </p:spPr>
        <p:txBody>
          <a:bodyPr/>
          <a:lstStyle/>
          <a:p>
            <a:r>
              <a:rPr lang="en-US" dirty="0" err="1"/>
              <a:t>Alanlar</a:t>
            </a:r>
            <a:r>
              <a:rPr lang="en-US" dirty="0"/>
              <a:t>,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oranlarının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sıralanmıştır</a:t>
            </a:r>
            <a:r>
              <a:rPr lang="en-US" dirty="0"/>
              <a:t>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</a:t>
            </a:r>
            <a:r>
              <a:rPr lang="en-US" dirty="0"/>
              <a:t> </a:t>
            </a:r>
            <a:r>
              <a:rPr lang="en-US" dirty="0" err="1"/>
              <a:t>oranının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yaklaşıma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korelasyon</a:t>
            </a:r>
            <a:r>
              <a:rPr lang="en-US" dirty="0"/>
              <a:t> </a:t>
            </a:r>
            <a:r>
              <a:rPr lang="en-US" dirty="0" err="1"/>
              <a:t>görünmemektedir</a:t>
            </a:r>
            <a:r>
              <a:rPr lang="en-US" dirty="0"/>
              <a:t>. 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rakam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yöntemimizin</a:t>
            </a:r>
            <a:r>
              <a:rPr lang="en-US" dirty="0"/>
              <a:t> her </a:t>
            </a:r>
            <a:r>
              <a:rPr lang="en-US" dirty="0" err="1"/>
              <a:t>durumda</a:t>
            </a:r>
            <a:r>
              <a:rPr lang="en-US" dirty="0"/>
              <a:t> C4.5'e </a:t>
            </a:r>
            <a:r>
              <a:rPr lang="en-US" dirty="0" err="1"/>
              <a:t>ve</a:t>
            </a:r>
            <a:r>
              <a:rPr lang="en-US" dirty="0"/>
              <a:t> 10 </a:t>
            </a:r>
            <a:r>
              <a:rPr lang="en-US" dirty="0" err="1"/>
              <a:t>vakanın</a:t>
            </a:r>
            <a:r>
              <a:rPr lang="en-US" dirty="0"/>
              <a:t> 7'sinde </a:t>
            </a:r>
            <a:r>
              <a:rPr lang="en-US" dirty="0" err="1"/>
              <a:t>Adaboost'a</a:t>
            </a:r>
            <a:r>
              <a:rPr lang="en-US" dirty="0"/>
              <a:t> </a:t>
            </a:r>
            <a:r>
              <a:rPr lang="en-US" dirty="0" err="1"/>
              <a:t>üstün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</a:p>
          <a:p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deneylerimiz</a:t>
            </a:r>
            <a:r>
              <a:rPr lang="en-US" dirty="0"/>
              <a:t>,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sınıflandırıcıdan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problemlerinde</a:t>
            </a:r>
            <a:r>
              <a:rPr lang="en-US" dirty="0"/>
              <a:t> </a:t>
            </a:r>
            <a:r>
              <a:rPr lang="en-US" dirty="0" err="1"/>
              <a:t>Adaboost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kombinasyon</a:t>
            </a:r>
            <a:r>
              <a:rPr lang="en-US" dirty="0"/>
              <a:t> </a:t>
            </a:r>
            <a:r>
              <a:rPr lang="en-US" dirty="0" err="1"/>
              <a:t>yönteminden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gösterdiğini</a:t>
            </a:r>
            <a:r>
              <a:rPr lang="en-US" dirty="0"/>
              <a:t> </a:t>
            </a:r>
            <a:r>
              <a:rPr lang="en-US" dirty="0" err="1"/>
              <a:t>doğrulamaktadır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l="14584" t="52842" r="38055" b="2377"/>
          <a:stretch/>
        </p:blipFill>
        <p:spPr bwMode="auto">
          <a:xfrm>
            <a:off x="1724935" y="3554066"/>
            <a:ext cx="8007461" cy="2727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754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7200" dirty="0" smtClean="0"/>
              <a:t>SON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374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Yeniden örnekleme dahili bir yaklaşımdır.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Dahili yaklaşımda </a:t>
            </a:r>
            <a:r>
              <a:rPr lang="tr-TR" dirty="0"/>
              <a:t>a</a:t>
            </a:r>
            <a:r>
              <a:rPr lang="en-US" dirty="0" err="1" smtClean="0"/>
              <a:t>lgoritmaya</a:t>
            </a:r>
            <a:r>
              <a:rPr lang="en-US" dirty="0" smtClean="0"/>
              <a:t> </a:t>
            </a:r>
            <a:r>
              <a:rPr lang="en-US" dirty="0" err="1"/>
              <a:t>özgü</a:t>
            </a:r>
            <a:r>
              <a:rPr lang="en-US" dirty="0"/>
              <a:t>  </a:t>
            </a:r>
            <a:r>
              <a:rPr lang="en-US" dirty="0" err="1"/>
              <a:t>dezavantajlar</a:t>
            </a:r>
            <a:r>
              <a:rPr lang="en-US" dirty="0"/>
              <a:t> </a:t>
            </a:r>
            <a:r>
              <a:rPr lang="en-US" dirty="0" err="1"/>
              <a:t>vardır.Datasetin</a:t>
            </a:r>
            <a:r>
              <a:rPr lang="en-US" dirty="0"/>
              <a:t> </a:t>
            </a:r>
            <a:r>
              <a:rPr lang="en-US" dirty="0" err="1"/>
              <a:t>karakterine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gerekir.Orn:Medikal</a:t>
            </a:r>
            <a:r>
              <a:rPr lang="en-US" dirty="0"/>
              <a:t> </a:t>
            </a:r>
            <a:r>
              <a:rPr lang="en-US" dirty="0" err="1"/>
              <a:t>görüntülerin</a:t>
            </a:r>
            <a:r>
              <a:rPr lang="en-US" dirty="0"/>
              <a:t> </a:t>
            </a:r>
            <a:r>
              <a:rPr lang="en-US" dirty="0" err="1"/>
              <a:t>sınıflandırılmasında</a:t>
            </a:r>
            <a:r>
              <a:rPr lang="en-US" dirty="0"/>
              <a:t> </a:t>
            </a:r>
            <a:r>
              <a:rPr lang="tr-TR" dirty="0"/>
              <a:t>diğer ağlara göre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zaman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kullanışlıdır</a:t>
            </a:r>
            <a:r>
              <a:rPr lang="en-US" dirty="0" smtClean="0"/>
              <a:t>.</a:t>
            </a:r>
            <a:endParaRPr lang="tr-TR" dirty="0" smtClean="0"/>
          </a:p>
          <a:p>
            <a:pPr lvl="0"/>
            <a:r>
              <a:rPr lang="tr-TR" b="1" dirty="0" smtClean="0"/>
              <a:t>Avantajından faydalanarak ;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/>
              <a:t>eğitim</a:t>
            </a:r>
            <a:r>
              <a:rPr lang="en-US" b="1" dirty="0"/>
              <a:t> </a:t>
            </a:r>
            <a:r>
              <a:rPr lang="en-US" b="1" dirty="0" err="1"/>
              <a:t>setine</a:t>
            </a:r>
            <a:r>
              <a:rPr lang="en-US" b="1" dirty="0"/>
              <a:t> </a:t>
            </a:r>
            <a:r>
              <a:rPr lang="en-US" b="1" dirty="0" err="1"/>
              <a:t>dahil</a:t>
            </a:r>
            <a:r>
              <a:rPr lang="en-US" b="1" dirty="0"/>
              <a:t> </a:t>
            </a:r>
            <a:r>
              <a:rPr lang="en-US" b="1" dirty="0" err="1"/>
              <a:t>edilecek</a:t>
            </a:r>
            <a:r>
              <a:rPr lang="en-US" b="1" dirty="0"/>
              <a:t> </a:t>
            </a:r>
            <a:r>
              <a:rPr lang="en-US" b="1" dirty="0" err="1"/>
              <a:t>olumlu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olumsuz</a:t>
            </a:r>
            <a:r>
              <a:rPr lang="en-US" b="1" dirty="0"/>
              <a:t> </a:t>
            </a:r>
            <a:r>
              <a:rPr lang="en-US" b="1" dirty="0" err="1"/>
              <a:t>örneklerin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iyi</a:t>
            </a:r>
            <a:r>
              <a:rPr lang="en-US" b="1" dirty="0"/>
              <a:t> </a:t>
            </a:r>
            <a:r>
              <a:rPr lang="en-US" b="1" dirty="0" err="1"/>
              <a:t>oranını</a:t>
            </a:r>
            <a:r>
              <a:rPr lang="en-US" b="1" dirty="0"/>
              <a:t> </a:t>
            </a:r>
            <a:r>
              <a:rPr lang="en-US" b="1" dirty="0" err="1"/>
              <a:t>incelemeye</a:t>
            </a:r>
            <a:r>
              <a:rPr lang="en-US" b="1" dirty="0"/>
              <a:t> </a:t>
            </a:r>
            <a:r>
              <a:rPr lang="en-US" b="1" dirty="0" err="1"/>
              <a:t>odaklanan</a:t>
            </a:r>
            <a:r>
              <a:rPr lang="en-US" b="1" dirty="0"/>
              <a:t> </a:t>
            </a:r>
            <a:r>
              <a:rPr lang="en-US" b="1" dirty="0" err="1"/>
              <a:t>yaklaşımlar</a:t>
            </a:r>
            <a:r>
              <a:rPr lang="en-US" b="1" dirty="0"/>
              <a:t> </a:t>
            </a:r>
            <a:r>
              <a:rPr lang="en-US" b="1" dirty="0" err="1"/>
              <a:t>vardır</a:t>
            </a:r>
            <a:r>
              <a:rPr lang="en-US" b="1" dirty="0"/>
              <a:t>.(Bu </a:t>
            </a:r>
            <a:r>
              <a:rPr lang="en-US" b="1" dirty="0" err="1"/>
              <a:t>makale</a:t>
            </a:r>
            <a:r>
              <a:rPr lang="en-US" b="1" dirty="0"/>
              <a:t>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kısımla</a:t>
            </a:r>
            <a:r>
              <a:rPr lang="en-US" b="1" dirty="0"/>
              <a:t> </a:t>
            </a:r>
            <a:r>
              <a:rPr lang="en-US" b="1" dirty="0" err="1"/>
              <a:t>ilgilenecektir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461177"/>
            <a:ext cx="8596668" cy="5580186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M</a:t>
            </a:r>
            <a:r>
              <a:rPr lang="en-US" dirty="0" err="1" smtClean="0"/>
              <a:t>akale</a:t>
            </a:r>
            <a:r>
              <a:rPr lang="en-US" dirty="0" smtClean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yaklaşımlarının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kategorisini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: 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boyutuna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boyuta</a:t>
            </a:r>
            <a:r>
              <a:rPr lang="en-US" dirty="0"/>
              <a:t> </a:t>
            </a:r>
            <a:r>
              <a:rPr lang="en-US" dirty="0" err="1"/>
              <a:t>ulaşması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çoğaltarak</a:t>
            </a:r>
            <a:r>
              <a:rPr lang="en-US" dirty="0"/>
              <a:t> </a:t>
            </a:r>
            <a:r>
              <a:rPr lang="en-US" dirty="0" err="1"/>
              <a:t>örnekleyen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overfitting</a:t>
            </a:r>
            <a:r>
              <a:rPr lang="tr-TR" dirty="0" smtClean="0"/>
              <a:t>)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örnekleyen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, (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boyutuna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 smtClean="0"/>
              <a:t>)</a:t>
            </a:r>
            <a:r>
              <a:rPr lang="tr-TR" dirty="0" smtClean="0"/>
              <a:t>(</a:t>
            </a:r>
            <a:r>
              <a:rPr lang="tr-TR" dirty="0" err="1" smtClean="0"/>
              <a:t>underfitting</a:t>
            </a:r>
            <a:r>
              <a:rPr lang="tr-TR" dirty="0" smtClean="0"/>
              <a:t>)</a:t>
            </a:r>
            <a:endParaRPr lang="en-US" dirty="0"/>
          </a:p>
          <a:p>
            <a:r>
              <a:rPr lang="en-US" dirty="0" err="1"/>
              <a:t>Makale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paradigmasını</a:t>
            </a:r>
            <a:r>
              <a:rPr lang="en-US" dirty="0"/>
              <a:t> </a:t>
            </a:r>
            <a:r>
              <a:rPr lang="en-US" dirty="0" err="1"/>
              <a:t>ayarlamanın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yolunu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aşagıdaki</a:t>
            </a:r>
            <a:r>
              <a:rPr lang="en-US" dirty="0"/>
              <a:t> </a:t>
            </a:r>
            <a:r>
              <a:rPr lang="en-US" dirty="0" err="1"/>
              <a:t>sorulara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bulmaya</a:t>
            </a:r>
            <a:r>
              <a:rPr lang="en-US" dirty="0"/>
              <a:t> </a:t>
            </a:r>
            <a:r>
              <a:rPr lang="en-US" dirty="0" err="1"/>
              <a:t>çalışacagız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Çoğaltarak</a:t>
            </a:r>
            <a:r>
              <a:rPr lang="en-US" dirty="0"/>
              <a:t> 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 </a:t>
            </a:r>
            <a:r>
              <a:rPr lang="en-US" dirty="0" err="1"/>
              <a:t>almalıyız</a:t>
            </a:r>
            <a:r>
              <a:rPr lang="en-US" dirty="0"/>
              <a:t>?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Bu </a:t>
            </a:r>
            <a:r>
              <a:rPr lang="tr-TR" dirty="0" err="1"/>
              <a:t>ç</a:t>
            </a:r>
            <a:r>
              <a:rPr lang="en-US" dirty="0" err="1" smtClean="0"/>
              <a:t>oğaltarak</a:t>
            </a:r>
            <a:r>
              <a:rPr lang="en-US" dirty="0" smtClean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oranda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? 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paradigmasının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ifadelerinin</a:t>
            </a:r>
            <a:r>
              <a:rPr lang="en-US" dirty="0"/>
              <a:t>  </a:t>
            </a:r>
            <a:r>
              <a:rPr lang="en-US" dirty="0" err="1"/>
              <a:t>kombinasyonu</a:t>
            </a:r>
            <a:r>
              <a:rPr lang="en-US" dirty="0"/>
              <a:t>,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artırmaya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mi?</a:t>
            </a:r>
          </a:p>
          <a:p>
            <a:pPr marL="0" lvl="0" indent="0">
              <a:buNone/>
            </a:pP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HEDEFLER</a:t>
            </a:r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sorununun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koymaya</a:t>
            </a:r>
            <a:r>
              <a:rPr lang="en-US" dirty="0"/>
              <a:t> </a:t>
            </a:r>
            <a:r>
              <a:rPr lang="en-US" dirty="0" err="1"/>
              <a:t>calısacaktır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azalatmaya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çoğaltma</a:t>
            </a:r>
            <a:r>
              <a:rPr lang="en-US" dirty="0"/>
              <a:t> </a:t>
            </a:r>
            <a:r>
              <a:rPr lang="en-US" dirty="0" err="1"/>
              <a:t>sorunlarını</a:t>
            </a:r>
            <a:r>
              <a:rPr lang="en-US" dirty="0"/>
              <a:t> </a:t>
            </a:r>
            <a:r>
              <a:rPr lang="en-US" dirty="0" err="1"/>
              <a:t>keşfetmek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örnekleme</a:t>
            </a:r>
            <a:r>
              <a:rPr lang="en-US" dirty="0"/>
              <a:t> </a:t>
            </a:r>
            <a:r>
              <a:rPr lang="en-US" dirty="0" err="1"/>
              <a:t>oranlarını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setlerinden</a:t>
            </a:r>
            <a:r>
              <a:rPr lang="en-US" dirty="0"/>
              <a:t> </a:t>
            </a:r>
            <a:r>
              <a:rPr lang="en-US" dirty="0" err="1"/>
              <a:t>bazıları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deneysel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sunulacaktır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Kombinasyon</a:t>
            </a:r>
            <a:r>
              <a:rPr lang="en-US" dirty="0"/>
              <a:t> </a:t>
            </a:r>
            <a:r>
              <a:rPr lang="en-US" dirty="0" err="1"/>
              <a:t>şeması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üçüncü</a:t>
            </a:r>
            <a:r>
              <a:rPr lang="en-US" dirty="0"/>
              <a:t> </a:t>
            </a:r>
            <a:r>
              <a:rPr lang="en-US" dirty="0" err="1"/>
              <a:t>soruya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bulunmaya</a:t>
            </a:r>
            <a:r>
              <a:rPr lang="en-US" dirty="0"/>
              <a:t> </a:t>
            </a:r>
            <a:r>
              <a:rPr lang="en-US" dirty="0" err="1"/>
              <a:t>çalışılacak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Sonuçlar</a:t>
            </a:r>
            <a:r>
              <a:rPr lang="en-US" dirty="0"/>
              <a:t> the Reuters-21578 text collection </a:t>
            </a:r>
            <a:r>
              <a:rPr lang="en-US" dirty="0" err="1"/>
              <a:t>göre</a:t>
            </a:r>
            <a:r>
              <a:rPr lang="en-US" dirty="0"/>
              <a:t> 10 </a:t>
            </a:r>
            <a:r>
              <a:rPr lang="tr-TR" dirty="0" smtClean="0"/>
              <a:t>farklı alan üzerinden </a:t>
            </a:r>
            <a:r>
              <a:rPr lang="en-US" dirty="0" err="1" smtClean="0"/>
              <a:t>değerlendirilecektir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BOLUM</a:t>
            </a:r>
            <a:r>
              <a:rPr lang="en-US" dirty="0" smtClean="0"/>
              <a:t> </a:t>
            </a:r>
            <a:r>
              <a:rPr lang="en-US" dirty="0"/>
              <a:t>1: SINIF </a:t>
            </a:r>
            <a:r>
              <a:rPr lang="en-US" dirty="0" smtClean="0"/>
              <a:t>DENGESİ</a:t>
            </a:r>
            <a:r>
              <a:rPr lang="tr-TR" dirty="0" smtClean="0"/>
              <a:t>Z</a:t>
            </a:r>
            <a:r>
              <a:rPr lang="en-US" dirty="0" smtClean="0"/>
              <a:t>LİKLERİN</a:t>
            </a:r>
            <a:r>
              <a:rPr lang="tr-TR" dirty="0" smtClean="0"/>
              <a:t>İN</a:t>
            </a:r>
            <a:r>
              <a:rPr lang="en-US" dirty="0" smtClean="0"/>
              <a:t> </a:t>
            </a:r>
            <a:r>
              <a:rPr lang="en-US" dirty="0"/>
              <a:t>ETKİLERİ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15316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dengesizliklerinin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kategorisi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etkisini</a:t>
            </a:r>
            <a:r>
              <a:rPr lang="en-US" dirty="0"/>
              <a:t> </a:t>
            </a:r>
            <a:r>
              <a:rPr lang="en-US" dirty="0" err="1"/>
              <a:t>incelenecektir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tr-TR" dirty="0"/>
              <a:t>İ</a:t>
            </a:r>
            <a:r>
              <a:rPr lang="en-US" dirty="0" err="1" smtClean="0"/>
              <a:t>lk</a:t>
            </a:r>
            <a:r>
              <a:rPr lang="en-US" dirty="0" smtClean="0"/>
              <a:t> </a:t>
            </a:r>
            <a:r>
              <a:rPr lang="en-US" dirty="0" err="1"/>
              <a:t>kategorisinde</a:t>
            </a:r>
            <a:r>
              <a:rPr lang="en-US" dirty="0"/>
              <a:t>, DNF </a:t>
            </a:r>
            <a:r>
              <a:rPr lang="en-US" dirty="0" err="1"/>
              <a:t>ifadeleri</a:t>
            </a:r>
            <a:r>
              <a:rPr lang="en-US" dirty="0"/>
              <a:t>(</a:t>
            </a:r>
            <a:r>
              <a:rPr lang="en-US" dirty="0" err="1"/>
              <a:t>ve,veya</a:t>
            </a:r>
            <a:r>
              <a:rPr lang="en-US" dirty="0"/>
              <a:t> ,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kapları</a:t>
            </a:r>
            <a:r>
              <a:rPr lang="en-US" dirty="0"/>
              <a:t>) 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karmaşıklıklara</a:t>
            </a:r>
            <a:r>
              <a:rPr lang="en-US" dirty="0"/>
              <a:t> </a:t>
            </a:r>
            <a:r>
              <a:rPr lang="en-US" dirty="0" err="1"/>
              <a:t>ilişkin</a:t>
            </a:r>
            <a:r>
              <a:rPr lang="en-US" dirty="0"/>
              <a:t> </a:t>
            </a:r>
            <a:r>
              <a:rPr lang="en-US" dirty="0" err="1"/>
              <a:t>yedi</a:t>
            </a:r>
            <a:r>
              <a:rPr lang="en-US" dirty="0"/>
              <a:t> set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verisi</a:t>
            </a:r>
            <a:r>
              <a:rPr lang="en-US" dirty="0"/>
              <a:t> </a:t>
            </a:r>
            <a:r>
              <a:rPr lang="en-US" dirty="0" err="1"/>
              <a:t>oluşturulmuştur</a:t>
            </a:r>
            <a:r>
              <a:rPr lang="en-US" dirty="0" smtClean="0"/>
              <a:t>.</a:t>
            </a:r>
            <a:endParaRPr lang="tr-TR" dirty="0" smtClean="0"/>
          </a:p>
          <a:p>
            <a:pPr marL="400050" indent="-400050">
              <a:buFont typeface="+mj-lt"/>
              <a:buAutoNum type="romanLcPeriod"/>
            </a:pPr>
            <a:r>
              <a:rPr lang="en-US" dirty="0" err="1"/>
              <a:t>karmaşıklık</a:t>
            </a:r>
            <a:r>
              <a:rPr lang="en-US" dirty="0"/>
              <a:t> </a:t>
            </a:r>
            <a:r>
              <a:rPr lang="en-US" dirty="0" err="1"/>
              <a:t>ifadeleri</a:t>
            </a:r>
            <a:r>
              <a:rPr lang="en-US" dirty="0"/>
              <a:t> c = 4x4, 4x5, 4x6, 4x7, 4x8, 4x9 </a:t>
            </a:r>
            <a:r>
              <a:rPr lang="en-US" dirty="0" err="1"/>
              <a:t>ve</a:t>
            </a:r>
            <a:r>
              <a:rPr lang="en-US" dirty="0"/>
              <a:t> 4x10 </a:t>
            </a:r>
            <a:r>
              <a:rPr lang="en-US" dirty="0" err="1"/>
              <a:t>seklinde</a:t>
            </a:r>
            <a:r>
              <a:rPr lang="en-US" dirty="0"/>
              <a:t> </a:t>
            </a:r>
            <a:r>
              <a:rPr lang="en-US" dirty="0" err="1"/>
              <a:t>matrisler</a:t>
            </a:r>
            <a:r>
              <a:rPr lang="en-US" dirty="0"/>
              <a:t> </a:t>
            </a:r>
            <a:r>
              <a:rPr lang="en-US" dirty="0" err="1"/>
              <a:t>oluşturulmuştur</a:t>
            </a:r>
            <a:r>
              <a:rPr lang="en-US" dirty="0"/>
              <a:t>;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,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parantezde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değişmez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ikincisi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kavramdaki</a:t>
            </a:r>
            <a:r>
              <a:rPr lang="en-US" dirty="0"/>
              <a:t> </a:t>
            </a:r>
            <a:r>
              <a:rPr lang="en-US" dirty="0" err="1"/>
              <a:t>parantezlerin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 smtClean="0"/>
              <a:t>.</a:t>
            </a:r>
            <a:r>
              <a:rPr lang="tr-TR" dirty="0" smtClean="0"/>
              <a:t>(</a:t>
            </a:r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parantez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parçalanma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tutularak</a:t>
            </a:r>
            <a:r>
              <a:rPr lang="en-US" dirty="0"/>
              <a:t> </a:t>
            </a:r>
            <a:r>
              <a:rPr lang="en-US" dirty="0" err="1"/>
              <a:t>öğrenilecek</a:t>
            </a:r>
            <a:r>
              <a:rPr lang="en-US" dirty="0"/>
              <a:t> </a:t>
            </a:r>
            <a:r>
              <a:rPr lang="en-US" dirty="0" err="1"/>
              <a:t>ifadedeki</a:t>
            </a:r>
            <a:r>
              <a:rPr lang="en-US" dirty="0"/>
              <a:t> </a:t>
            </a:r>
            <a:r>
              <a:rPr lang="en-US" dirty="0" err="1"/>
              <a:t>parantezlerin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artırılarak</a:t>
            </a:r>
            <a:r>
              <a:rPr lang="en-US" dirty="0"/>
              <a:t> </a:t>
            </a:r>
            <a:r>
              <a:rPr lang="en-US" dirty="0" err="1"/>
              <a:t>kavram</a:t>
            </a:r>
            <a:r>
              <a:rPr lang="en-US" dirty="0"/>
              <a:t> </a:t>
            </a:r>
            <a:r>
              <a:rPr lang="en-US" dirty="0" err="1"/>
              <a:t>karmaşıklığında</a:t>
            </a:r>
            <a:r>
              <a:rPr lang="en-US" dirty="0"/>
              <a:t> </a:t>
            </a:r>
            <a:r>
              <a:rPr lang="en-US" dirty="0" err="1"/>
              <a:t>çeşitlilik</a:t>
            </a:r>
            <a:r>
              <a:rPr lang="en-US" dirty="0"/>
              <a:t> </a:t>
            </a:r>
            <a:r>
              <a:rPr lang="en-US" dirty="0" err="1"/>
              <a:t>göstermesi</a:t>
            </a:r>
            <a:r>
              <a:rPr lang="en-US" dirty="0"/>
              <a:t> </a:t>
            </a:r>
            <a:r>
              <a:rPr lang="en-US" dirty="0" err="1"/>
              <a:t>sağlanmıştır</a:t>
            </a:r>
            <a:r>
              <a:rPr lang="en-US" dirty="0" smtClean="0"/>
              <a:t>.</a:t>
            </a:r>
            <a:r>
              <a:rPr lang="tr-TR" dirty="0" smtClean="0"/>
              <a:t>)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50 </a:t>
            </a:r>
            <a:r>
              <a:rPr lang="en-US" dirty="0" err="1"/>
              <a:t>büyüklüğünde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alfabe</a:t>
            </a:r>
            <a:r>
              <a:rPr lang="en-US" dirty="0"/>
              <a:t> </a:t>
            </a:r>
            <a:r>
              <a:rPr lang="en-US" dirty="0" err="1"/>
              <a:t>kullanıldı</a:t>
            </a:r>
            <a:r>
              <a:rPr lang="en-US" dirty="0"/>
              <a:t>.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Her </a:t>
            </a:r>
            <a:r>
              <a:rPr lang="en-US" dirty="0" err="1"/>
              <a:t>konsept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6.000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6.000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 smtClean="0"/>
              <a:t>oluştur</a:t>
            </a:r>
            <a:r>
              <a:rPr lang="tr-TR" dirty="0" err="1" smtClean="0"/>
              <a:t>uldu</a:t>
            </a:r>
            <a:r>
              <a:rPr lang="en-US" dirty="0" smtClean="0"/>
              <a:t>. </a:t>
            </a:r>
            <a:r>
              <a:rPr lang="en-US" dirty="0" err="1"/>
              <a:t>Sonra</a:t>
            </a:r>
            <a:endParaRPr lang="en-US" dirty="0"/>
          </a:p>
          <a:p>
            <a:pPr marL="400050" lvl="0" indent="-400050">
              <a:buFont typeface="+mj-lt"/>
              <a:buAutoNum type="romanLcPeriod"/>
            </a:pP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setinden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4.800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çıkarıldı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lehine</a:t>
            </a:r>
            <a:r>
              <a:rPr lang="en-US" dirty="0"/>
              <a:t> 1: 5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oluştu</a:t>
            </a:r>
            <a:r>
              <a:rPr lang="en-US" dirty="0"/>
              <a:t> </a:t>
            </a:r>
            <a:r>
              <a:rPr lang="en-US" dirty="0" err="1"/>
              <a:t>ve</a:t>
            </a:r>
            <a:endParaRPr lang="en-US" dirty="0"/>
          </a:p>
          <a:p>
            <a:pPr marL="400050" lvl="0" indent="-400050">
              <a:buFont typeface="+mj-lt"/>
              <a:buAutoNum type="romanLcPeriod"/>
            </a:pP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setinden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960 </a:t>
            </a:r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çıkarıldı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lehine</a:t>
            </a:r>
            <a:r>
              <a:rPr lang="en-US" dirty="0"/>
              <a:t> 1:25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dengesizliği</a:t>
            </a:r>
            <a:r>
              <a:rPr lang="en-US" dirty="0"/>
              <a:t> </a:t>
            </a:r>
            <a:r>
              <a:rPr lang="en-US" dirty="0" err="1"/>
              <a:t>oluştu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Resim 3" descr="https://upload.wikimedia.org/wikipedia/commons/thumb/d/d4/Karnaugh_map_KV_4mal4_19.svg/220px-Karnaugh_map_KV_4mal4_19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48" y="667566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9112194" y="2882858"/>
            <a:ext cx="2989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Karnaugh</a:t>
            </a:r>
            <a:r>
              <a:rPr lang="en-US" sz="1000" dirty="0"/>
              <a:t> map of the disjunctive normal form </a:t>
            </a:r>
          </a:p>
          <a:p>
            <a:r>
              <a:rPr lang="en-US" sz="1000" dirty="0"/>
              <a:t>(¬</a:t>
            </a:r>
            <a:r>
              <a:rPr lang="en-US" sz="1000" i="1" dirty="0"/>
              <a:t>A</a:t>
            </a:r>
            <a:r>
              <a:rPr lang="en-US" sz="1000" dirty="0"/>
              <a:t>∧</a:t>
            </a:r>
            <a:r>
              <a:rPr lang="en-US" sz="1000" i="1" dirty="0"/>
              <a:t>C</a:t>
            </a:r>
            <a:r>
              <a:rPr lang="en-US" sz="1000" dirty="0"/>
              <a:t>∧¬</a:t>
            </a:r>
            <a:r>
              <a:rPr lang="en-US" sz="1000" i="1" dirty="0"/>
              <a:t>D</a:t>
            </a:r>
            <a:r>
              <a:rPr lang="en-US" sz="1000" dirty="0"/>
              <a:t>) ∨ (</a:t>
            </a:r>
            <a:r>
              <a:rPr lang="en-US" sz="1000" i="1" dirty="0"/>
              <a:t>B</a:t>
            </a:r>
            <a:r>
              <a:rPr lang="en-US" sz="1000" dirty="0"/>
              <a:t>∧</a:t>
            </a:r>
            <a:r>
              <a:rPr lang="en-US" sz="1000" i="1" dirty="0"/>
              <a:t>C</a:t>
            </a:r>
            <a:r>
              <a:rPr lang="en-US" sz="1000" dirty="0"/>
              <a:t>∧</a:t>
            </a:r>
            <a:r>
              <a:rPr lang="en-US" sz="1000" i="1" dirty="0"/>
              <a:t>D</a:t>
            </a:r>
            <a:r>
              <a:rPr lang="en-US" sz="1000" dirty="0"/>
              <a:t>) ∨ (</a:t>
            </a:r>
            <a:r>
              <a:rPr lang="en-US" sz="1000" i="1" dirty="0"/>
              <a:t>A</a:t>
            </a:r>
            <a:r>
              <a:rPr lang="en-US" sz="1000" dirty="0"/>
              <a:t>∧¬</a:t>
            </a:r>
            <a:r>
              <a:rPr lang="en-US" sz="1000" i="1" dirty="0"/>
              <a:t>C</a:t>
            </a:r>
            <a:r>
              <a:rPr lang="en-US" sz="1000" dirty="0"/>
              <a:t>∧</a:t>
            </a:r>
            <a:r>
              <a:rPr lang="en-US" sz="1000" i="1" dirty="0"/>
              <a:t>D</a:t>
            </a:r>
            <a:r>
              <a:rPr lang="en-US" sz="1000" dirty="0"/>
              <a:t>) ∨ (¬</a:t>
            </a:r>
            <a:r>
              <a:rPr lang="en-US" sz="1000" i="1" dirty="0"/>
              <a:t>B</a:t>
            </a:r>
            <a:r>
              <a:rPr lang="en-US" sz="1000" dirty="0"/>
              <a:t>∧¬</a:t>
            </a:r>
            <a:r>
              <a:rPr lang="en-US" sz="1000" i="1" dirty="0"/>
              <a:t>C</a:t>
            </a:r>
            <a:r>
              <a:rPr lang="en-US" sz="1000" dirty="0"/>
              <a:t>∧¬</a:t>
            </a:r>
            <a:r>
              <a:rPr lang="en-US" sz="1000" i="1" dirty="0"/>
              <a:t>D</a:t>
            </a:r>
            <a:r>
              <a:rPr lang="en-US" sz="1000" dirty="0"/>
              <a:t>).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9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5915" y="260227"/>
            <a:ext cx="8596668" cy="3880773"/>
          </a:xfrm>
        </p:spPr>
        <p:txBody>
          <a:bodyPr/>
          <a:lstStyle/>
          <a:p>
            <a:r>
              <a:rPr lang="en-US" b="1" dirty="0" err="1"/>
              <a:t>Alanların</a:t>
            </a:r>
            <a:r>
              <a:rPr lang="en-US" b="1" dirty="0"/>
              <a:t> </a:t>
            </a:r>
            <a:r>
              <a:rPr lang="en-US" b="1" dirty="0" err="1"/>
              <a:t>ikinci</a:t>
            </a:r>
            <a:r>
              <a:rPr lang="en-US" b="1" dirty="0"/>
              <a:t> </a:t>
            </a:r>
            <a:r>
              <a:rPr lang="en-US" b="1" dirty="0" err="1"/>
              <a:t>kategorisinde</a:t>
            </a:r>
            <a:r>
              <a:rPr lang="en-US" dirty="0"/>
              <a:t>, UCI Repository den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seçildi</a:t>
            </a:r>
            <a:r>
              <a:rPr lang="en-US" dirty="0"/>
              <a:t>: Wisconsin Meme </a:t>
            </a:r>
            <a:r>
              <a:rPr lang="en-US" dirty="0" err="1"/>
              <a:t>Kanseri</a:t>
            </a:r>
            <a:r>
              <a:rPr lang="en-US" dirty="0"/>
              <a:t>, Pima Hint </a:t>
            </a:r>
            <a:r>
              <a:rPr lang="en-US" dirty="0" err="1"/>
              <a:t>Diyabeti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Çimenlerin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Görüntülerine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Sınıflandırılması</a:t>
            </a:r>
            <a:r>
              <a:rPr lang="en-US" dirty="0"/>
              <a:t>.</a:t>
            </a:r>
          </a:p>
          <a:p>
            <a:r>
              <a:rPr lang="en-US" b="1" dirty="0" err="1"/>
              <a:t>Üçüncü</a:t>
            </a:r>
            <a:r>
              <a:rPr lang="en-US" b="1" dirty="0"/>
              <a:t> </a:t>
            </a:r>
            <a:r>
              <a:rPr lang="en-US" b="1" dirty="0" err="1"/>
              <a:t>alan</a:t>
            </a:r>
            <a:r>
              <a:rPr lang="en-US" b="1" dirty="0"/>
              <a:t> </a:t>
            </a:r>
            <a:r>
              <a:rPr lang="en-US" b="1" dirty="0" err="1"/>
              <a:t>kategorisinde</a:t>
            </a:r>
            <a:r>
              <a:rPr lang="en-US" b="1" dirty="0"/>
              <a:t>,</a:t>
            </a:r>
            <a:r>
              <a:rPr lang="en-US" dirty="0"/>
              <a:t> Reuters 21578'in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ünlü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kategorisini</a:t>
            </a:r>
            <a:r>
              <a:rPr lang="en-US" dirty="0"/>
              <a:t> </a:t>
            </a:r>
            <a:r>
              <a:rPr lang="en-US" dirty="0" err="1"/>
              <a:t>seçtik</a:t>
            </a:r>
            <a:r>
              <a:rPr lang="en-US" dirty="0"/>
              <a:t>. </a:t>
            </a:r>
            <a:r>
              <a:rPr lang="en-US" dirty="0" err="1"/>
              <a:t>Çalışmamız</a:t>
            </a:r>
            <a:r>
              <a:rPr lang="en-US" dirty="0"/>
              <a:t> </a:t>
            </a:r>
            <a:r>
              <a:rPr lang="en-US" dirty="0" err="1"/>
              <a:t>nihayetinde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sınıflandırmasına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,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araştırmamızda</a:t>
            </a:r>
            <a:r>
              <a:rPr lang="en-US" dirty="0"/>
              <a:t> </a:t>
            </a:r>
            <a:r>
              <a:rPr lang="en-US" dirty="0" err="1"/>
              <a:t>eldeki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istedik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, hem </a:t>
            </a:r>
            <a:r>
              <a:rPr lang="en-US" dirty="0" err="1"/>
              <a:t>olumsuz</a:t>
            </a:r>
            <a:r>
              <a:rPr lang="en-US" dirty="0"/>
              <a:t>(</a:t>
            </a:r>
            <a:r>
              <a:rPr lang="en-US" dirty="0" err="1"/>
              <a:t>aramadığımız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)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dengesizlikleri</a:t>
            </a:r>
            <a:r>
              <a:rPr lang="en-US" dirty="0"/>
              <a:t> (</a:t>
            </a:r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olanlardan</a:t>
            </a:r>
            <a:r>
              <a:rPr lang="en-US" dirty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 smtClean="0"/>
              <a:t>örneklerin</a:t>
            </a:r>
            <a:r>
              <a:rPr lang="tr-TR" dirty="0" smtClean="0"/>
              <a:t> </a:t>
            </a:r>
            <a:r>
              <a:rPr lang="tr-TR" dirty="0" err="1" smtClean="0"/>
              <a:t>esit</a:t>
            </a:r>
            <a:r>
              <a:rPr lang="en-US" dirty="0" smtClean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) hem de </a:t>
            </a:r>
            <a:r>
              <a:rPr lang="en-US" dirty="0" err="1"/>
              <a:t>olumlu</a:t>
            </a:r>
            <a:r>
              <a:rPr lang="en-US" dirty="0"/>
              <a:t>(</a:t>
            </a:r>
            <a:r>
              <a:rPr lang="en-US" dirty="0" err="1"/>
              <a:t>aradığımız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)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dengesizlikleri</a:t>
            </a:r>
            <a:r>
              <a:rPr lang="en-US" dirty="0"/>
              <a:t> (</a:t>
            </a:r>
            <a:r>
              <a:rPr lang="en-US" dirty="0" err="1"/>
              <a:t>tersi</a:t>
            </a:r>
            <a:r>
              <a:rPr lang="en-US" dirty="0"/>
              <a:t> durum)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alındı</a:t>
            </a:r>
            <a:r>
              <a:rPr lang="en-US" dirty="0"/>
              <a:t>.</a:t>
            </a:r>
          </a:p>
        </p:txBody>
      </p:sp>
      <p:pic>
        <p:nvPicPr>
          <p:cNvPr id="4" name="Resim 3" descr="C:\Users\Administrator\Desktop\Ekran Alıntısı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03" y="3260036"/>
            <a:ext cx="9141350" cy="335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8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373711"/>
            <a:ext cx="5810930" cy="566765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Sonuçlarımız</a:t>
            </a:r>
            <a:r>
              <a:rPr lang="en-US" b="1" dirty="0"/>
              <a:t>, DNF </a:t>
            </a:r>
            <a:r>
              <a:rPr lang="en-US" b="1" dirty="0" err="1"/>
              <a:t>ifadesinin</a:t>
            </a:r>
            <a:r>
              <a:rPr lang="en-US" b="1" dirty="0"/>
              <a:t> ne </a:t>
            </a:r>
            <a:r>
              <a:rPr lang="en-US" b="1" dirty="0" err="1"/>
              <a:t>kadar</a:t>
            </a:r>
            <a:r>
              <a:rPr lang="en-US" b="1" dirty="0"/>
              <a:t> </a:t>
            </a:r>
            <a:r>
              <a:rPr lang="en-US" b="1" dirty="0" err="1"/>
              <a:t>karmaşıksa</a:t>
            </a:r>
            <a:r>
              <a:rPr lang="en-US" b="1" dirty="0"/>
              <a:t>, </a:t>
            </a:r>
            <a:r>
              <a:rPr lang="en-US" b="1" dirty="0" err="1"/>
              <a:t>hata</a:t>
            </a:r>
            <a:r>
              <a:rPr lang="en-US" b="1" dirty="0"/>
              <a:t> </a:t>
            </a:r>
            <a:r>
              <a:rPr lang="en-US" b="1" dirty="0" err="1"/>
              <a:t>oranının</a:t>
            </a:r>
            <a:r>
              <a:rPr lang="en-US" b="1" dirty="0"/>
              <a:t> o </a:t>
            </a:r>
            <a:r>
              <a:rPr lang="en-US" b="1" dirty="0" err="1"/>
              <a:t>kadar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olduğunu</a:t>
            </a:r>
            <a:r>
              <a:rPr lang="en-US" b="1" dirty="0"/>
              <a:t> </a:t>
            </a:r>
            <a:r>
              <a:rPr lang="en-US" b="1" dirty="0" err="1"/>
              <a:t>göstermektedir</a:t>
            </a:r>
            <a:r>
              <a:rPr lang="en-US" b="1" dirty="0"/>
              <a:t>. </a:t>
            </a:r>
          </a:p>
          <a:p>
            <a:pPr lvl="0"/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grafiklerde</a:t>
            </a:r>
            <a:r>
              <a:rPr lang="en-US" dirty="0" smtClean="0"/>
              <a:t> 1: 5 </a:t>
            </a:r>
            <a:r>
              <a:rPr lang="en-US" dirty="0" err="1" smtClean="0"/>
              <a:t>ve</a:t>
            </a:r>
            <a:r>
              <a:rPr lang="en-US" dirty="0" smtClean="0"/>
              <a:t> 1: 25'in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baskın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dengesizliklerine</a:t>
            </a:r>
            <a:r>
              <a:rPr lang="en-US" dirty="0" smtClean="0"/>
              <a:t> </a:t>
            </a:r>
            <a:r>
              <a:rPr lang="en-US" dirty="0" err="1" smtClean="0"/>
              <a:t>karşılık</a:t>
            </a:r>
            <a:r>
              <a:rPr lang="en-US" dirty="0" smtClean="0"/>
              <a:t> geldiğini,5: 1 </a:t>
            </a:r>
            <a:r>
              <a:rPr lang="en-US" dirty="0" err="1" smtClean="0"/>
              <a:t>ve</a:t>
            </a:r>
            <a:r>
              <a:rPr lang="en-US" dirty="0" smtClean="0"/>
              <a:t> 25: 1'in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pozitif</a:t>
            </a:r>
            <a:r>
              <a:rPr lang="en-US" dirty="0" smtClean="0"/>
              <a:t> </a:t>
            </a:r>
            <a:r>
              <a:rPr lang="en-US" dirty="0" err="1" smtClean="0"/>
              <a:t>baskın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dengesizlikleri</a:t>
            </a:r>
            <a:r>
              <a:rPr lang="en-US" dirty="0" smtClean="0"/>
              <a:t> </a:t>
            </a:r>
            <a:r>
              <a:rPr lang="en-US" dirty="0" err="1" smtClean="0"/>
              <a:t>olduğuna</a:t>
            </a:r>
            <a:r>
              <a:rPr lang="en-US" dirty="0" smtClean="0"/>
              <a:t> </a:t>
            </a:r>
            <a:r>
              <a:rPr lang="en-US" dirty="0" err="1" smtClean="0"/>
              <a:t>dikkat</a:t>
            </a:r>
            <a:r>
              <a:rPr lang="en-US" dirty="0" smtClean="0"/>
              <a:t> </a:t>
            </a:r>
            <a:r>
              <a:rPr lang="tr-TR" dirty="0" smtClean="0"/>
              <a:t>çekiyor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Bunu</a:t>
            </a:r>
            <a:r>
              <a:rPr lang="en-US" b="1" dirty="0" smtClean="0"/>
              <a:t> </a:t>
            </a:r>
            <a:r>
              <a:rPr lang="en-US" b="1" dirty="0" err="1"/>
              <a:t>göz</a:t>
            </a:r>
            <a:r>
              <a:rPr lang="en-US" b="1" dirty="0"/>
              <a:t> </a:t>
            </a:r>
            <a:r>
              <a:rPr lang="en-US" b="1" dirty="0" err="1"/>
              <a:t>önünde</a:t>
            </a:r>
            <a:r>
              <a:rPr lang="en-US" b="1" dirty="0"/>
              <a:t> </a:t>
            </a:r>
            <a:r>
              <a:rPr lang="en-US" b="1" dirty="0" err="1"/>
              <a:t>bulundurarak</a:t>
            </a:r>
            <a:r>
              <a:rPr lang="en-US" b="1" dirty="0"/>
              <a:t>, </a:t>
            </a:r>
            <a:r>
              <a:rPr lang="en-US" b="1" dirty="0" err="1"/>
              <a:t>sınıflandırıcının</a:t>
            </a:r>
            <a:r>
              <a:rPr lang="en-US" b="1" dirty="0"/>
              <a:t> her zaman </a:t>
            </a:r>
            <a:r>
              <a:rPr lang="en-US" b="1" dirty="0" err="1"/>
              <a:t>egemen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lehine</a:t>
            </a:r>
            <a:r>
              <a:rPr lang="en-US" b="1" dirty="0"/>
              <a:t> </a:t>
            </a:r>
            <a:r>
              <a:rPr lang="en-US" b="1" dirty="0" err="1"/>
              <a:t>önyargılı</a:t>
            </a:r>
            <a:r>
              <a:rPr lang="en-US" b="1" dirty="0"/>
              <a:t> </a:t>
            </a:r>
            <a:r>
              <a:rPr lang="en-US" b="1" dirty="0" err="1"/>
              <a:t>olduğu</a:t>
            </a:r>
            <a:r>
              <a:rPr lang="en-US" b="1" dirty="0"/>
              <a:t> </a:t>
            </a:r>
            <a:r>
              <a:rPr lang="en-US" b="1" dirty="0" err="1"/>
              <a:t>açıktır</a:t>
            </a:r>
            <a:r>
              <a:rPr lang="en-US" b="1" dirty="0"/>
              <a:t>.</a:t>
            </a:r>
          </a:p>
          <a:p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, </a:t>
            </a:r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dengesizlikler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 smtClean="0"/>
              <a:t>: </a:t>
            </a:r>
            <a:endParaRPr lang="en-US" dirty="0"/>
          </a:p>
          <a:p>
            <a:pPr lvl="0"/>
            <a:r>
              <a:rPr lang="tr-TR" dirty="0" err="1"/>
              <a:t>Ş</a:t>
            </a:r>
            <a:r>
              <a:rPr lang="en-US" dirty="0" err="1" smtClean="0"/>
              <a:t>ekil</a:t>
            </a:r>
            <a:r>
              <a:rPr lang="en-US" dirty="0" smtClean="0"/>
              <a:t> </a:t>
            </a:r>
            <a:r>
              <a:rPr lang="en-US" dirty="0"/>
              <a:t>1.a,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dengesizliklerinin</a:t>
            </a:r>
            <a:r>
              <a:rPr lang="en-US" dirty="0"/>
              <a:t>,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baskın</a:t>
            </a:r>
            <a:r>
              <a:rPr lang="en-US" dirty="0"/>
              <a:t> </a:t>
            </a:r>
            <a:r>
              <a:rPr lang="en-US" dirty="0" err="1"/>
              <a:t>olanlardan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oranları</a:t>
            </a:r>
            <a:r>
              <a:rPr lang="en-US" dirty="0"/>
              <a:t> </a:t>
            </a:r>
            <a:r>
              <a:rPr lang="en-US" dirty="0" err="1"/>
              <a:t>verdiğini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 DNF </a:t>
            </a:r>
            <a:r>
              <a:rPr lang="en-US" dirty="0" err="1"/>
              <a:t>ifadelerinde</a:t>
            </a:r>
            <a:r>
              <a:rPr lang="en-US" dirty="0"/>
              <a:t>, 4 * 7, 4 * 8, 4 * 9 </a:t>
            </a:r>
            <a:r>
              <a:rPr lang="en-US" dirty="0" err="1"/>
              <a:t>ve</a:t>
            </a:r>
            <a:r>
              <a:rPr lang="en-US" dirty="0"/>
              <a:t> 4 * 10,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baskın</a:t>
            </a:r>
            <a:r>
              <a:rPr lang="en-US" dirty="0"/>
              <a:t> 25: 1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dengesizliklerinde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0,5'tir (</a:t>
            </a:r>
            <a:r>
              <a:rPr lang="en-US" dirty="0" err="1"/>
              <a:t>veya</a:t>
            </a:r>
            <a:r>
              <a:rPr lang="en-US" dirty="0"/>
              <a:t>% 50).</a:t>
            </a:r>
          </a:p>
          <a:p>
            <a:pPr lvl="0"/>
            <a:r>
              <a:rPr lang="en-US" dirty="0" err="1"/>
              <a:t>Şekil</a:t>
            </a:r>
            <a:r>
              <a:rPr lang="en-US" dirty="0"/>
              <a:t> 1.b </a:t>
            </a:r>
            <a:r>
              <a:rPr lang="en-US" dirty="0" err="1"/>
              <a:t>ve</a:t>
            </a:r>
            <a:r>
              <a:rPr lang="en-US" dirty="0"/>
              <a:t> 1.c'de </a:t>
            </a:r>
            <a:r>
              <a:rPr lang="en-US" dirty="0" err="1"/>
              <a:t>aynı</a:t>
            </a:r>
            <a:r>
              <a:rPr lang="en-US" dirty="0"/>
              <a:t> durum </a:t>
            </a:r>
            <a:r>
              <a:rPr lang="en-US" dirty="0" err="1"/>
              <a:t>vardır.Bunun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, </a:t>
            </a:r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tr-TR" b="1" dirty="0" smtClean="0"/>
              <a:t>negatif</a:t>
            </a:r>
            <a:r>
              <a:rPr lang="en-US" b="1" dirty="0" smtClean="0"/>
              <a:t> </a:t>
            </a:r>
            <a:r>
              <a:rPr lang="en-US" b="1" dirty="0" err="1"/>
              <a:t>örneklerin</a:t>
            </a:r>
            <a:r>
              <a:rPr lang="en-US" b="1" dirty="0"/>
              <a:t> </a:t>
            </a:r>
            <a:r>
              <a:rPr lang="en-US" b="1" dirty="0" err="1"/>
              <a:t>pozitif</a:t>
            </a:r>
            <a:r>
              <a:rPr lang="en-US" b="1" dirty="0"/>
              <a:t> </a:t>
            </a:r>
            <a:r>
              <a:rPr lang="en-US" b="1" dirty="0" err="1"/>
              <a:t>olanlar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yanlış</a:t>
            </a:r>
            <a:r>
              <a:rPr lang="en-US" b="1" dirty="0"/>
              <a:t> </a:t>
            </a:r>
            <a:r>
              <a:rPr lang="en-US" b="1" dirty="0" err="1"/>
              <a:t>sınıflandırılmış</a:t>
            </a:r>
            <a:r>
              <a:rPr lang="en-US" b="1" dirty="0"/>
              <a:t> </a:t>
            </a:r>
            <a:r>
              <a:rPr lang="en-US" b="1" dirty="0" err="1"/>
              <a:t>olmasıdır</a:t>
            </a:r>
            <a:r>
              <a:rPr lang="en-US" b="1" dirty="0" smtClean="0"/>
              <a:t>.</a:t>
            </a:r>
            <a:r>
              <a:rPr lang="tr-TR" b="1" dirty="0" smtClean="0"/>
              <a:t>(Program negatif öz. Pozitif olarak algılamış)</a:t>
            </a:r>
            <a:endParaRPr lang="en-US" dirty="0"/>
          </a:p>
          <a:p>
            <a:endParaRPr lang="en-US" dirty="0"/>
          </a:p>
        </p:txBody>
      </p:sp>
      <p:pic>
        <p:nvPicPr>
          <p:cNvPr id="4" name="Resim 3" descr="C:\Users\Administrator\Desktop\Ekran Alıntısı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81" y="457254"/>
            <a:ext cx="4815840" cy="541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46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365761"/>
            <a:ext cx="5977908" cy="5675602"/>
          </a:xfrm>
        </p:spPr>
        <p:txBody>
          <a:bodyPr/>
          <a:lstStyle/>
          <a:p>
            <a:r>
              <a:rPr lang="en-US" dirty="0" err="1"/>
              <a:t>Şekil</a:t>
            </a:r>
            <a:r>
              <a:rPr lang="en-US" dirty="0"/>
              <a:t> 2,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dengesizliklerinin</a:t>
            </a:r>
            <a:r>
              <a:rPr lang="en-US" dirty="0"/>
              <a:t> UCI </a:t>
            </a:r>
            <a:r>
              <a:rPr lang="en-US" dirty="0" err="1"/>
              <a:t>Deposundan</a:t>
            </a:r>
            <a:r>
              <a:rPr lang="en-US" dirty="0"/>
              <a:t> (Wisconsin </a:t>
            </a:r>
            <a:r>
              <a:rPr lang="en-US" dirty="0" err="1"/>
              <a:t>Göğüs</a:t>
            </a:r>
            <a:r>
              <a:rPr lang="en-US" dirty="0"/>
              <a:t> </a:t>
            </a:r>
            <a:r>
              <a:rPr lang="en-US" dirty="0" err="1"/>
              <a:t>Kanseri</a:t>
            </a:r>
            <a:r>
              <a:rPr lang="en-US" dirty="0"/>
              <a:t>, Pima Hint </a:t>
            </a:r>
            <a:r>
              <a:rPr lang="en-US" dirty="0" err="1"/>
              <a:t>Diyabeti</a:t>
            </a:r>
            <a:r>
              <a:rPr lang="en-US" dirty="0"/>
              <a:t>,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Çimen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Sınıflandırması</a:t>
            </a:r>
            <a:r>
              <a:rPr lang="en-US" dirty="0"/>
              <a:t>)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etkisini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b="1" dirty="0" err="1"/>
              <a:t>Sonuçlar</a:t>
            </a:r>
            <a:r>
              <a:rPr lang="en-US" b="1" dirty="0"/>
              <a:t>, hem </a:t>
            </a:r>
            <a:r>
              <a:rPr lang="en-US" b="1" dirty="0" err="1"/>
              <a:t>Kanser</a:t>
            </a:r>
            <a:r>
              <a:rPr lang="en-US" b="1" dirty="0"/>
              <a:t> hem de Pima </a:t>
            </a:r>
            <a:r>
              <a:rPr lang="en-US" b="1" dirty="0" err="1"/>
              <a:t>alanlarında</a:t>
            </a:r>
            <a:r>
              <a:rPr lang="en-US" b="1" dirty="0"/>
              <a:t>, her </a:t>
            </a:r>
            <a:r>
              <a:rPr lang="en-US" b="1" dirty="0" err="1"/>
              <a:t>iki</a:t>
            </a:r>
            <a:r>
              <a:rPr lang="en-US" b="1" dirty="0"/>
              <a:t> </a:t>
            </a:r>
            <a:r>
              <a:rPr lang="en-US" b="1" dirty="0" err="1"/>
              <a:t>tür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dengesizliğinin</a:t>
            </a:r>
            <a:r>
              <a:rPr lang="en-US" b="1" dirty="0"/>
              <a:t>  </a:t>
            </a:r>
            <a:r>
              <a:rPr lang="en-US" b="1" dirty="0" err="1"/>
              <a:t>performansın</a:t>
            </a:r>
            <a:r>
              <a:rPr lang="en-US" b="1" dirty="0"/>
              <a:t> </a:t>
            </a:r>
            <a:r>
              <a:rPr lang="en-US" b="1" dirty="0" err="1"/>
              <a:t>engellediğini</a:t>
            </a:r>
            <a:r>
              <a:rPr lang="en-US" b="1" dirty="0"/>
              <a:t> </a:t>
            </a:r>
            <a:r>
              <a:rPr lang="en-US" b="1" dirty="0" err="1"/>
              <a:t>göstermektedir</a:t>
            </a:r>
            <a:r>
              <a:rPr lang="en-US" b="1" dirty="0"/>
              <a:t>. </a:t>
            </a:r>
            <a:r>
              <a:rPr lang="en-US" b="1" dirty="0" err="1"/>
              <a:t>Bununla</a:t>
            </a:r>
            <a:r>
              <a:rPr lang="en-US" b="1" dirty="0"/>
              <a:t> </a:t>
            </a:r>
            <a:r>
              <a:rPr lang="en-US" b="1" dirty="0" err="1"/>
              <a:t>birlikte</a:t>
            </a:r>
            <a:r>
              <a:rPr lang="en-US" b="1" dirty="0"/>
              <a:t>, </a:t>
            </a:r>
            <a:r>
              <a:rPr lang="en-US" b="1" dirty="0" err="1"/>
              <a:t>Çimen</a:t>
            </a:r>
            <a:r>
              <a:rPr lang="en-US" b="1" dirty="0"/>
              <a:t> </a:t>
            </a:r>
            <a:r>
              <a:rPr lang="en-US" b="1" dirty="0" err="1"/>
              <a:t>Görüntüsü</a:t>
            </a:r>
            <a:r>
              <a:rPr lang="en-US" b="1" dirty="0"/>
              <a:t> </a:t>
            </a:r>
            <a:r>
              <a:rPr lang="en-US" b="1" dirty="0" err="1"/>
              <a:t>alanında</a:t>
            </a:r>
            <a:r>
              <a:rPr lang="en-US" b="1" dirty="0"/>
              <a:t>,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dengesizliklerinin</a:t>
            </a:r>
            <a:r>
              <a:rPr lang="en-US" b="1" dirty="0"/>
              <a:t> </a:t>
            </a:r>
            <a:r>
              <a:rPr lang="en-US" b="1" dirty="0" err="1"/>
              <a:t>sınıflandırma</a:t>
            </a:r>
            <a:r>
              <a:rPr lang="en-US" b="1" dirty="0"/>
              <a:t> </a:t>
            </a:r>
            <a:r>
              <a:rPr lang="en-US" b="1" dirty="0" err="1"/>
              <a:t>doğruluğu</a:t>
            </a:r>
            <a:r>
              <a:rPr lang="en-US" b="1" dirty="0"/>
              <a:t> </a:t>
            </a:r>
            <a:r>
              <a:rPr lang="en-US" b="1" dirty="0" err="1"/>
              <a:t>üzerinde</a:t>
            </a:r>
            <a:r>
              <a:rPr lang="en-US" b="1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etkisi</a:t>
            </a:r>
            <a:r>
              <a:rPr lang="en-US" b="1" dirty="0"/>
              <a:t> </a:t>
            </a:r>
            <a:r>
              <a:rPr lang="en-US" b="1" dirty="0" err="1"/>
              <a:t>vardır</a:t>
            </a:r>
            <a:r>
              <a:rPr lang="en-US" b="1" dirty="0"/>
              <a:t>.</a:t>
            </a:r>
          </a:p>
          <a:p>
            <a:r>
              <a:rPr lang="en-US" dirty="0" err="1"/>
              <a:t>Şekil</a:t>
            </a:r>
            <a:r>
              <a:rPr lang="en-US" dirty="0"/>
              <a:t> 2.b </a:t>
            </a:r>
            <a:r>
              <a:rPr lang="en-US" dirty="0" err="1"/>
              <a:t>ve</a:t>
            </a:r>
            <a:r>
              <a:rPr lang="en-US" dirty="0"/>
              <a:t> 2.c, DNF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 smtClean="0"/>
              <a:t>setlerinde</a:t>
            </a:r>
            <a:r>
              <a:rPr lang="tr-TR" dirty="0" smtClean="0"/>
              <a:t> de olduğu gibi</a:t>
            </a:r>
            <a:r>
              <a:rPr lang="en-US" dirty="0" smtClean="0"/>
              <a:t> </a:t>
            </a:r>
            <a:r>
              <a:rPr lang="en-US" dirty="0"/>
              <a:t>hem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baskınlık</a:t>
            </a:r>
            <a:r>
              <a:rPr lang="en-US" dirty="0"/>
              <a:t> hem de </a:t>
            </a:r>
            <a:r>
              <a:rPr lang="en-US" dirty="0" err="1"/>
              <a:t>olumluya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baskınlık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gözlemlenen</a:t>
            </a:r>
            <a:r>
              <a:rPr lang="en-US" dirty="0"/>
              <a:t> </a:t>
            </a:r>
            <a:r>
              <a:rPr lang="en-US" dirty="0" err="1"/>
              <a:t>eğilimlerin</a:t>
            </a:r>
            <a:r>
              <a:rPr lang="en-US" dirty="0"/>
              <a:t> UCI </a:t>
            </a:r>
            <a:r>
              <a:rPr lang="en-US" dirty="0" err="1"/>
              <a:t>alanlarında</a:t>
            </a:r>
            <a:r>
              <a:rPr lang="en-US" dirty="0"/>
              <a:t> </a:t>
            </a:r>
            <a:r>
              <a:rPr lang="en-US" dirty="0" smtClean="0"/>
              <a:t>da</a:t>
            </a:r>
            <a:r>
              <a:rPr lang="tr-TR" dirty="0" smtClean="0"/>
              <a:t> aynısıdır</a:t>
            </a:r>
            <a:endParaRPr lang="en-US" dirty="0"/>
          </a:p>
        </p:txBody>
      </p:sp>
      <p:pic>
        <p:nvPicPr>
          <p:cNvPr id="4" name="Resim 3" descr="C:\Users\Administrator\Desktop\Ekran Alıntısı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76" y="423048"/>
            <a:ext cx="4969565" cy="5476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64457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2925</Words>
  <Application>Microsoft Office PowerPoint</Application>
  <PresentationFormat>Geniş ekran</PresentationFormat>
  <Paragraphs>156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9" baseType="lpstr">
      <vt:lpstr>Arial</vt:lpstr>
      <vt:lpstr>Courier New</vt:lpstr>
      <vt:lpstr>Times New Roman</vt:lpstr>
      <vt:lpstr>Trebuchet MS</vt:lpstr>
      <vt:lpstr>Wingdings</vt:lpstr>
      <vt:lpstr>Wingdings 3</vt:lpstr>
      <vt:lpstr>Yüzeyler</vt:lpstr>
      <vt:lpstr>Dengesiz Veri Kümelerinden Öğrenme  İçin Çoklu Yeniden Örnekleme Yöntemi (A Multiple Resampling Method for Learning from Imbalanced Data Sets)</vt:lpstr>
      <vt:lpstr>PowerPoint Sunusu</vt:lpstr>
      <vt:lpstr>GİRİŞ</vt:lpstr>
      <vt:lpstr>Yeniden örnekleme dahili bir yaklaşımdır.</vt:lpstr>
      <vt:lpstr>PowerPoint Sunusu</vt:lpstr>
      <vt:lpstr>BOLUM 1: SINIF DENGESİZLİKLERİNİN ETKİLERİ</vt:lpstr>
      <vt:lpstr>PowerPoint Sunusu</vt:lpstr>
      <vt:lpstr>PowerPoint Sunusu</vt:lpstr>
      <vt:lpstr>PowerPoint Sunusu</vt:lpstr>
      <vt:lpstr>PowerPoint Sunusu</vt:lpstr>
      <vt:lpstr>SONUÇ:</vt:lpstr>
      <vt:lpstr>Bölüm II: Çoğaltarak Örnekleme ve Azaltarak Örnekleme </vt:lpstr>
      <vt:lpstr>PowerPoint Sunusu</vt:lpstr>
      <vt:lpstr>PowerPoint Sunusu</vt:lpstr>
      <vt:lpstr>SONUÇ</vt:lpstr>
      <vt:lpstr>2.2.Çeşitli Oranlarda Çoğaltarak Örnekleme ve Azaltarak Örnekleme </vt:lpstr>
      <vt:lpstr>PowerPoint Sunusu</vt:lpstr>
      <vt:lpstr>PowerPoint Sunusu</vt:lpstr>
      <vt:lpstr>SONUÇ</vt:lpstr>
      <vt:lpstr>Bölüm III: Çoklu Yeniden Örnekleme Yöntemleri </vt:lpstr>
      <vt:lpstr>3.1. Mimari </vt:lpstr>
      <vt:lpstr>3.2. Ayrıntılı Kombinasyon Şeması </vt:lpstr>
      <vt:lpstr>Bölüm IV: Deneyler ve Sonuçlar </vt:lpstr>
      <vt:lpstr>4.1 Artificial, UCI, and 2 tane Reuters Alanında Sınıflandırma </vt:lpstr>
      <vt:lpstr>PowerPoint Sunusu</vt:lpstr>
      <vt:lpstr>PowerPoint Sunusu</vt:lpstr>
      <vt:lpstr>4.2 Metin Sınıflandırması 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Dengesiz Veri Kümelerinden Öğrenme  İçin Çoklu Yeniden Örnekleme Yöntemi (A Multiple Resampling Method for Learning from Imbalanced Data Sets)</dc:title>
  <dc:creator>WIN-</dc:creator>
  <cp:lastModifiedBy>WIN-</cp:lastModifiedBy>
  <cp:revision>45</cp:revision>
  <dcterms:created xsi:type="dcterms:W3CDTF">2021-05-25T18:48:55Z</dcterms:created>
  <dcterms:modified xsi:type="dcterms:W3CDTF">2023-02-15T19:57:19Z</dcterms:modified>
</cp:coreProperties>
</file>