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59" r:id="rId3"/>
    <p:sldId id="285" r:id="rId4"/>
    <p:sldId id="257" r:id="rId5"/>
    <p:sldId id="306" r:id="rId6"/>
    <p:sldId id="305" r:id="rId7"/>
    <p:sldId id="286" r:id="rId8"/>
    <p:sldId id="292" r:id="rId9"/>
    <p:sldId id="269" r:id="rId10"/>
    <p:sldId id="274" r:id="rId11"/>
    <p:sldId id="282" r:id="rId12"/>
    <p:sldId id="304" r:id="rId13"/>
    <p:sldId id="277" r:id="rId14"/>
    <p:sldId id="290" r:id="rId15"/>
    <p:sldId id="275" r:id="rId16"/>
    <p:sldId id="287" r:id="rId17"/>
    <p:sldId id="276" r:id="rId18"/>
    <p:sldId id="291" r:id="rId19"/>
    <p:sldId id="278" r:id="rId20"/>
    <p:sldId id="279" r:id="rId21"/>
    <p:sldId id="288" r:id="rId22"/>
    <p:sldId id="314" r:id="rId23"/>
    <p:sldId id="293" r:id="rId24"/>
    <p:sldId id="295" r:id="rId25"/>
    <p:sldId id="294" r:id="rId26"/>
    <p:sldId id="317" r:id="rId27"/>
    <p:sldId id="311" r:id="rId28"/>
    <p:sldId id="296" r:id="rId29"/>
    <p:sldId id="303" r:id="rId30"/>
    <p:sldId id="318" r:id="rId31"/>
    <p:sldId id="310" r:id="rId32"/>
    <p:sldId id="309" r:id="rId33"/>
    <p:sldId id="313" r:id="rId34"/>
    <p:sldId id="300" r:id="rId35"/>
    <p:sldId id="301" r:id="rId36"/>
    <p:sldId id="307" r:id="rId37"/>
    <p:sldId id="312" r:id="rId38"/>
    <p:sldId id="316" r:id="rId39"/>
    <p:sldId id="308" r:id="rId40"/>
    <p:sldId id="299"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78480" autoAdjust="0"/>
  </p:normalViewPr>
  <p:slideViewPr>
    <p:cSldViewPr snapToGrid="0">
      <p:cViewPr varScale="1">
        <p:scale>
          <a:sx n="79" d="100"/>
          <a:sy n="79" d="100"/>
        </p:scale>
        <p:origin x="7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86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95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6528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24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8242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947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41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25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90793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62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80205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21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200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54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6341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362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136991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29254" y="3246120"/>
            <a:ext cx="10262746" cy="2828677"/>
          </a:xfrm>
        </p:spPr>
        <p:txBody>
          <a:bodyPr/>
          <a:lstStyle/>
          <a:p>
            <a:r>
              <a:rPr lang="tr-TR" dirty="0" smtClean="0"/>
              <a:t>KNEE-CARTILAGE SEGMENTATION</a:t>
            </a:r>
            <a:endParaRPr lang="en-US" dirty="0"/>
          </a:p>
        </p:txBody>
      </p:sp>
      <p:sp>
        <p:nvSpPr>
          <p:cNvPr id="3" name="Alt Başlık 2"/>
          <p:cNvSpPr>
            <a:spLocks noGrp="1"/>
          </p:cNvSpPr>
          <p:nvPr>
            <p:ph type="subTitle" idx="1"/>
          </p:nvPr>
        </p:nvSpPr>
        <p:spPr>
          <a:xfrm>
            <a:off x="7422035" y="749029"/>
            <a:ext cx="4635611" cy="1757241"/>
          </a:xfrm>
        </p:spPr>
        <p:txBody>
          <a:bodyPr>
            <a:normAutofit/>
          </a:bodyPr>
          <a:lstStyle/>
          <a:p>
            <a:endParaRPr lang="en-US" dirty="0"/>
          </a:p>
        </p:txBody>
      </p:sp>
    </p:spTree>
    <p:extLst>
      <p:ext uri="{BB962C8B-B14F-4D97-AF65-F5344CB8AC3E}">
        <p14:creationId xmlns:p14="http://schemas.microsoft.com/office/powerpoint/2010/main" val="2094325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96229" y="267494"/>
            <a:ext cx="8911687" cy="1280890"/>
          </a:xfrm>
        </p:spPr>
        <p:txBody>
          <a:bodyPr/>
          <a:lstStyle/>
          <a:p>
            <a:r>
              <a:rPr lang="tr-TR" dirty="0" smtClean="0"/>
              <a:t>1-Convolutional </a:t>
            </a:r>
            <a:r>
              <a:rPr lang="tr-TR" dirty="0" err="1" smtClean="0"/>
              <a:t>Neural</a:t>
            </a:r>
            <a:r>
              <a:rPr lang="tr-TR" dirty="0" smtClean="0"/>
              <a:t> Network</a:t>
            </a:r>
            <a:endParaRPr lang="en-US" dirty="0"/>
          </a:p>
        </p:txBody>
      </p:sp>
      <p:sp>
        <p:nvSpPr>
          <p:cNvPr id="3" name="İçerik Yer Tutucusu 2"/>
          <p:cNvSpPr>
            <a:spLocks noGrp="1"/>
          </p:cNvSpPr>
          <p:nvPr>
            <p:ph idx="1"/>
          </p:nvPr>
        </p:nvSpPr>
        <p:spPr>
          <a:xfrm>
            <a:off x="1473644" y="1216152"/>
            <a:ext cx="4744276" cy="4228726"/>
          </a:xfrm>
        </p:spPr>
        <p:txBody>
          <a:bodyPr>
            <a:normAutofit fontScale="92500" lnSpcReduction="10000"/>
          </a:bodyPr>
          <a:lstStyle/>
          <a:p>
            <a:r>
              <a:rPr lang="tr-TR" dirty="0" smtClean="0"/>
              <a:t>CNN is </a:t>
            </a:r>
            <a:r>
              <a:rPr lang="tr-TR" dirty="0" err="1" smtClean="0"/>
              <a:t>deep</a:t>
            </a:r>
            <a:r>
              <a:rPr lang="tr-TR" dirty="0" smtClean="0"/>
              <a:t> </a:t>
            </a:r>
            <a:r>
              <a:rPr lang="tr-TR" dirty="0" err="1" smtClean="0"/>
              <a:t>learning</a:t>
            </a:r>
            <a:r>
              <a:rPr lang="tr-TR" dirty="0" smtClean="0"/>
              <a:t> </a:t>
            </a:r>
            <a:r>
              <a:rPr lang="tr-TR" dirty="0" err="1" smtClean="0"/>
              <a:t>algorithm</a:t>
            </a:r>
            <a:r>
              <a:rPr lang="tr-TR" dirty="0" smtClean="0"/>
              <a:t>.</a:t>
            </a:r>
          </a:p>
          <a:p>
            <a:r>
              <a:rPr lang="en-US" dirty="0" smtClean="0"/>
              <a:t>CNN </a:t>
            </a:r>
            <a:r>
              <a:rPr lang="en-US" dirty="0"/>
              <a:t>involves feeding segments of an image as input to a convolutional neural network, which labels the pixels</a:t>
            </a:r>
            <a:r>
              <a:rPr lang="tr-TR" dirty="0" smtClean="0"/>
              <a:t>.</a:t>
            </a:r>
          </a:p>
          <a:p>
            <a:r>
              <a:rPr lang="en-US" dirty="0"/>
              <a:t>The image becomes an array depending on the resolution and size of the </a:t>
            </a:r>
            <a:r>
              <a:rPr lang="en-US" dirty="0" err="1"/>
              <a:t>image.Each</a:t>
            </a:r>
            <a:r>
              <a:rPr lang="en-US" dirty="0"/>
              <a:t> entry in the array will consist of a number from 0 to 255 </a:t>
            </a:r>
            <a:endParaRPr lang="tr-TR" dirty="0" smtClean="0"/>
          </a:p>
          <a:p>
            <a:r>
              <a:rPr lang="en-US" dirty="0" smtClean="0"/>
              <a:t>This </a:t>
            </a:r>
            <a:r>
              <a:rPr lang="en-US" dirty="0"/>
              <a:t>number will represent the pixel intensity at that </a:t>
            </a:r>
            <a:r>
              <a:rPr lang="en-US" dirty="0" err="1"/>
              <a:t>point.Taking</a:t>
            </a:r>
            <a:r>
              <a:rPr lang="en-US" dirty="0"/>
              <a:t> all these numbers as input, the computer will output a number. This number will signify the probability of an image belonging to a certain class (for example house, road, bus, dog, cat, etc.)</a:t>
            </a:r>
            <a:endParaRPr lang="tr-TR" dirty="0" smtClean="0"/>
          </a:p>
        </p:txBody>
      </p:sp>
      <p:sp>
        <p:nvSpPr>
          <p:cNvPr id="7" name="İçerik Yer Tutucusu 2"/>
          <p:cNvSpPr txBox="1">
            <a:spLocks/>
          </p:cNvSpPr>
          <p:nvPr/>
        </p:nvSpPr>
        <p:spPr>
          <a:xfrm>
            <a:off x="6600380" y="1097280"/>
            <a:ext cx="4744276" cy="43475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dirty="0" err="1" smtClean="0"/>
              <a:t>It</a:t>
            </a:r>
            <a:r>
              <a:rPr lang="tr-TR" dirty="0" smtClean="0"/>
              <a:t> has popular 3 </a:t>
            </a:r>
            <a:r>
              <a:rPr lang="tr-TR" dirty="0" err="1" smtClean="0"/>
              <a:t>layer</a:t>
            </a:r>
            <a:endParaRPr lang="tr-TR" dirty="0" smtClean="0"/>
          </a:p>
          <a:p>
            <a:pPr lvl="1">
              <a:buFont typeface="+mj-lt"/>
              <a:buAutoNum type="arabicPeriod"/>
            </a:pPr>
            <a:r>
              <a:rPr lang="en-US" dirty="0" smtClean="0"/>
              <a:t>The convolutional layer</a:t>
            </a:r>
          </a:p>
          <a:p>
            <a:pPr lvl="1">
              <a:buFont typeface="+mj-lt"/>
              <a:buAutoNum type="arabicPeriod"/>
            </a:pPr>
            <a:r>
              <a:rPr lang="en-US" dirty="0" smtClean="0"/>
              <a:t>The pooling layer</a:t>
            </a:r>
          </a:p>
          <a:p>
            <a:pPr lvl="1">
              <a:buFont typeface="+mj-lt"/>
              <a:buAutoNum type="arabicPeriod"/>
            </a:pPr>
            <a:r>
              <a:rPr lang="en-US" dirty="0" smtClean="0"/>
              <a:t>The fully connected layer</a:t>
            </a:r>
            <a:endParaRPr lang="tr-TR" dirty="0"/>
          </a:p>
        </p:txBody>
      </p:sp>
      <p:pic>
        <p:nvPicPr>
          <p:cNvPr id="3076" name="Resim 5" descr="Schematic diagram of a basic convolutional neural network (CN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986" y="2691511"/>
            <a:ext cx="4945063" cy="2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645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093101" y="356728"/>
            <a:ext cx="8915400" cy="3777622"/>
          </a:xfrm>
        </p:spPr>
        <p:txBody>
          <a:bodyPr/>
          <a:lstStyle/>
          <a:p>
            <a:r>
              <a:rPr lang="en-US" dirty="0"/>
              <a:t>Convolution is the first layer to extract features from an input </a:t>
            </a:r>
            <a:r>
              <a:rPr lang="en-US" dirty="0" smtClean="0"/>
              <a:t>image</a:t>
            </a:r>
            <a:r>
              <a:rPr lang="tr-TR" dirty="0" smtClean="0"/>
              <a:t>.</a:t>
            </a:r>
          </a:p>
          <a:p>
            <a:r>
              <a:rPr lang="en-US" dirty="0"/>
              <a:t>Pooling layers section would reduce the number of parameters when the images are too large. </a:t>
            </a:r>
            <a:endParaRPr lang="tr-TR" dirty="0" smtClean="0"/>
          </a:p>
          <a:p>
            <a:r>
              <a:rPr lang="tr-TR" dirty="0" err="1" smtClean="0"/>
              <a:t>Fully</a:t>
            </a:r>
            <a:r>
              <a:rPr lang="tr-TR" dirty="0" smtClean="0"/>
              <a:t> </a:t>
            </a:r>
            <a:r>
              <a:rPr lang="tr-TR" dirty="0" err="1" smtClean="0"/>
              <a:t>Connected</a:t>
            </a:r>
            <a:r>
              <a:rPr lang="tr-TR" dirty="0" smtClean="0"/>
              <a:t> L</a:t>
            </a:r>
            <a:r>
              <a:rPr lang="en-US" dirty="0" err="1" smtClean="0"/>
              <a:t>ayer</a:t>
            </a:r>
            <a:r>
              <a:rPr lang="en-US" dirty="0" smtClean="0"/>
              <a:t> </a:t>
            </a:r>
            <a:r>
              <a:rPr lang="en-US" dirty="0"/>
              <a:t>is flattened  matrix into vector and feed it into a fully connected layer like a neural network</a:t>
            </a:r>
            <a:r>
              <a:rPr lang="en-US" dirty="0" smtClean="0"/>
              <a:t>.</a:t>
            </a:r>
            <a:endParaRPr lang="tr-TR" dirty="0" smtClean="0"/>
          </a:p>
          <a:p>
            <a:endParaRPr lang="en-US" dirty="0"/>
          </a:p>
        </p:txBody>
      </p:sp>
      <p:pic>
        <p:nvPicPr>
          <p:cNvPr id="5" name="Resim 37"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876" y="2245539"/>
            <a:ext cx="7035800" cy="233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etin kutusu 3"/>
          <p:cNvSpPr txBox="1"/>
          <p:nvPr/>
        </p:nvSpPr>
        <p:spPr>
          <a:xfrm>
            <a:off x="4411494" y="4708506"/>
            <a:ext cx="2223686" cy="369332"/>
          </a:xfrm>
          <a:prstGeom prst="rect">
            <a:avLst/>
          </a:prstGeom>
          <a:noFill/>
        </p:spPr>
        <p:txBody>
          <a:bodyPr wrap="none" rtlCol="0">
            <a:spAutoFit/>
          </a:bodyPr>
          <a:lstStyle/>
          <a:p>
            <a:r>
              <a:rPr lang="en-US" dirty="0"/>
              <a:t>CNN architecture </a:t>
            </a:r>
          </a:p>
        </p:txBody>
      </p:sp>
      <p:sp>
        <p:nvSpPr>
          <p:cNvPr id="6" name="Metin kutusu 5"/>
          <p:cNvSpPr txBox="1"/>
          <p:nvPr/>
        </p:nvSpPr>
        <p:spPr>
          <a:xfrm>
            <a:off x="2637817" y="5420205"/>
            <a:ext cx="7096815" cy="261610"/>
          </a:xfrm>
          <a:prstGeom prst="rect">
            <a:avLst/>
          </a:prstGeom>
          <a:noFill/>
        </p:spPr>
        <p:txBody>
          <a:bodyPr wrap="none" rtlCol="0">
            <a:spAutoFit/>
          </a:bodyPr>
          <a:lstStyle/>
          <a:p>
            <a:r>
              <a:rPr lang="tr-TR" sz="1100" dirty="0" smtClean="0"/>
              <a:t>(</a:t>
            </a:r>
            <a:r>
              <a:rPr lang="en-US" sz="1100" dirty="0" smtClean="0"/>
              <a:t>Rectified </a:t>
            </a:r>
            <a:r>
              <a:rPr lang="en-US" sz="1100" dirty="0"/>
              <a:t>Linear Unit </a:t>
            </a:r>
            <a:r>
              <a:rPr lang="tr-TR" sz="1100" dirty="0" smtClean="0"/>
              <a:t>is</a:t>
            </a:r>
            <a:r>
              <a:rPr lang="en-US" sz="1100" dirty="0" smtClean="0"/>
              <a:t> </a:t>
            </a:r>
            <a:r>
              <a:rPr lang="en-US" sz="1100" dirty="0"/>
              <a:t>a non-linear </a:t>
            </a:r>
            <a:r>
              <a:rPr lang="en-US" sz="1100" dirty="0" smtClean="0"/>
              <a:t>operation</a:t>
            </a:r>
            <a:r>
              <a:rPr lang="tr-TR" sz="1100" dirty="0"/>
              <a:t>.</a:t>
            </a:r>
            <a:r>
              <a:rPr lang="en-US" sz="1100" dirty="0" err="1" smtClean="0"/>
              <a:t>ReLU’s</a:t>
            </a:r>
            <a:r>
              <a:rPr lang="en-US" sz="1100" dirty="0" smtClean="0"/>
              <a:t> </a:t>
            </a:r>
            <a:r>
              <a:rPr lang="en-US" sz="1100" dirty="0"/>
              <a:t>purpose is to introduce non-linearity in our </a:t>
            </a:r>
            <a:r>
              <a:rPr lang="en-US" sz="1100" dirty="0" smtClean="0"/>
              <a:t>C</a:t>
            </a:r>
            <a:r>
              <a:rPr lang="tr-TR" sz="1100" dirty="0" err="1" smtClean="0"/>
              <a:t>NNs</a:t>
            </a:r>
            <a:r>
              <a:rPr lang="tr-TR" sz="1100" dirty="0" smtClean="0"/>
              <a:t>)</a:t>
            </a:r>
            <a:r>
              <a:rPr lang="en-US" sz="1100" dirty="0" smtClean="0"/>
              <a:t> </a:t>
            </a:r>
            <a:endParaRPr lang="en-US" sz="1100" dirty="0"/>
          </a:p>
        </p:txBody>
      </p:sp>
    </p:spTree>
    <p:extLst>
      <p:ext uri="{BB962C8B-B14F-4D97-AF65-F5344CB8AC3E}">
        <p14:creationId xmlns:p14="http://schemas.microsoft.com/office/powerpoint/2010/main" val="2430571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2-Fully </a:t>
            </a:r>
            <a:r>
              <a:rPr lang="tr-TR" dirty="0" err="1" smtClean="0"/>
              <a:t>Convolutional</a:t>
            </a:r>
            <a:r>
              <a:rPr lang="tr-TR" dirty="0"/>
              <a:t> </a:t>
            </a:r>
            <a:r>
              <a:rPr lang="tr-TR" dirty="0" smtClean="0"/>
              <a:t>Network</a:t>
            </a:r>
            <a:endParaRPr lang="en-US" dirty="0"/>
          </a:p>
        </p:txBody>
      </p:sp>
      <p:sp>
        <p:nvSpPr>
          <p:cNvPr id="3" name="İçerik Yer Tutucusu 2"/>
          <p:cNvSpPr>
            <a:spLocks noGrp="1"/>
          </p:cNvSpPr>
          <p:nvPr>
            <p:ph idx="1"/>
          </p:nvPr>
        </p:nvSpPr>
        <p:spPr>
          <a:xfrm>
            <a:off x="1737157" y="1593272"/>
            <a:ext cx="3992434" cy="4408693"/>
          </a:xfrm>
        </p:spPr>
        <p:txBody>
          <a:bodyPr/>
          <a:lstStyle/>
          <a:p>
            <a:r>
              <a:rPr lang="en-US" dirty="0" smtClean="0"/>
              <a:t>FCN</a:t>
            </a:r>
            <a:r>
              <a:rPr lang="tr-TR" dirty="0"/>
              <a:t> </a:t>
            </a:r>
            <a:r>
              <a:rPr lang="tr-TR" dirty="0" smtClean="0"/>
              <a:t>is </a:t>
            </a:r>
            <a:r>
              <a:rPr lang="tr-TR" dirty="0" err="1"/>
              <a:t>similiar</a:t>
            </a:r>
            <a:r>
              <a:rPr lang="tr-TR" dirty="0"/>
              <a:t> </a:t>
            </a:r>
            <a:r>
              <a:rPr lang="tr-TR" dirty="0" err="1"/>
              <a:t>to</a:t>
            </a:r>
            <a:r>
              <a:rPr lang="tr-TR" dirty="0"/>
              <a:t> </a:t>
            </a:r>
            <a:r>
              <a:rPr lang="tr-TR" dirty="0" err="1" smtClean="0"/>
              <a:t>CNN.But</a:t>
            </a:r>
            <a:r>
              <a:rPr lang="tr-TR" dirty="0" smtClean="0"/>
              <a:t> it</a:t>
            </a:r>
            <a:r>
              <a:rPr lang="en-US" dirty="0" smtClean="0"/>
              <a:t> </a:t>
            </a:r>
            <a:r>
              <a:rPr lang="en-US" dirty="0"/>
              <a:t>is a network that does not contain any “Dense” layers (as in traditional CNNs) instead it contains 1x1 convolutions that perform the task of fully connected layers (Dense layers). </a:t>
            </a:r>
            <a:r>
              <a:rPr lang="tr-TR" dirty="0" err="1" smtClean="0"/>
              <a:t>It</a:t>
            </a:r>
            <a:r>
              <a:rPr lang="tr-TR" dirty="0" smtClean="0"/>
              <a:t> </a:t>
            </a:r>
            <a:r>
              <a:rPr lang="en-US" dirty="0" smtClean="0"/>
              <a:t>h</a:t>
            </a:r>
            <a:r>
              <a:rPr lang="tr-TR" dirty="0" smtClean="0"/>
              <a:t>as</a:t>
            </a:r>
            <a:r>
              <a:rPr lang="en-US" dirty="0" smtClean="0"/>
              <a:t> </a:t>
            </a:r>
            <a:r>
              <a:rPr lang="en-US" dirty="0"/>
              <a:t>no limitations on the input size at all because once the kernel and step sizes are described, the convolution at each layer can generate appropriate dimension outputs according to the corresponding inputs.</a:t>
            </a:r>
          </a:p>
        </p:txBody>
      </p:sp>
      <p:pic>
        <p:nvPicPr>
          <p:cNvPr id="1843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065" y="1593272"/>
            <a:ext cx="4972483" cy="2187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etin kutusu 3"/>
          <p:cNvSpPr txBox="1"/>
          <p:nvPr/>
        </p:nvSpPr>
        <p:spPr>
          <a:xfrm>
            <a:off x="6762305" y="4015307"/>
            <a:ext cx="4200189" cy="369332"/>
          </a:xfrm>
          <a:prstGeom prst="rect">
            <a:avLst/>
          </a:prstGeom>
          <a:noFill/>
        </p:spPr>
        <p:txBody>
          <a:bodyPr wrap="none" rtlCol="0">
            <a:spAutoFit/>
          </a:bodyPr>
          <a:lstStyle/>
          <a:p>
            <a:r>
              <a:rPr lang="tr-TR" dirty="0" err="1" smtClean="0"/>
              <a:t>Convolution</a:t>
            </a:r>
            <a:r>
              <a:rPr lang="tr-TR" dirty="0"/>
              <a:t> </a:t>
            </a:r>
            <a:r>
              <a:rPr lang="tr-TR" dirty="0" err="1" smtClean="0"/>
              <a:t>fully</a:t>
            </a:r>
            <a:r>
              <a:rPr lang="tr-TR" dirty="0" smtClean="0"/>
              <a:t> </a:t>
            </a:r>
            <a:r>
              <a:rPr lang="tr-TR" dirty="0" err="1" smtClean="0"/>
              <a:t>connected</a:t>
            </a:r>
            <a:r>
              <a:rPr lang="tr-TR" dirty="0" smtClean="0"/>
              <a:t> </a:t>
            </a:r>
            <a:r>
              <a:rPr lang="tr-TR" dirty="0" err="1" smtClean="0"/>
              <a:t>Layers</a:t>
            </a:r>
            <a:r>
              <a:rPr lang="tr-TR" dirty="0" smtClean="0"/>
              <a:t> </a:t>
            </a:r>
            <a:endParaRPr lang="en-US" dirty="0"/>
          </a:p>
        </p:txBody>
      </p:sp>
    </p:spTree>
    <p:extLst>
      <p:ext uri="{BB962C8B-B14F-4D97-AF65-F5344CB8AC3E}">
        <p14:creationId xmlns:p14="http://schemas.microsoft.com/office/powerpoint/2010/main" val="4088133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3-Residual </a:t>
            </a:r>
            <a:r>
              <a:rPr lang="tr-TR" dirty="0" err="1" smtClean="0"/>
              <a:t>Neural</a:t>
            </a:r>
            <a:r>
              <a:rPr lang="tr-TR" dirty="0" smtClean="0"/>
              <a:t> Network</a:t>
            </a:r>
            <a:endParaRPr lang="en-US" dirty="0"/>
          </a:p>
        </p:txBody>
      </p:sp>
      <p:sp>
        <p:nvSpPr>
          <p:cNvPr id="3" name="İçerik Yer Tutucusu 2"/>
          <p:cNvSpPr>
            <a:spLocks noGrp="1"/>
          </p:cNvSpPr>
          <p:nvPr>
            <p:ph idx="1"/>
          </p:nvPr>
        </p:nvSpPr>
        <p:spPr>
          <a:xfrm>
            <a:off x="2057401" y="1354282"/>
            <a:ext cx="5267527" cy="5114612"/>
          </a:xfrm>
        </p:spPr>
        <p:txBody>
          <a:bodyPr>
            <a:normAutofit/>
          </a:bodyPr>
          <a:lstStyle/>
          <a:p>
            <a:r>
              <a:rPr lang="tr-TR" dirty="0" err="1"/>
              <a:t>ResNet</a:t>
            </a:r>
            <a:r>
              <a:rPr lang="tr-TR" dirty="0"/>
              <a:t> is </a:t>
            </a:r>
            <a:r>
              <a:rPr lang="tr-TR" dirty="0" err="1"/>
              <a:t>similiar</a:t>
            </a:r>
            <a:r>
              <a:rPr lang="tr-TR" dirty="0"/>
              <a:t> </a:t>
            </a:r>
            <a:r>
              <a:rPr lang="tr-TR" dirty="0" err="1"/>
              <a:t>to</a:t>
            </a:r>
            <a:r>
              <a:rPr lang="tr-TR" dirty="0"/>
              <a:t> CNN. But</a:t>
            </a:r>
            <a:r>
              <a:rPr lang="tr-TR" dirty="0" smtClean="0"/>
              <a:t>,</a:t>
            </a:r>
            <a:r>
              <a:rPr lang="en-US" dirty="0"/>
              <a:t> Residual neural networks do this by utilizing skip connections, or shortcuts to jump over some layers</a:t>
            </a:r>
            <a:endParaRPr lang="tr-TR" dirty="0"/>
          </a:p>
          <a:p>
            <a:r>
              <a:rPr lang="en-US" dirty="0" smtClean="0"/>
              <a:t> </a:t>
            </a:r>
            <a:r>
              <a:rPr lang="tr-TR" dirty="0" smtClean="0"/>
              <a:t>T</a:t>
            </a:r>
            <a:r>
              <a:rPr lang="en-US" dirty="0" smtClean="0"/>
              <a:t>he </a:t>
            </a:r>
            <a:r>
              <a:rPr lang="en-US" dirty="0"/>
              <a:t>input to the output allows stops some layers from change the values of the gradient which means that we skip learning for some layers</a:t>
            </a:r>
            <a:r>
              <a:rPr lang="tr-TR" dirty="0"/>
              <a:t> in </a:t>
            </a:r>
            <a:r>
              <a:rPr lang="tr-TR" dirty="0" err="1"/>
              <a:t>ResNet</a:t>
            </a:r>
            <a:r>
              <a:rPr lang="en-US" dirty="0"/>
              <a:t>.</a:t>
            </a:r>
            <a:r>
              <a:rPr lang="tr-TR" dirty="0"/>
              <a:t> </a:t>
            </a:r>
            <a:endParaRPr lang="tr-TR" dirty="0" smtClean="0"/>
          </a:p>
          <a:p>
            <a:r>
              <a:rPr lang="en-US" dirty="0" smtClean="0"/>
              <a:t>The </a:t>
            </a:r>
            <a:r>
              <a:rPr lang="en-US" dirty="0"/>
              <a:t>residual unit will ease the training of the </a:t>
            </a:r>
            <a:r>
              <a:rPr lang="en-US" dirty="0" smtClean="0"/>
              <a:t>network.</a:t>
            </a:r>
            <a:r>
              <a:rPr lang="tr-TR" dirty="0" err="1" smtClean="0"/>
              <a:t>Because</a:t>
            </a:r>
            <a:r>
              <a:rPr lang="tr-TR" dirty="0" smtClean="0"/>
              <a:t> , </a:t>
            </a:r>
            <a:r>
              <a:rPr lang="en-US" dirty="0" smtClean="0"/>
              <a:t>The </a:t>
            </a:r>
            <a:r>
              <a:rPr lang="en-US" dirty="0"/>
              <a:t>skip connections within a residual unit and between low levels and high levels of the network will facilitate information propagation without degradation</a:t>
            </a:r>
            <a:r>
              <a:rPr lang="en-US" dirty="0" smtClean="0"/>
              <a:t>,</a:t>
            </a:r>
            <a:endParaRPr lang="tr-TR" dirty="0" smtClean="0"/>
          </a:p>
          <a:p>
            <a:pPr marL="0" indent="0">
              <a:buNone/>
            </a:pPr>
            <a:r>
              <a:rPr lang="tr-TR" dirty="0" err="1" smtClean="0"/>
              <a:t>It</a:t>
            </a:r>
            <a:r>
              <a:rPr lang="tr-TR" dirty="0" smtClean="0"/>
              <a:t> </a:t>
            </a:r>
            <a:r>
              <a:rPr lang="en-US" dirty="0" err="1" smtClean="0"/>
              <a:t>mak</a:t>
            </a:r>
            <a:r>
              <a:rPr lang="tr-TR" dirty="0" smtClean="0"/>
              <a:t>e</a:t>
            </a:r>
            <a:r>
              <a:rPr lang="en-US" dirty="0" smtClean="0"/>
              <a:t> </a:t>
            </a:r>
            <a:r>
              <a:rPr lang="en-US" dirty="0"/>
              <a:t>it possible to design a neural network with much fewer parameters.</a:t>
            </a:r>
            <a:endParaRPr lang="tr-TR" dirty="0"/>
          </a:p>
        </p:txBody>
      </p:sp>
      <p:pic>
        <p:nvPicPr>
          <p:cNvPr id="19459" name="Resim 57" descr="C:\Users\Administrator\Desktop\residual.PNG"/>
          <p:cNvPicPr>
            <a:picLocks noChangeAspect="1" noChangeArrowheads="1"/>
          </p:cNvPicPr>
          <p:nvPr/>
        </p:nvPicPr>
        <p:blipFill>
          <a:blip r:embed="rId2">
            <a:extLst>
              <a:ext uri="{28A0092B-C50C-407E-A947-70E740481C1C}">
                <a14:useLocalDpi xmlns:a14="http://schemas.microsoft.com/office/drawing/2010/main" val="0"/>
              </a:ext>
            </a:extLst>
          </a:blip>
          <a:srcRect l="15138" r="6111" b="13463"/>
          <a:stretch>
            <a:fillRect/>
          </a:stretch>
        </p:blipFill>
        <p:spPr bwMode="auto">
          <a:xfrm>
            <a:off x="7563318" y="2067562"/>
            <a:ext cx="4321175" cy="237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Metin kutusu 5"/>
          <p:cNvSpPr txBox="1"/>
          <p:nvPr/>
        </p:nvSpPr>
        <p:spPr>
          <a:xfrm>
            <a:off x="7644381" y="4714963"/>
            <a:ext cx="4395755" cy="307777"/>
          </a:xfrm>
          <a:prstGeom prst="rect">
            <a:avLst/>
          </a:prstGeom>
          <a:noFill/>
        </p:spPr>
        <p:txBody>
          <a:bodyPr wrap="none" rtlCol="0">
            <a:spAutoFit/>
          </a:bodyPr>
          <a:lstStyle/>
          <a:p>
            <a:r>
              <a:rPr lang="en-US" sz="1400" dirty="0"/>
              <a:t>A regular block (left) and a residual block (right) </a:t>
            </a:r>
          </a:p>
        </p:txBody>
      </p:sp>
    </p:spTree>
    <p:extLst>
      <p:ext uri="{BB962C8B-B14F-4D97-AF65-F5344CB8AC3E}">
        <p14:creationId xmlns:p14="http://schemas.microsoft.com/office/powerpoint/2010/main" val="2224963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a:bodyPr>
          <a:lstStyle/>
          <a:p>
            <a:pPr>
              <a:buFont typeface="Wingdings" panose="05000000000000000000" pitchFamily="2" charset="2"/>
              <a:buChar char="q"/>
            </a:pPr>
            <a:r>
              <a:rPr lang="tr-TR" sz="5400" dirty="0" smtClean="0"/>
              <a:t>A</a:t>
            </a:r>
            <a:r>
              <a:rPr lang="en-US" sz="5400" dirty="0" err="1" smtClean="0"/>
              <a:t>rchitecture</a:t>
            </a:r>
            <a:endParaRPr lang="en-US" sz="5400" dirty="0"/>
          </a:p>
        </p:txBody>
      </p:sp>
    </p:spTree>
    <p:extLst>
      <p:ext uri="{BB962C8B-B14F-4D97-AF65-F5344CB8AC3E}">
        <p14:creationId xmlns:p14="http://schemas.microsoft.com/office/powerpoint/2010/main" val="1224510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1-U-NET </a:t>
            </a:r>
            <a:endParaRPr lang="en-US" dirty="0"/>
          </a:p>
        </p:txBody>
      </p:sp>
      <p:sp>
        <p:nvSpPr>
          <p:cNvPr id="3" name="İçerik Yer Tutucusu 2"/>
          <p:cNvSpPr>
            <a:spLocks noGrp="1"/>
          </p:cNvSpPr>
          <p:nvPr>
            <p:ph idx="1"/>
          </p:nvPr>
        </p:nvSpPr>
        <p:spPr>
          <a:xfrm>
            <a:off x="1574228" y="1685544"/>
            <a:ext cx="2997772" cy="4596384"/>
          </a:xfrm>
        </p:spPr>
        <p:txBody>
          <a:bodyPr/>
          <a:lstStyle/>
          <a:p>
            <a:r>
              <a:rPr lang="en-US" dirty="0"/>
              <a:t>The U-Net architecture is built </a:t>
            </a:r>
            <a:r>
              <a:rPr lang="tr-TR" dirty="0" err="1" smtClean="0"/>
              <a:t>up</a:t>
            </a:r>
            <a:r>
              <a:rPr lang="en-US" dirty="0" smtClean="0"/>
              <a:t>on </a:t>
            </a:r>
            <a:r>
              <a:rPr lang="en-US" dirty="0"/>
              <a:t>the Fully Convolutional Network and modified in a way that it yields better segmentation in medical </a:t>
            </a:r>
            <a:r>
              <a:rPr lang="en-US" dirty="0" err="1"/>
              <a:t>imaging.Its</a:t>
            </a:r>
            <a:r>
              <a:rPr lang="en-US" dirty="0"/>
              <a:t> goal is to predict each pixel's class.</a:t>
            </a:r>
            <a:endParaRPr lang="tr-TR" dirty="0" smtClean="0"/>
          </a:p>
          <a:p>
            <a:endParaRPr lang="en-US" dirty="0"/>
          </a:p>
        </p:txBody>
      </p:sp>
      <p:pic>
        <p:nvPicPr>
          <p:cNvPr id="2051" name="Resim 6" descr="https://github.com/nikhilroxtomar/UNet-Segmentation-in-Keras-TensorFlow/raw/8f9a9e69c16aff158f1a0aec524d90b69faf35af/images/u-net-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217" y="1685544"/>
            <a:ext cx="5454008" cy="390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etin kutusu 3"/>
          <p:cNvSpPr txBox="1"/>
          <p:nvPr/>
        </p:nvSpPr>
        <p:spPr>
          <a:xfrm>
            <a:off x="6342435" y="5729592"/>
            <a:ext cx="4289898" cy="369332"/>
          </a:xfrm>
          <a:prstGeom prst="rect">
            <a:avLst/>
          </a:prstGeom>
          <a:noFill/>
        </p:spPr>
        <p:txBody>
          <a:bodyPr wrap="square" rtlCol="0">
            <a:spAutoFit/>
          </a:bodyPr>
          <a:lstStyle/>
          <a:p>
            <a:r>
              <a:rPr lang="tr-TR" dirty="0" smtClean="0"/>
              <a:t>How </a:t>
            </a:r>
            <a:r>
              <a:rPr lang="tr-TR" dirty="0"/>
              <a:t>U-net </a:t>
            </a:r>
            <a:r>
              <a:rPr lang="tr-TR" dirty="0" err="1" smtClean="0"/>
              <a:t>architecture</a:t>
            </a:r>
            <a:r>
              <a:rPr lang="tr-TR" dirty="0" smtClean="0"/>
              <a:t> </a:t>
            </a:r>
            <a:r>
              <a:rPr lang="tr-TR" dirty="0" err="1" smtClean="0"/>
              <a:t>works</a:t>
            </a:r>
            <a:endParaRPr lang="en-US" dirty="0"/>
          </a:p>
        </p:txBody>
      </p:sp>
    </p:spTree>
    <p:extLst>
      <p:ext uri="{BB962C8B-B14F-4D97-AF65-F5344CB8AC3E}">
        <p14:creationId xmlns:p14="http://schemas.microsoft.com/office/powerpoint/2010/main" val="1464941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2-RESU-NET</a:t>
            </a:r>
            <a:endParaRPr lang="en-US" dirty="0"/>
          </a:p>
        </p:txBody>
      </p:sp>
      <p:sp>
        <p:nvSpPr>
          <p:cNvPr id="3" name="İçerik Yer Tutucusu 2"/>
          <p:cNvSpPr>
            <a:spLocks noGrp="1"/>
          </p:cNvSpPr>
          <p:nvPr>
            <p:ph idx="1"/>
          </p:nvPr>
        </p:nvSpPr>
        <p:spPr>
          <a:xfrm>
            <a:off x="2038494" y="1582861"/>
            <a:ext cx="3253353" cy="4574748"/>
          </a:xfrm>
        </p:spPr>
        <p:txBody>
          <a:bodyPr/>
          <a:lstStyle/>
          <a:p>
            <a:r>
              <a:rPr lang="en-US" dirty="0" err="1"/>
              <a:t>ResUNet</a:t>
            </a:r>
            <a:r>
              <a:rPr lang="en-US" dirty="0"/>
              <a:t> is  a </a:t>
            </a:r>
            <a:r>
              <a:rPr lang="tr-TR" dirty="0" err="1" smtClean="0"/>
              <a:t>image</a:t>
            </a:r>
            <a:r>
              <a:rPr lang="tr-TR" dirty="0" smtClean="0"/>
              <a:t> </a:t>
            </a:r>
            <a:r>
              <a:rPr lang="en-US" dirty="0" smtClean="0"/>
              <a:t>segmentation </a:t>
            </a:r>
            <a:r>
              <a:rPr lang="en-US" dirty="0"/>
              <a:t>model inspired by the  residual </a:t>
            </a:r>
            <a:r>
              <a:rPr lang="tr-TR" dirty="0" err="1"/>
              <a:t>neural</a:t>
            </a:r>
            <a:r>
              <a:rPr lang="tr-TR" dirty="0"/>
              <a:t> network</a:t>
            </a:r>
            <a:r>
              <a:rPr lang="en-US" dirty="0"/>
              <a:t> and </a:t>
            </a:r>
            <a:r>
              <a:rPr lang="en-US" dirty="0" err="1"/>
              <a:t>UNet</a:t>
            </a:r>
            <a:r>
              <a:rPr lang="en-US" dirty="0"/>
              <a:t>. An architecture that take advantages from both(Residual and </a:t>
            </a:r>
            <a:r>
              <a:rPr lang="en-US" dirty="0" err="1"/>
              <a:t>UNet</a:t>
            </a:r>
            <a:r>
              <a:rPr lang="en-US" dirty="0"/>
              <a:t>) </a:t>
            </a:r>
            <a:r>
              <a:rPr lang="en-US" dirty="0" err="1"/>
              <a:t>models.ResU</a:t>
            </a:r>
            <a:r>
              <a:rPr lang="tr-TR" dirty="0"/>
              <a:t>-</a:t>
            </a:r>
            <a:r>
              <a:rPr lang="en-US" dirty="0"/>
              <a:t>Net uses a U</a:t>
            </a:r>
            <a:r>
              <a:rPr lang="tr-TR" dirty="0"/>
              <a:t>-</a:t>
            </a:r>
            <a:r>
              <a:rPr lang="en-US" dirty="0"/>
              <a:t>Net encoder/decoder backbone, in combination with residual </a:t>
            </a:r>
            <a:r>
              <a:rPr lang="tr-TR" dirty="0" err="1"/>
              <a:t>block</a:t>
            </a:r>
            <a:r>
              <a:rPr lang="en-US" dirty="0"/>
              <a:t>s</a:t>
            </a:r>
            <a:r>
              <a:rPr lang="tr-TR" dirty="0"/>
              <a:t>. </a:t>
            </a:r>
          </a:p>
          <a:p>
            <a:endParaRPr lang="en-US" dirty="0"/>
          </a:p>
        </p:txBody>
      </p:sp>
      <p:pic>
        <p:nvPicPr>
          <p:cNvPr id="4" name="Resim 8" descr="https://github.com/nikhilroxtomar/Deep-Residual-Unet/raw/e250c2f5bb1a260cbe7bed6b7232d7b8b20fe1a2/images/basic%20bl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037" y="1373817"/>
            <a:ext cx="48545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Metin kutusu 4"/>
          <p:cNvSpPr txBox="1"/>
          <p:nvPr/>
        </p:nvSpPr>
        <p:spPr>
          <a:xfrm>
            <a:off x="7048768" y="5014659"/>
            <a:ext cx="4137567" cy="461665"/>
          </a:xfrm>
          <a:prstGeom prst="rect">
            <a:avLst/>
          </a:prstGeom>
          <a:noFill/>
        </p:spPr>
        <p:txBody>
          <a:bodyPr wrap="square" rtlCol="0">
            <a:spAutoFit/>
          </a:bodyPr>
          <a:lstStyle/>
          <a:p>
            <a:r>
              <a:rPr lang="en-US" sz="1200" dirty="0"/>
              <a:t>Architecture of  regular block (left) and a residual block (right) </a:t>
            </a:r>
          </a:p>
        </p:txBody>
      </p:sp>
      <p:sp>
        <p:nvSpPr>
          <p:cNvPr id="6" name="Metin kutusu 5"/>
          <p:cNvSpPr txBox="1"/>
          <p:nvPr/>
        </p:nvSpPr>
        <p:spPr>
          <a:xfrm>
            <a:off x="7048768" y="5764366"/>
            <a:ext cx="4137567" cy="830997"/>
          </a:xfrm>
          <a:prstGeom prst="rect">
            <a:avLst/>
          </a:prstGeom>
          <a:noFill/>
        </p:spPr>
        <p:txBody>
          <a:bodyPr wrap="square" rtlCol="0">
            <a:spAutoFit/>
          </a:bodyPr>
          <a:lstStyle/>
          <a:p>
            <a:r>
              <a:rPr lang="tr-TR" sz="1200" dirty="0" smtClean="0"/>
              <a:t>(</a:t>
            </a:r>
            <a:r>
              <a:rPr lang="tr-TR" sz="1200" dirty="0" err="1" smtClean="0"/>
              <a:t>BatchNormalization</a:t>
            </a:r>
            <a:r>
              <a:rPr lang="tr-TR" sz="1200" dirty="0" smtClean="0"/>
              <a:t>  is </a:t>
            </a:r>
            <a:r>
              <a:rPr lang="tr-TR" sz="1200" dirty="0" err="1" smtClean="0"/>
              <a:t>used</a:t>
            </a:r>
            <a:r>
              <a:rPr lang="tr-TR" sz="1200" dirty="0" smtClean="0"/>
              <a:t> </a:t>
            </a:r>
            <a:r>
              <a:rPr lang="tr-TR" sz="1200" dirty="0" err="1" smtClean="0"/>
              <a:t>to</a:t>
            </a:r>
            <a:r>
              <a:rPr lang="tr-TR" sz="1200" dirty="0" smtClean="0"/>
              <a:t> </a:t>
            </a:r>
            <a:r>
              <a:rPr lang="en-US" sz="1200" b="1" dirty="0"/>
              <a:t>accelerates training</a:t>
            </a:r>
            <a:r>
              <a:rPr lang="en-US" sz="1200" dirty="0"/>
              <a:t>, in some cases by halving the epochs or better, and provides some regularization,</a:t>
            </a:r>
            <a:r>
              <a:rPr lang="en-US" sz="1200" b="1" dirty="0"/>
              <a:t> reducing generalization error</a:t>
            </a:r>
            <a:r>
              <a:rPr lang="en-US" sz="1200" dirty="0" smtClean="0"/>
              <a:t>.</a:t>
            </a:r>
            <a:r>
              <a:rPr lang="tr-TR" sz="1200" dirty="0" smtClean="0"/>
              <a:t>)</a:t>
            </a:r>
            <a:endParaRPr lang="tr-TR" sz="1000" dirty="0" smtClean="0"/>
          </a:p>
        </p:txBody>
      </p:sp>
      <p:sp>
        <p:nvSpPr>
          <p:cNvPr id="7" name="Metin kutusu 6"/>
          <p:cNvSpPr txBox="1"/>
          <p:nvPr/>
        </p:nvSpPr>
        <p:spPr>
          <a:xfrm>
            <a:off x="3665170" y="5857527"/>
            <a:ext cx="2965315" cy="600164"/>
          </a:xfrm>
          <a:prstGeom prst="rect">
            <a:avLst/>
          </a:prstGeom>
          <a:noFill/>
        </p:spPr>
        <p:txBody>
          <a:bodyPr wrap="square" rtlCol="0">
            <a:spAutoFit/>
          </a:bodyPr>
          <a:lstStyle/>
          <a:p>
            <a:r>
              <a:rPr lang="tr-TR" sz="1100" dirty="0" smtClean="0"/>
              <a:t>(</a:t>
            </a:r>
            <a:r>
              <a:rPr lang="en-US" sz="1100" dirty="0" smtClean="0"/>
              <a:t>Rectified </a:t>
            </a:r>
            <a:r>
              <a:rPr lang="en-US" sz="1100" dirty="0"/>
              <a:t>Linear Unit </a:t>
            </a:r>
            <a:r>
              <a:rPr lang="tr-TR" sz="1100" dirty="0" smtClean="0"/>
              <a:t>is</a:t>
            </a:r>
            <a:r>
              <a:rPr lang="en-US" sz="1100" dirty="0" smtClean="0"/>
              <a:t> </a:t>
            </a:r>
            <a:r>
              <a:rPr lang="en-US" sz="1100" dirty="0"/>
              <a:t>a non-linear </a:t>
            </a:r>
            <a:r>
              <a:rPr lang="en-US" sz="1100" dirty="0" smtClean="0"/>
              <a:t>operation</a:t>
            </a:r>
            <a:r>
              <a:rPr lang="tr-TR" sz="1100" dirty="0"/>
              <a:t>.</a:t>
            </a:r>
            <a:r>
              <a:rPr lang="en-US" sz="1100" dirty="0" err="1" smtClean="0"/>
              <a:t>ReLU’s</a:t>
            </a:r>
            <a:r>
              <a:rPr lang="en-US" sz="1100" dirty="0" smtClean="0"/>
              <a:t> </a:t>
            </a:r>
            <a:r>
              <a:rPr lang="en-US" sz="1100" dirty="0"/>
              <a:t>purpose is to introduce non-linearity in our </a:t>
            </a:r>
            <a:r>
              <a:rPr lang="en-US" sz="1100" dirty="0" smtClean="0"/>
              <a:t>C</a:t>
            </a:r>
            <a:r>
              <a:rPr lang="tr-TR" sz="1100" dirty="0" err="1" smtClean="0"/>
              <a:t>NNs</a:t>
            </a:r>
            <a:r>
              <a:rPr lang="tr-TR" sz="1100" dirty="0" smtClean="0"/>
              <a:t>)</a:t>
            </a:r>
            <a:r>
              <a:rPr lang="en-US" sz="1100" dirty="0" smtClean="0"/>
              <a:t> </a:t>
            </a:r>
            <a:endParaRPr lang="en-US" sz="1100" dirty="0"/>
          </a:p>
        </p:txBody>
      </p:sp>
    </p:spTree>
    <p:extLst>
      <p:ext uri="{BB962C8B-B14F-4D97-AF65-F5344CB8AC3E}">
        <p14:creationId xmlns:p14="http://schemas.microsoft.com/office/powerpoint/2010/main" val="2834967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a:xfrm>
            <a:off x="2589212" y="2133600"/>
            <a:ext cx="3665284" cy="3777622"/>
          </a:xfrm>
        </p:spPr>
        <p:txBody>
          <a:bodyPr/>
          <a:lstStyle/>
          <a:p>
            <a:r>
              <a:rPr lang="en-US" b="1" dirty="0" err="1"/>
              <a:t>UNet</a:t>
            </a:r>
            <a:r>
              <a:rPr lang="en-US" b="1" dirty="0"/>
              <a:t> Architecture has 3 parts:</a:t>
            </a:r>
            <a:endParaRPr lang="en-US" dirty="0"/>
          </a:p>
          <a:p>
            <a:pPr lvl="1"/>
            <a:r>
              <a:rPr lang="en-US" dirty="0"/>
              <a:t>Encoding</a:t>
            </a:r>
          </a:p>
          <a:p>
            <a:pPr lvl="1"/>
            <a:r>
              <a:rPr lang="en-US" dirty="0"/>
              <a:t>Bridge</a:t>
            </a:r>
          </a:p>
          <a:p>
            <a:pPr lvl="1"/>
            <a:r>
              <a:rPr lang="en-US" dirty="0"/>
              <a:t>Decoding</a:t>
            </a:r>
          </a:p>
        </p:txBody>
      </p:sp>
      <p:sp>
        <p:nvSpPr>
          <p:cNvPr id="4" name="İçerik Yer Tutucusu 2"/>
          <p:cNvSpPr txBox="1">
            <a:spLocks/>
          </p:cNvSpPr>
          <p:nvPr/>
        </p:nvSpPr>
        <p:spPr>
          <a:xfrm>
            <a:off x="6728396" y="2133600"/>
            <a:ext cx="3665284"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b="1" dirty="0" err="1" smtClean="0"/>
              <a:t>Res</a:t>
            </a:r>
            <a:r>
              <a:rPr lang="en-US" b="1" dirty="0" err="1" smtClean="0"/>
              <a:t>UNet</a:t>
            </a:r>
            <a:r>
              <a:rPr lang="en-US" b="1" dirty="0" smtClean="0"/>
              <a:t> Architecture has 3 parts:</a:t>
            </a:r>
            <a:endParaRPr lang="en-US" dirty="0" smtClean="0"/>
          </a:p>
          <a:p>
            <a:pPr lvl="1"/>
            <a:r>
              <a:rPr lang="en-US" dirty="0" smtClean="0"/>
              <a:t>Encoding</a:t>
            </a:r>
            <a:r>
              <a:rPr lang="tr-TR" dirty="0" smtClean="0"/>
              <a:t> </a:t>
            </a:r>
            <a:r>
              <a:rPr lang="en-US" dirty="0"/>
              <a:t>with residual connections</a:t>
            </a:r>
            <a:endParaRPr lang="en-US" dirty="0" smtClean="0"/>
          </a:p>
          <a:p>
            <a:pPr lvl="1"/>
            <a:r>
              <a:rPr lang="en-US" dirty="0" smtClean="0"/>
              <a:t>Bridge</a:t>
            </a:r>
          </a:p>
          <a:p>
            <a:pPr lvl="1"/>
            <a:r>
              <a:rPr lang="en-US" dirty="0" smtClean="0"/>
              <a:t>Decoding</a:t>
            </a:r>
            <a:r>
              <a:rPr lang="en-US" dirty="0"/>
              <a:t> with residual connections</a:t>
            </a:r>
          </a:p>
        </p:txBody>
      </p:sp>
    </p:spTree>
    <p:extLst>
      <p:ext uri="{BB962C8B-B14F-4D97-AF65-F5344CB8AC3E}">
        <p14:creationId xmlns:p14="http://schemas.microsoft.com/office/powerpoint/2010/main" val="607470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q"/>
            </a:pPr>
            <a:r>
              <a:rPr lang="tr-TR" sz="4800" dirty="0"/>
              <a:t>MATERIALS</a:t>
            </a:r>
            <a:endParaRPr lang="en-US" sz="4800" dirty="0"/>
          </a:p>
        </p:txBody>
      </p:sp>
    </p:spTree>
    <p:extLst>
      <p:ext uri="{BB962C8B-B14F-4D97-AF65-F5344CB8AC3E}">
        <p14:creationId xmlns:p14="http://schemas.microsoft.com/office/powerpoint/2010/main" val="3790459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Python</a:t>
            </a:r>
            <a:endParaRPr lang="en-US" dirty="0"/>
          </a:p>
        </p:txBody>
      </p:sp>
      <p:sp>
        <p:nvSpPr>
          <p:cNvPr id="3" name="İçerik Yer Tutucusu 2"/>
          <p:cNvSpPr>
            <a:spLocks noGrp="1"/>
          </p:cNvSpPr>
          <p:nvPr>
            <p:ph idx="1"/>
          </p:nvPr>
        </p:nvSpPr>
        <p:spPr>
          <a:xfrm>
            <a:off x="2589212" y="2133600"/>
            <a:ext cx="6783388" cy="3777622"/>
          </a:xfrm>
        </p:spPr>
        <p:txBody>
          <a:bodyPr/>
          <a:lstStyle/>
          <a:p>
            <a:r>
              <a:rPr lang="tr-TR" dirty="0" err="1"/>
              <a:t>Python</a:t>
            </a:r>
            <a:r>
              <a:rPr lang="tr-TR" dirty="0"/>
              <a:t> </a:t>
            </a:r>
            <a:r>
              <a:rPr lang="tr-TR" dirty="0" smtClean="0"/>
              <a:t>is </a:t>
            </a:r>
            <a:r>
              <a:rPr lang="en-US" dirty="0"/>
              <a:t>a high-level programming language designed </a:t>
            </a:r>
            <a:r>
              <a:rPr lang="en-US" dirty="0" smtClean="0"/>
              <a:t>to</a:t>
            </a:r>
            <a:r>
              <a:rPr lang="tr-TR" dirty="0" smtClean="0"/>
              <a:t> be </a:t>
            </a:r>
            <a:r>
              <a:rPr lang="tr-TR" dirty="0" err="1" smtClean="0"/>
              <a:t>and</a:t>
            </a:r>
            <a:r>
              <a:rPr lang="tr-TR" dirty="0" smtClean="0"/>
              <a:t> </a:t>
            </a:r>
            <a:r>
              <a:rPr lang="tr-TR" dirty="0" err="1"/>
              <a:t>the</a:t>
            </a:r>
            <a:r>
              <a:rPr lang="tr-TR" dirty="0"/>
              <a:t> </a:t>
            </a:r>
            <a:r>
              <a:rPr lang="tr-TR" dirty="0" err="1"/>
              <a:t>free</a:t>
            </a:r>
            <a:r>
              <a:rPr lang="tr-TR" dirty="0"/>
              <a:t> </a:t>
            </a:r>
            <a:r>
              <a:rPr lang="tr-TR" dirty="0" err="1"/>
              <a:t>availability</a:t>
            </a:r>
            <a:r>
              <a:rPr lang="tr-TR" dirty="0"/>
              <a:t> of </a:t>
            </a:r>
            <a:r>
              <a:rPr lang="tr-TR" dirty="0" err="1"/>
              <a:t>many</a:t>
            </a:r>
            <a:r>
              <a:rPr lang="tr-TR" dirty="0"/>
              <a:t> </a:t>
            </a:r>
            <a:r>
              <a:rPr lang="tr-TR" dirty="0" err="1" smtClean="0"/>
              <a:t>image</a:t>
            </a:r>
            <a:r>
              <a:rPr lang="tr-TR" dirty="0" smtClean="0"/>
              <a:t> </a:t>
            </a:r>
            <a:r>
              <a:rPr lang="tr-TR" dirty="0" err="1"/>
              <a:t>processing</a:t>
            </a:r>
            <a:r>
              <a:rPr lang="tr-TR" dirty="0"/>
              <a:t> </a:t>
            </a:r>
            <a:r>
              <a:rPr lang="tr-TR" dirty="0" err="1" smtClean="0"/>
              <a:t>tools</a:t>
            </a:r>
            <a:r>
              <a:rPr lang="tr-TR" dirty="0" smtClean="0"/>
              <a:t>. </a:t>
            </a:r>
            <a:r>
              <a:rPr lang="tr-TR" dirty="0" err="1" smtClean="0"/>
              <a:t>It</a:t>
            </a:r>
            <a:r>
              <a:rPr lang="tr-TR" dirty="0" smtClean="0"/>
              <a:t> is </a:t>
            </a:r>
            <a:r>
              <a:rPr lang="tr-TR" dirty="0"/>
              <a:t>an </a:t>
            </a:r>
            <a:r>
              <a:rPr lang="tr-TR" dirty="0" err="1"/>
              <a:t>excellent</a:t>
            </a:r>
            <a:r>
              <a:rPr lang="tr-TR" dirty="0"/>
              <a:t> </a:t>
            </a:r>
            <a:r>
              <a:rPr lang="tr-TR" dirty="0" err="1"/>
              <a:t>choice</a:t>
            </a:r>
            <a:r>
              <a:rPr lang="tr-TR" dirty="0"/>
              <a:t> </a:t>
            </a:r>
            <a:r>
              <a:rPr lang="tr-TR" dirty="0" err="1"/>
              <a:t>for</a:t>
            </a:r>
            <a:r>
              <a:rPr lang="tr-TR" dirty="0"/>
              <a:t> </a:t>
            </a:r>
            <a:r>
              <a:rPr lang="tr-TR" dirty="0" err="1"/>
              <a:t>these</a:t>
            </a:r>
            <a:r>
              <a:rPr lang="tr-TR" dirty="0"/>
              <a:t> </a:t>
            </a:r>
            <a:r>
              <a:rPr lang="tr-TR" dirty="0" err="1"/>
              <a:t>types</a:t>
            </a:r>
            <a:r>
              <a:rPr lang="tr-TR" dirty="0"/>
              <a:t> of </a:t>
            </a:r>
            <a:r>
              <a:rPr lang="tr-TR" dirty="0" err="1"/>
              <a:t>image</a:t>
            </a:r>
            <a:r>
              <a:rPr lang="tr-TR" dirty="0"/>
              <a:t> </a:t>
            </a:r>
            <a:r>
              <a:rPr lang="tr-TR" dirty="0" err="1"/>
              <a:t>processing</a:t>
            </a:r>
            <a:r>
              <a:rPr lang="tr-TR" dirty="0"/>
              <a:t> </a:t>
            </a:r>
            <a:r>
              <a:rPr lang="tr-TR" dirty="0" err="1"/>
              <a:t>tasks</a:t>
            </a:r>
            <a:r>
              <a:rPr lang="tr-TR" dirty="0"/>
              <a:t> </a:t>
            </a:r>
            <a:r>
              <a:rPr lang="tr-TR" dirty="0" err="1"/>
              <a:t>due</a:t>
            </a:r>
            <a:r>
              <a:rPr lang="tr-TR" dirty="0"/>
              <a:t> </a:t>
            </a:r>
            <a:r>
              <a:rPr lang="tr-TR" dirty="0" err="1" smtClean="0"/>
              <a:t>to</a:t>
            </a:r>
            <a:r>
              <a:rPr lang="tr-TR" dirty="0" smtClean="0"/>
              <a:t> </a:t>
            </a:r>
            <a:r>
              <a:rPr lang="tr-TR" dirty="0" err="1" smtClean="0"/>
              <a:t>that</a:t>
            </a:r>
            <a:r>
              <a:rPr lang="tr-TR" dirty="0" smtClean="0"/>
              <a:t> </a:t>
            </a:r>
            <a:r>
              <a:rPr lang="tr-TR" dirty="0" err="1" smtClean="0"/>
              <a:t>It</a:t>
            </a:r>
            <a:r>
              <a:rPr lang="tr-TR" dirty="0" smtClean="0"/>
              <a:t> has a lot of  </a:t>
            </a:r>
            <a:r>
              <a:rPr lang="tr-TR" dirty="0" err="1" smtClean="0"/>
              <a:t>developed</a:t>
            </a:r>
            <a:r>
              <a:rPr lang="tr-TR" dirty="0" smtClean="0"/>
              <a:t> </a:t>
            </a:r>
            <a:r>
              <a:rPr lang="tr-TR" dirty="0" err="1" smtClean="0"/>
              <a:t>and</a:t>
            </a:r>
            <a:r>
              <a:rPr lang="tr-TR" dirty="0" smtClean="0"/>
              <a:t> </a:t>
            </a:r>
            <a:r>
              <a:rPr lang="tr-TR" dirty="0" err="1" smtClean="0"/>
              <a:t>developing</a:t>
            </a:r>
            <a:r>
              <a:rPr lang="tr-TR" dirty="0" smtClean="0"/>
              <a:t> </a:t>
            </a:r>
            <a:r>
              <a:rPr lang="tr-TR" dirty="0" err="1" smtClean="0"/>
              <a:t>libraries</a:t>
            </a:r>
            <a:r>
              <a:rPr lang="tr-TR" dirty="0" smtClean="0"/>
              <a:t> </a:t>
            </a:r>
            <a:r>
              <a:rPr lang="tr-TR" dirty="0" err="1" smtClean="0"/>
              <a:t>and</a:t>
            </a:r>
            <a:r>
              <a:rPr lang="tr-TR" dirty="0" smtClean="0"/>
              <a:t> </a:t>
            </a:r>
            <a:r>
              <a:rPr lang="tr-TR" dirty="0" err="1" smtClean="0"/>
              <a:t>interfaces</a:t>
            </a:r>
            <a:r>
              <a:rPr lang="tr-TR" dirty="0" smtClean="0"/>
              <a:t> </a:t>
            </a:r>
            <a:r>
              <a:rPr lang="tr-TR" dirty="0" err="1" smtClean="0"/>
              <a:t>for</a:t>
            </a:r>
            <a:r>
              <a:rPr lang="tr-TR" dirty="0" smtClean="0"/>
              <a:t> </a:t>
            </a:r>
            <a:r>
              <a:rPr lang="tr-TR" dirty="0" err="1" smtClean="0"/>
              <a:t>image</a:t>
            </a:r>
            <a:r>
              <a:rPr lang="tr-TR" dirty="0" smtClean="0"/>
              <a:t> </a:t>
            </a:r>
            <a:r>
              <a:rPr lang="tr-TR" dirty="0" err="1" smtClean="0"/>
              <a:t>processing</a:t>
            </a:r>
            <a:r>
              <a:rPr lang="tr-TR" dirty="0" smtClean="0"/>
              <a:t>.</a:t>
            </a:r>
            <a:endParaRPr lang="en-US" dirty="0"/>
          </a:p>
          <a:p>
            <a:endParaRPr lang="tr-TR" dirty="0" smtClean="0"/>
          </a:p>
          <a:p>
            <a:endParaRPr lang="en-US" dirty="0"/>
          </a:p>
        </p:txBody>
      </p:sp>
      <p:pic>
        <p:nvPicPr>
          <p:cNvPr id="11" name="Picture 2" descr="Python Programming Language Is Considered Better Than Other Languages -  DataWi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6881" y="3532891"/>
            <a:ext cx="2066417" cy="2281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40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PRESANTATION PLAN</a:t>
            </a:r>
            <a:endParaRPr lang="en-US" dirty="0"/>
          </a:p>
        </p:txBody>
      </p:sp>
      <p:sp>
        <p:nvSpPr>
          <p:cNvPr id="3" name="İçerik Yer Tutucusu 2"/>
          <p:cNvSpPr>
            <a:spLocks noGrp="1"/>
          </p:cNvSpPr>
          <p:nvPr>
            <p:ph idx="1"/>
          </p:nvPr>
        </p:nvSpPr>
        <p:spPr>
          <a:xfrm>
            <a:off x="1541606" y="1416626"/>
            <a:ext cx="9963006" cy="5004955"/>
          </a:xfrm>
        </p:spPr>
        <p:txBody>
          <a:bodyPr>
            <a:normAutofit/>
          </a:bodyPr>
          <a:lstStyle/>
          <a:p>
            <a:pPr marL="457200" indent="-457200" algn="just">
              <a:buClr>
                <a:schemeClr val="accent3"/>
              </a:buClr>
              <a:buFont typeface="+mj-lt"/>
              <a:buAutoNum type="arabicParenR"/>
            </a:pPr>
            <a:r>
              <a:rPr lang="tr-TR" sz="2000" b="1" dirty="0">
                <a:solidFill>
                  <a:schemeClr val="accent6">
                    <a:lumMod val="50000"/>
                  </a:schemeClr>
                </a:solidFill>
                <a:latin typeface="Times New Roman" panose="02020603050405020304" pitchFamily="18" charset="0"/>
                <a:cs typeface="Times New Roman" panose="02020603050405020304" pitchFamily="18" charset="0"/>
              </a:rPr>
              <a:t>I</a:t>
            </a:r>
            <a:r>
              <a:rPr lang="tr-TR" sz="2000" b="1" dirty="0" smtClean="0">
                <a:solidFill>
                  <a:schemeClr val="accent6">
                    <a:lumMod val="50000"/>
                  </a:schemeClr>
                </a:solidFill>
                <a:latin typeface="Times New Roman" panose="02020603050405020304" pitchFamily="18" charset="0"/>
                <a:cs typeface="Times New Roman" panose="02020603050405020304" pitchFamily="18" charset="0"/>
              </a:rPr>
              <a:t>NTRODUCTİON</a:t>
            </a:r>
          </a:p>
          <a:p>
            <a:pPr marL="457200" indent="-457200" algn="just">
              <a:buClr>
                <a:schemeClr val="accent3"/>
              </a:buClr>
              <a:buFont typeface="+mj-lt"/>
              <a:buAutoNum type="arabicParenR"/>
            </a:pPr>
            <a:r>
              <a:rPr lang="tr-TR" sz="2000" b="1" dirty="0" smtClean="0">
                <a:solidFill>
                  <a:schemeClr val="accent6">
                    <a:lumMod val="50000"/>
                  </a:schemeClr>
                </a:solidFill>
                <a:latin typeface="Times New Roman" panose="02020603050405020304" pitchFamily="18" charset="0"/>
                <a:cs typeface="Times New Roman" panose="02020603050405020304" pitchFamily="18" charset="0"/>
              </a:rPr>
              <a:t>MODELS</a:t>
            </a:r>
          </a:p>
          <a:p>
            <a:pPr marL="457200" indent="-457200" algn="just">
              <a:buClr>
                <a:schemeClr val="accent3"/>
              </a:buClr>
              <a:buFont typeface="+mj-lt"/>
              <a:buAutoNum type="arabicParenR"/>
            </a:pPr>
            <a:r>
              <a:rPr lang="tr-TR" sz="2000" b="1" dirty="0" smtClean="0">
                <a:solidFill>
                  <a:schemeClr val="accent6">
                    <a:lumMod val="50000"/>
                  </a:schemeClr>
                </a:solidFill>
                <a:latin typeface="Times New Roman" panose="02020603050405020304" pitchFamily="18" charset="0"/>
                <a:cs typeface="Times New Roman" panose="02020603050405020304" pitchFamily="18" charset="0"/>
              </a:rPr>
              <a:t>A</a:t>
            </a:r>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RCHITECTURE</a:t>
            </a:r>
            <a:r>
              <a:rPr lang="tr-TR" sz="2000" b="1" dirty="0" smtClean="0">
                <a:solidFill>
                  <a:schemeClr val="accent6">
                    <a:lumMod val="50000"/>
                  </a:schemeClr>
                </a:solidFill>
                <a:latin typeface="Times New Roman" panose="02020603050405020304" pitchFamily="18" charset="0"/>
                <a:cs typeface="Times New Roman" panose="02020603050405020304" pitchFamily="18" charset="0"/>
              </a:rPr>
              <a:t>S</a:t>
            </a:r>
          </a:p>
          <a:p>
            <a:pPr marL="457200" indent="-457200" algn="just">
              <a:buClr>
                <a:schemeClr val="accent3"/>
              </a:buClr>
              <a:buFont typeface="+mj-lt"/>
              <a:buAutoNum type="arabicParenR"/>
            </a:pPr>
            <a:r>
              <a:rPr lang="tr-TR" sz="2000" b="1" dirty="0" smtClean="0">
                <a:solidFill>
                  <a:schemeClr val="accent6">
                    <a:lumMod val="50000"/>
                  </a:schemeClr>
                </a:solidFill>
                <a:latin typeface="Times New Roman" panose="02020603050405020304" pitchFamily="18" charset="0"/>
                <a:cs typeface="Times New Roman" panose="02020603050405020304" pitchFamily="18" charset="0"/>
              </a:rPr>
              <a:t>MATERIALS</a:t>
            </a:r>
          </a:p>
          <a:p>
            <a:pPr marL="457200" indent="-457200" algn="just">
              <a:buClr>
                <a:schemeClr val="accent3"/>
              </a:buClr>
              <a:buFont typeface="+mj-lt"/>
              <a:buAutoNum type="arabicParenR"/>
            </a:pPr>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PROGRAMMING STEPS IN DEEP LEARNING </a:t>
            </a:r>
          </a:p>
          <a:p>
            <a:pPr marL="457200" indent="-457200" algn="just">
              <a:buClr>
                <a:schemeClr val="accent3"/>
              </a:buClr>
              <a:buFont typeface="+mj-lt"/>
              <a:buAutoNum type="arabicParenR"/>
            </a:pPr>
            <a:r>
              <a:rPr lang="tr-TR" sz="2000" b="1" dirty="0" smtClean="0">
                <a:solidFill>
                  <a:schemeClr val="accent6">
                    <a:lumMod val="50000"/>
                  </a:schemeClr>
                </a:solidFill>
                <a:latin typeface="Times New Roman" panose="02020603050405020304" pitchFamily="18" charset="0"/>
                <a:cs typeface="Times New Roman" panose="02020603050405020304" pitchFamily="18" charset="0"/>
              </a:rPr>
              <a:t>RESULTS</a:t>
            </a:r>
          </a:p>
          <a:p>
            <a:pPr marL="457200" indent="-457200" algn="just">
              <a:buClr>
                <a:schemeClr val="accent3"/>
              </a:buClr>
              <a:buFont typeface="+mj-lt"/>
              <a:buAutoNum type="arabicParenR"/>
            </a:pPr>
            <a:r>
              <a:rPr lang="tr-TR" sz="2000" b="1" dirty="0" smtClean="0">
                <a:solidFill>
                  <a:schemeClr val="accent6">
                    <a:lumMod val="50000"/>
                  </a:schemeClr>
                </a:solidFill>
                <a:latin typeface="Times New Roman" panose="02020603050405020304" pitchFamily="18" charset="0"/>
                <a:cs typeface="Times New Roman" panose="02020603050405020304" pitchFamily="18" charset="0"/>
              </a:rPr>
              <a:t>DISCUSSION</a:t>
            </a:r>
            <a:endParaRPr lang="en-US" sz="2000" b="1" dirty="0" smtClean="0">
              <a:solidFill>
                <a:schemeClr val="accent6">
                  <a:lumMod val="50000"/>
                </a:schemeClr>
              </a:solidFill>
              <a:latin typeface="Times New Roman" panose="02020603050405020304" pitchFamily="18" charset="0"/>
              <a:cs typeface="Times New Roman" panose="02020603050405020304" pitchFamily="18" charset="0"/>
            </a:endParaRPr>
          </a:p>
          <a:p>
            <a:pPr marL="0" indent="0" algn="just">
              <a:buClr>
                <a:schemeClr val="accent3"/>
              </a:buClr>
              <a:buNone/>
            </a:pPr>
            <a:endParaRPr lang="tr-TR" dirty="0" smtClean="0">
              <a:latin typeface="Calibri" panose="020F0502020204030204" pitchFamily="34" charset="0"/>
              <a:cs typeface="Calibri" panose="020F0502020204030204" pitchFamily="34" charset="0"/>
            </a:endParaRPr>
          </a:p>
          <a:p>
            <a:pPr marL="0" indent="0" algn="just">
              <a:buClr>
                <a:schemeClr val="accent3"/>
              </a:buClr>
              <a:buNone/>
            </a:pPr>
            <a:endParaRPr lang="en-US" dirty="0"/>
          </a:p>
        </p:txBody>
      </p:sp>
    </p:spTree>
    <p:extLst>
      <p:ext uri="{BB962C8B-B14F-4D97-AF65-F5344CB8AC3E}">
        <p14:creationId xmlns:p14="http://schemas.microsoft.com/office/powerpoint/2010/main" val="2475863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Spyder</a:t>
            </a:r>
            <a:endParaRPr lang="en-US" dirty="0"/>
          </a:p>
        </p:txBody>
      </p:sp>
      <p:sp>
        <p:nvSpPr>
          <p:cNvPr id="3" name="İçerik Yer Tutucusu 2"/>
          <p:cNvSpPr>
            <a:spLocks noGrp="1"/>
          </p:cNvSpPr>
          <p:nvPr>
            <p:ph idx="1"/>
          </p:nvPr>
        </p:nvSpPr>
        <p:spPr/>
        <p:txBody>
          <a:bodyPr/>
          <a:lstStyle/>
          <a:p>
            <a:r>
              <a:rPr lang="en-US" dirty="0" err="1"/>
              <a:t>Spyder</a:t>
            </a:r>
            <a:r>
              <a:rPr lang="en-US" dirty="0"/>
              <a:t>, the Scientific Python Development Environment, is a free integrated development environment (IDE) that is included with Anaconda. Once run, you can attached </a:t>
            </a:r>
            <a:r>
              <a:rPr lang="tr-TR" dirty="0" err="1" smtClean="0"/>
              <a:t>codes</a:t>
            </a:r>
            <a:r>
              <a:rPr lang="en-US" dirty="0" smtClean="0"/>
              <a:t> </a:t>
            </a:r>
            <a:r>
              <a:rPr lang="en-US" dirty="0"/>
              <a:t>directly to your paper for computational reproducibility of the results.</a:t>
            </a:r>
          </a:p>
          <a:p>
            <a:pPr marL="0" indent="0">
              <a:buNone/>
            </a:pPr>
            <a:endParaRPr lang="en-US" dirty="0"/>
          </a:p>
        </p:txBody>
      </p:sp>
      <p:pic>
        <p:nvPicPr>
          <p:cNvPr id="6" name="Picture 2" descr="Spyder (software)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084" y="3418609"/>
            <a:ext cx="288000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387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KERAS</a:t>
            </a:r>
            <a:endParaRPr lang="en-US" dirty="0"/>
          </a:p>
        </p:txBody>
      </p:sp>
      <p:sp>
        <p:nvSpPr>
          <p:cNvPr id="3" name="İçerik Yer Tutucusu 2"/>
          <p:cNvSpPr>
            <a:spLocks noGrp="1"/>
          </p:cNvSpPr>
          <p:nvPr>
            <p:ph idx="1"/>
          </p:nvPr>
        </p:nvSpPr>
        <p:spPr>
          <a:xfrm>
            <a:off x="2589212" y="2133600"/>
            <a:ext cx="7167852" cy="3777622"/>
          </a:xfrm>
        </p:spPr>
        <p:txBody>
          <a:bodyPr/>
          <a:lstStyle/>
          <a:p>
            <a:r>
              <a:rPr lang="en-US" dirty="0" err="1"/>
              <a:t>Keras</a:t>
            </a:r>
            <a:r>
              <a:rPr lang="en-US" dirty="0"/>
              <a:t> is a high-level neural networks API, written in Python and capable of running on top of </a:t>
            </a:r>
            <a:r>
              <a:rPr lang="en-US" dirty="0" err="1" smtClean="0"/>
              <a:t>TensorFlow</a:t>
            </a:r>
            <a:r>
              <a:rPr lang="tr-TR" dirty="0" smtClean="0"/>
              <a:t>.</a:t>
            </a:r>
            <a:r>
              <a:rPr lang="tr-TR" dirty="0" err="1" smtClean="0"/>
              <a:t>It</a:t>
            </a:r>
            <a:r>
              <a:rPr lang="tr-TR" dirty="0" smtClean="0"/>
              <a:t> </a:t>
            </a:r>
            <a:r>
              <a:rPr lang="tr-TR" dirty="0"/>
              <a:t>c</a:t>
            </a:r>
            <a:r>
              <a:rPr lang="en-US" dirty="0" err="1" smtClean="0"/>
              <a:t>ommonly</a:t>
            </a:r>
            <a:r>
              <a:rPr lang="en-US" dirty="0" smtClean="0"/>
              <a:t> </a:t>
            </a:r>
            <a:r>
              <a:rPr lang="en-US" dirty="0"/>
              <a:t>used neural-network building blocks such as layers, objectives, activation functions, optimizers, and a host of tools to make working with image and text data easier</a:t>
            </a:r>
          </a:p>
        </p:txBody>
      </p:sp>
      <p:pic>
        <p:nvPicPr>
          <p:cNvPr id="9218" name="Picture 2" descr="Keras Tensorflow Örnek Uygulama (Keras Tutorial) – mc.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794" y="3874366"/>
            <a:ext cx="3772189"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804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33178" y="1267839"/>
            <a:ext cx="8915400" cy="3777622"/>
          </a:xfrm>
        </p:spPr>
        <p:txBody>
          <a:bodyPr/>
          <a:lstStyle/>
          <a:p>
            <a:r>
              <a:rPr lang="tr-TR" dirty="0" err="1" smtClean="0"/>
              <a:t>In</a:t>
            </a:r>
            <a:r>
              <a:rPr lang="tr-TR" dirty="0" smtClean="0"/>
              <a:t> </a:t>
            </a:r>
            <a:r>
              <a:rPr lang="tr-TR" dirty="0" err="1" smtClean="0"/>
              <a:t>Keras</a:t>
            </a:r>
            <a:r>
              <a:rPr lang="tr-TR" dirty="0" smtClean="0"/>
              <a:t> API</a:t>
            </a:r>
          </a:p>
          <a:p>
            <a:pPr marL="0" indent="0">
              <a:buNone/>
            </a:pPr>
            <a:endParaRPr lang="tr-TR" dirty="0" smtClean="0"/>
          </a:p>
          <a:p>
            <a:pPr marL="0" indent="0">
              <a:buNone/>
            </a:pPr>
            <a:r>
              <a:rPr lang="tr-TR" dirty="0" err="1" smtClean="0"/>
              <a:t>Accuracy</a:t>
            </a:r>
            <a:r>
              <a:rPr lang="tr-TR" dirty="0" smtClean="0"/>
              <a:t> </a:t>
            </a:r>
            <a:r>
              <a:rPr lang="tr-TR" dirty="0" err="1" smtClean="0"/>
              <a:t>Calculation</a:t>
            </a:r>
            <a:r>
              <a:rPr lang="tr-TR" dirty="0" smtClean="0"/>
              <a:t> is:                                       </a:t>
            </a:r>
            <a:r>
              <a:rPr lang="tr-TR" dirty="0" err="1" smtClean="0"/>
              <a:t>Loss</a:t>
            </a:r>
            <a:r>
              <a:rPr lang="tr-TR" dirty="0" smtClean="0"/>
              <a:t> </a:t>
            </a:r>
            <a:r>
              <a:rPr lang="tr-TR" dirty="0" err="1" smtClean="0"/>
              <a:t>Calculation</a:t>
            </a:r>
            <a:r>
              <a:rPr lang="tr-TR" dirty="0" smtClean="0"/>
              <a:t> is:</a:t>
            </a:r>
          </a:p>
          <a:p>
            <a:pPr marL="0" indent="0">
              <a:buNone/>
            </a:pPr>
            <a:endParaRPr lang="tr-TR" dirty="0" smtClean="0"/>
          </a:p>
          <a:p>
            <a:pPr marL="0" indent="0">
              <a:buNone/>
            </a:pPr>
            <a:endParaRPr lang="en-US" dirty="0"/>
          </a:p>
        </p:txBody>
      </p:sp>
      <p:pic>
        <p:nvPicPr>
          <p:cNvPr id="5" name="Resim 1"/>
          <p:cNvPicPr>
            <a:picLocks noChangeAspect="1" noChangeArrowheads="1"/>
          </p:cNvPicPr>
          <p:nvPr/>
        </p:nvPicPr>
        <p:blipFill>
          <a:blip r:embed="rId2">
            <a:extLst>
              <a:ext uri="{28A0092B-C50C-407E-A947-70E740481C1C}">
                <a14:useLocalDpi xmlns:a14="http://schemas.microsoft.com/office/drawing/2010/main" val="0"/>
              </a:ext>
            </a:extLst>
          </a:blip>
          <a:srcRect l="37569" t="47946" r="38472" b="44292"/>
          <a:stretch>
            <a:fillRect/>
          </a:stretch>
        </p:blipFill>
        <p:spPr bwMode="auto">
          <a:xfrm>
            <a:off x="1733178" y="3118373"/>
            <a:ext cx="3330575"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Resim 1"/>
          <p:cNvPicPr>
            <a:picLocks noChangeAspect="1" noChangeArrowheads="1"/>
          </p:cNvPicPr>
          <p:nvPr/>
        </p:nvPicPr>
        <p:blipFill>
          <a:blip r:embed="rId3">
            <a:extLst>
              <a:ext uri="{28A0092B-C50C-407E-A947-70E740481C1C}">
                <a14:useLocalDpi xmlns:a14="http://schemas.microsoft.com/office/drawing/2010/main" val="0"/>
              </a:ext>
            </a:extLst>
          </a:blip>
          <a:srcRect l="38377" t="36758" r="37938" b="53410"/>
          <a:stretch>
            <a:fillRect/>
          </a:stretch>
        </p:blipFill>
        <p:spPr bwMode="auto">
          <a:xfrm>
            <a:off x="6737181" y="2958036"/>
            <a:ext cx="32543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etin kutusu 3"/>
          <p:cNvSpPr txBox="1"/>
          <p:nvPr/>
        </p:nvSpPr>
        <p:spPr>
          <a:xfrm>
            <a:off x="6669797" y="4284294"/>
            <a:ext cx="4012637" cy="600164"/>
          </a:xfrm>
          <a:prstGeom prst="rect">
            <a:avLst/>
          </a:prstGeom>
          <a:noFill/>
        </p:spPr>
        <p:txBody>
          <a:bodyPr wrap="none" rtlCol="0">
            <a:spAutoFit/>
          </a:bodyPr>
          <a:lstStyle/>
          <a:p>
            <a:r>
              <a:rPr lang="tr-TR" sz="1050" dirty="0"/>
              <a:t>W</a:t>
            </a:r>
            <a:r>
              <a:rPr lang="en-US" sz="1050" dirty="0" smtClean="0"/>
              <a:t>here</a:t>
            </a:r>
            <a:r>
              <a:rPr lang="en-US" sz="1050" dirty="0"/>
              <a:t>, </a:t>
            </a:r>
            <a:r>
              <a:rPr lang="en-US" sz="1050" dirty="0" err="1"/>
              <a:t>yi,jyi,j</a:t>
            </a:r>
            <a:r>
              <a:rPr lang="en-US" sz="1050" dirty="0"/>
              <a:t> denotes the </a:t>
            </a:r>
            <a:r>
              <a:rPr lang="en-US" sz="1050" dirty="0" smtClean="0"/>
              <a:t>true</a:t>
            </a:r>
            <a:r>
              <a:rPr lang="tr-TR" sz="1050" dirty="0" smtClean="0"/>
              <a:t> </a:t>
            </a:r>
            <a:r>
              <a:rPr lang="tr-TR" sz="1050" dirty="0" err="1" smtClean="0"/>
              <a:t>value</a:t>
            </a:r>
            <a:r>
              <a:rPr lang="tr-TR" sz="1050" dirty="0" smtClean="0"/>
              <a:t> </a:t>
            </a:r>
            <a:r>
              <a:rPr lang="en-US" sz="1050" dirty="0" smtClean="0"/>
              <a:t>.</a:t>
            </a:r>
            <a:endParaRPr lang="tr-TR" sz="1050" dirty="0" smtClean="0"/>
          </a:p>
          <a:p>
            <a:r>
              <a:rPr lang="en-US" sz="1050" dirty="0" smtClean="0"/>
              <a:t>And </a:t>
            </a:r>
            <a:r>
              <a:rPr lang="en-US" sz="1050" dirty="0" err="1"/>
              <a:t>pi,jpi,j</a:t>
            </a:r>
            <a:r>
              <a:rPr lang="en-US" sz="1050" dirty="0"/>
              <a:t> denotes the probability predicted by </a:t>
            </a:r>
            <a:r>
              <a:rPr lang="tr-TR" sz="1050" dirty="0" err="1" smtClean="0"/>
              <a:t>our</a:t>
            </a:r>
            <a:r>
              <a:rPr lang="en-US" sz="1050" dirty="0" smtClean="0"/>
              <a:t> model</a:t>
            </a:r>
            <a:endParaRPr lang="tr-TR" sz="1050" dirty="0" smtClean="0"/>
          </a:p>
          <a:p>
            <a:r>
              <a:rPr lang="tr-TR" sz="1100" dirty="0"/>
              <a:t>S</a:t>
            </a:r>
            <a:r>
              <a:rPr lang="en-US" sz="1100" dirty="0" smtClean="0"/>
              <a:t>ample </a:t>
            </a:r>
            <a:r>
              <a:rPr lang="en-US" sz="1100" dirty="0" err="1" smtClean="0"/>
              <a:t>i</a:t>
            </a:r>
            <a:r>
              <a:rPr lang="en-US" sz="1100" dirty="0" smtClean="0"/>
              <a:t> belonging to class j</a:t>
            </a:r>
            <a:r>
              <a:rPr lang="en-US" sz="700" dirty="0" smtClean="0"/>
              <a:t> </a:t>
            </a:r>
            <a:endParaRPr lang="en-US" sz="700" dirty="0"/>
          </a:p>
        </p:txBody>
      </p:sp>
    </p:spTree>
    <p:extLst>
      <p:ext uri="{BB962C8B-B14F-4D97-AF65-F5344CB8AC3E}">
        <p14:creationId xmlns:p14="http://schemas.microsoft.com/office/powerpoint/2010/main" val="111429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dirty="0"/>
          </a:p>
        </p:txBody>
      </p:sp>
      <p:sp>
        <p:nvSpPr>
          <p:cNvPr id="3" name="İçerik Yer Tutucusu 2"/>
          <p:cNvSpPr>
            <a:spLocks noGrp="1"/>
          </p:cNvSpPr>
          <p:nvPr>
            <p:ph idx="1"/>
          </p:nvPr>
        </p:nvSpPr>
        <p:spPr/>
        <p:txBody>
          <a:bodyPr>
            <a:normAutofit/>
          </a:bodyPr>
          <a:lstStyle/>
          <a:p>
            <a:pPr algn="ctr">
              <a:buFont typeface="Wingdings" panose="05000000000000000000" pitchFamily="2" charset="2"/>
              <a:buChar char="q"/>
            </a:pPr>
            <a:r>
              <a:rPr lang="en-US" sz="4000" dirty="0"/>
              <a:t>Programming Steps in Deep Learning </a:t>
            </a:r>
          </a:p>
        </p:txBody>
      </p:sp>
    </p:spTree>
    <p:extLst>
      <p:ext uri="{BB962C8B-B14F-4D97-AF65-F5344CB8AC3E}">
        <p14:creationId xmlns:p14="http://schemas.microsoft.com/office/powerpoint/2010/main" val="1700733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00200" y="748146"/>
            <a:ext cx="9821285" cy="5808518"/>
          </a:xfrm>
        </p:spPr>
        <p:txBody>
          <a:bodyPr>
            <a:normAutofit fontScale="92500" lnSpcReduction="10000"/>
          </a:bodyPr>
          <a:lstStyle/>
          <a:p>
            <a:pPr marL="400050" indent="-400050">
              <a:buFont typeface="+mj-lt"/>
              <a:buAutoNum type="arabicPeriod"/>
            </a:pPr>
            <a:r>
              <a:rPr lang="en-US" sz="2000" b="1" dirty="0">
                <a:latin typeface="Times New Roman" panose="02020603050405020304" pitchFamily="18" charset="0"/>
                <a:cs typeface="Times New Roman" panose="02020603050405020304" pitchFamily="18" charset="0"/>
              </a:rPr>
              <a:t>Creating Masks of Knee Femoral Cartilages on MR </a:t>
            </a:r>
            <a:r>
              <a:rPr lang="en-US" sz="2000" b="1" dirty="0" smtClean="0">
                <a:latin typeface="Times New Roman" panose="02020603050405020304" pitchFamily="18" charset="0"/>
                <a:cs typeface="Times New Roman" panose="02020603050405020304" pitchFamily="18" charset="0"/>
              </a:rPr>
              <a:t>images</a:t>
            </a:r>
            <a:endParaRPr lang="tr-TR" sz="2000" b="1" dirty="0" smtClean="0">
              <a:latin typeface="Times New Roman" panose="02020603050405020304" pitchFamily="18" charset="0"/>
              <a:cs typeface="Times New Roman" panose="02020603050405020304" pitchFamily="18" charset="0"/>
            </a:endParaRPr>
          </a:p>
          <a:p>
            <a:pPr marL="800100" lvl="2" indent="-400050">
              <a:buFont typeface="+mj-lt"/>
              <a:buAutoNum type="romanLcPeriod"/>
            </a:pPr>
            <a:r>
              <a:rPr lang="en-US" sz="2000" dirty="0">
                <a:latin typeface="Times New Roman" panose="02020603050405020304" pitchFamily="18" charset="0"/>
                <a:cs typeface="Times New Roman" panose="02020603050405020304" pitchFamily="18" charset="0"/>
              </a:rPr>
              <a:t>Preprocessing </a:t>
            </a:r>
            <a:r>
              <a:rPr lang="en-US" sz="2000" dirty="0" smtClean="0">
                <a:latin typeface="Times New Roman" panose="02020603050405020304" pitchFamily="18" charset="0"/>
                <a:cs typeface="Times New Roman" panose="02020603050405020304" pitchFamily="18" charset="0"/>
              </a:rPr>
              <a:t>Images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to</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enhance</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images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to</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read</a:t>
            </a:r>
            <a:endParaRPr lang="tr-TR" sz="2000" dirty="0" smtClean="0">
              <a:latin typeface="Times New Roman" panose="02020603050405020304" pitchFamily="18" charset="0"/>
              <a:cs typeface="Times New Roman" panose="02020603050405020304" pitchFamily="18" charset="0"/>
            </a:endParaRPr>
          </a:p>
          <a:p>
            <a:pPr marL="800100" lvl="2" indent="-400050">
              <a:buFont typeface="+mj-lt"/>
              <a:buAutoNum type="romanLcPeriod"/>
            </a:pPr>
            <a:r>
              <a:rPr lang="tr-TR" sz="2000" dirty="0" err="1" smtClean="0">
                <a:latin typeface="Times New Roman" panose="02020603050405020304" pitchFamily="18" charset="0"/>
                <a:cs typeface="Times New Roman" panose="02020603050405020304" pitchFamily="18" charset="0"/>
              </a:rPr>
              <a:t>Create</a:t>
            </a:r>
            <a:r>
              <a:rPr lang="tr-TR" sz="2000" dirty="0" smtClean="0">
                <a:latin typeface="Times New Roman" panose="02020603050405020304" pitchFamily="18" charset="0"/>
                <a:cs typeface="Times New Roman" panose="02020603050405020304" pitchFamily="18" charset="0"/>
              </a:rPr>
              <a:t> mask of </a:t>
            </a:r>
            <a:r>
              <a:rPr lang="tr-TR" sz="2000" dirty="0" err="1" smtClean="0">
                <a:latin typeface="Times New Roman" panose="02020603050405020304" pitchFamily="18" charset="0"/>
                <a:cs typeface="Times New Roman" panose="02020603050405020304" pitchFamily="18" charset="0"/>
              </a:rPr>
              <a:t>knee</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cartilages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while</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segmenting</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by</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using</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pyKNEEr</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library</a:t>
            </a:r>
            <a:r>
              <a:rPr lang="tr-TR"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00050" indent="-400050">
              <a:buFont typeface="+mj-lt"/>
              <a:buAutoNum type="arabicPeriod"/>
            </a:pPr>
            <a:r>
              <a:rPr lang="en-US" sz="2000" b="1" dirty="0">
                <a:latin typeface="Times New Roman" panose="02020603050405020304" pitchFamily="18" charset="0"/>
                <a:cs typeface="Times New Roman" panose="02020603050405020304" pitchFamily="18" charset="0"/>
              </a:rPr>
              <a:t>Preparing Images to </a:t>
            </a:r>
            <a:r>
              <a:rPr lang="en-US" sz="2000" b="1" dirty="0" smtClean="0">
                <a:latin typeface="Times New Roman" panose="02020603050405020304" pitchFamily="18" charset="0"/>
                <a:cs typeface="Times New Roman" panose="02020603050405020304" pitchFamily="18" charset="0"/>
              </a:rPr>
              <a:t>Read</a:t>
            </a:r>
            <a:endParaRPr lang="tr-TR" sz="2000" b="1"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000" dirty="0">
                <a:latin typeface="Times New Roman" panose="02020603050405020304" pitchFamily="18" charset="0"/>
                <a:cs typeface="Times New Roman" panose="02020603050405020304" pitchFamily="18" charset="0"/>
              </a:rPr>
              <a:t>Converting 3D Images  to 2D </a:t>
            </a:r>
            <a:r>
              <a:rPr lang="en-US" sz="2000" dirty="0" smtClean="0">
                <a:latin typeface="Times New Roman" panose="02020603050405020304" pitchFamily="18" charset="0"/>
                <a:cs typeface="Times New Roman" panose="02020603050405020304" pitchFamily="18" charset="0"/>
              </a:rPr>
              <a:t>Images</a:t>
            </a:r>
            <a:endParaRPr lang="tr-TR" sz="2000"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r>
              <a:rPr lang="tr-TR" sz="2000" dirty="0" err="1" smtClean="0">
                <a:latin typeface="Times New Roman" panose="02020603050405020304" pitchFamily="18" charset="0"/>
                <a:cs typeface="Times New Roman" panose="02020603050405020304" pitchFamily="18" charset="0"/>
              </a:rPr>
              <a:t>Changing</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all</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images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to</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numbers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arrays</a:t>
            </a:r>
            <a:endParaRPr lang="tr-TR" sz="2000"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000" dirty="0">
                <a:latin typeface="Times New Roman" panose="02020603050405020304" pitchFamily="18" charset="0"/>
                <a:cs typeface="Times New Roman" panose="02020603050405020304" pitchFamily="18" charset="0"/>
              </a:rPr>
              <a:t>Normalization of </a:t>
            </a:r>
            <a:r>
              <a:rPr lang="tr-TR" sz="2000" dirty="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arrays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It</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makes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numbers closer </a:t>
            </a:r>
            <a:r>
              <a:rPr lang="tr-TR" sz="2000" dirty="0" err="1" smtClean="0">
                <a:latin typeface="Times New Roman" panose="02020603050405020304" pitchFamily="18" charset="0"/>
                <a:cs typeface="Times New Roman" panose="02020603050405020304" pitchFamily="18" charset="0"/>
              </a:rPr>
              <a:t>each</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other.Work</a:t>
            </a:r>
            <a:r>
              <a:rPr lang="tr-TR" sz="2000" dirty="0" smtClean="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is </a:t>
            </a:r>
            <a:r>
              <a:rPr lang="tr-TR" sz="2000" dirty="0" err="1">
                <a:latin typeface="Times New Roman" panose="02020603050405020304" pitchFamily="18" charset="0"/>
                <a:cs typeface="Times New Roman" panose="02020603050405020304" pitchFamily="18" charset="0"/>
              </a:rPr>
              <a:t>more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easier</a:t>
            </a:r>
            <a:r>
              <a:rPr lang="tr-TR" sz="2000" dirty="0" smtClean="0">
                <a:latin typeface="Times New Roman" panose="02020603050405020304" pitchFamily="18" charset="0"/>
                <a:cs typeface="Times New Roman" panose="02020603050405020304" pitchFamily="18" charset="0"/>
              </a:rPr>
              <a:t>)</a:t>
            </a:r>
            <a:endParaRPr lang="tr-TR" sz="2000" b="1" dirty="0" smtClean="0">
              <a:latin typeface="Times New Roman" panose="02020603050405020304" pitchFamily="18" charset="0"/>
              <a:cs typeface="Times New Roman" panose="02020603050405020304" pitchFamily="18" charset="0"/>
            </a:endParaRPr>
          </a:p>
          <a:p>
            <a:pPr>
              <a:buAutoNum type="arabicPeriod" startAt="3"/>
            </a:pPr>
            <a:r>
              <a:rPr lang="en-US" sz="2000" b="1" dirty="0" smtClean="0">
                <a:latin typeface="Times New Roman" panose="02020603050405020304" pitchFamily="18" charset="0"/>
                <a:cs typeface="Times New Roman" panose="02020603050405020304" pitchFamily="18" charset="0"/>
              </a:rPr>
              <a:t>Loading </a:t>
            </a:r>
            <a:r>
              <a:rPr lang="en-US" sz="2000" b="1" dirty="0">
                <a:latin typeface="Times New Roman" panose="02020603050405020304" pitchFamily="18" charset="0"/>
                <a:cs typeface="Times New Roman" panose="02020603050405020304" pitchFamily="18" charset="0"/>
              </a:rPr>
              <a:t>Prepared All </a:t>
            </a:r>
            <a:r>
              <a:rPr lang="en-US" sz="2000" b="1" dirty="0" err="1">
                <a:latin typeface="Times New Roman" panose="02020603050405020304" pitchFamily="18" charset="0"/>
                <a:cs typeface="Times New Roman" panose="02020603050405020304" pitchFamily="18" charset="0"/>
              </a:rPr>
              <a:t>Datas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Split Them Into Train And </a:t>
            </a:r>
            <a:r>
              <a:rPr lang="en-US" sz="2000" dirty="0" smtClean="0">
                <a:latin typeface="Times New Roman" panose="02020603050405020304" pitchFamily="18" charset="0"/>
                <a:cs typeface="Times New Roman" panose="02020603050405020304" pitchFamily="18" charset="0"/>
              </a:rPr>
              <a:t>Validation</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Dataset</a:t>
            </a:r>
            <a:endParaRPr lang="tr-TR" sz="2000" dirty="0" smtClean="0">
              <a:latin typeface="Times New Roman" panose="02020603050405020304" pitchFamily="18" charset="0"/>
              <a:cs typeface="Times New Roman" panose="02020603050405020304" pitchFamily="18" charset="0"/>
            </a:endParaRPr>
          </a:p>
          <a:p>
            <a:pPr>
              <a:buFont typeface="Wingdings 3" charset="2"/>
              <a:buAutoNum type="arabicPeriod" startAt="3"/>
            </a:pPr>
            <a:r>
              <a:rPr lang="tr-TR" sz="2000" b="1" dirty="0" err="1" smtClean="0">
                <a:latin typeface="Times New Roman" panose="02020603050405020304" pitchFamily="18" charset="0"/>
                <a:cs typeface="Times New Roman" panose="02020603050405020304" pitchFamily="18" charset="0"/>
              </a:rPr>
              <a:t>Builting</a:t>
            </a:r>
            <a:r>
              <a:rPr lang="tr-TR" sz="2000" b="1" dirty="0" smtClean="0">
                <a:latin typeface="Times New Roman" panose="02020603050405020304" pitchFamily="18" charset="0"/>
                <a:cs typeface="Times New Roman" panose="02020603050405020304" pitchFamily="18" charset="0"/>
              </a:rPr>
              <a:t> U-net </a:t>
            </a:r>
            <a:r>
              <a:rPr lang="tr-TR" sz="2000" b="1" dirty="0" err="1">
                <a:latin typeface="Times New Roman" panose="02020603050405020304" pitchFamily="18" charset="0"/>
                <a:cs typeface="Times New Roman" panose="02020603050405020304" pitchFamily="18" charset="0"/>
              </a:rPr>
              <a:t>and</a:t>
            </a:r>
            <a:r>
              <a:rPr lang="tr-TR" sz="2000" b="1" dirty="0">
                <a:latin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cs typeface="Times New Roman" panose="02020603050405020304" pitchFamily="18" charset="0"/>
              </a:rPr>
              <a:t>ResU</a:t>
            </a:r>
            <a:r>
              <a:rPr lang="tr-TR" sz="2000" b="1" dirty="0">
                <a:latin typeface="Times New Roman" panose="02020603050405020304" pitchFamily="18" charset="0"/>
                <a:cs typeface="Times New Roman" panose="02020603050405020304" pitchFamily="18" charset="0"/>
              </a:rPr>
              <a:t>-net </a:t>
            </a:r>
            <a:r>
              <a:rPr lang="en-US" sz="2000" dirty="0" smtClean="0">
                <a:latin typeface="Times New Roman" panose="02020603050405020304" pitchFamily="18" charset="0"/>
                <a:cs typeface="Times New Roman" panose="02020603050405020304" pitchFamily="18" charset="0"/>
              </a:rPr>
              <a:t>Architectures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and</a:t>
            </a:r>
            <a:r>
              <a:rPr lang="tr-TR"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compiling</a:t>
            </a:r>
            <a:r>
              <a:rPr lang="tr-TR" sz="2000" dirty="0">
                <a:latin typeface="Times New Roman" panose="02020603050405020304" pitchFamily="18" charset="0"/>
                <a:cs typeface="Times New Roman" panose="02020603050405020304" pitchFamily="18" charset="0"/>
              </a:rPr>
              <a:t> </a:t>
            </a:r>
            <a:r>
              <a:rPr lang="tr-TR" sz="2000" dirty="0" smtClean="0">
                <a:latin typeface="Times New Roman" panose="02020603050405020304" pitchFamily="18" charset="0"/>
                <a:cs typeface="Times New Roman" panose="02020603050405020304" pitchFamily="18" charset="0"/>
              </a:rPr>
              <a:t>model </a:t>
            </a:r>
            <a:r>
              <a:rPr lang="tr-TR" sz="2000" b="1" dirty="0" err="1">
                <a:latin typeface="Times New Roman" panose="02020603050405020304" pitchFamily="18" charset="0"/>
                <a:cs typeface="Times New Roman" panose="02020603050405020304" pitchFamily="18" charset="0"/>
              </a:rPr>
              <a:t>f</a:t>
            </a:r>
            <a:r>
              <a:rPr lang="tr-TR" sz="2000" b="1" dirty="0" err="1" smtClean="0">
                <a:latin typeface="Times New Roman" panose="02020603050405020304" pitchFamily="18" charset="0"/>
                <a:cs typeface="Times New Roman" panose="02020603050405020304" pitchFamily="18" charset="0"/>
              </a:rPr>
              <a:t>or</a:t>
            </a:r>
            <a:r>
              <a:rPr lang="tr-TR" sz="2000" b="1" dirty="0" smtClean="0">
                <a:latin typeface="Times New Roman" panose="02020603050405020304" pitchFamily="18" charset="0"/>
                <a:cs typeface="Times New Roman" panose="02020603050405020304" pitchFamily="18" charset="0"/>
              </a:rPr>
              <a:t> </a:t>
            </a:r>
            <a:r>
              <a:rPr lang="tr-TR" sz="2000" b="1" dirty="0" err="1" smtClean="0">
                <a:latin typeface="Times New Roman" panose="02020603050405020304" pitchFamily="18" charset="0"/>
                <a:cs typeface="Times New Roman" panose="02020603050405020304" pitchFamily="18" charset="0"/>
              </a:rPr>
              <a:t>Converting</a:t>
            </a:r>
            <a:r>
              <a:rPr lang="tr-TR" sz="2000" b="1" dirty="0" smtClean="0">
                <a:latin typeface="Times New Roman" panose="02020603050405020304" pitchFamily="18" charset="0"/>
                <a:cs typeface="Times New Roman" panose="02020603050405020304" pitchFamily="18" charset="0"/>
              </a:rPr>
              <a:t> </a:t>
            </a:r>
            <a:r>
              <a:rPr lang="tr-TR" sz="2000" b="1" dirty="0" err="1" smtClean="0">
                <a:latin typeface="Times New Roman" panose="02020603050405020304" pitchFamily="18" charset="0"/>
                <a:cs typeface="Times New Roman" panose="02020603050405020304" pitchFamily="18" charset="0"/>
              </a:rPr>
              <a:t>arrays</a:t>
            </a:r>
            <a:r>
              <a:rPr lang="tr-TR" sz="2000" b="1" dirty="0" smtClean="0">
                <a:latin typeface="Times New Roman" panose="02020603050405020304" pitchFamily="18" charset="0"/>
                <a:cs typeface="Times New Roman" panose="02020603050405020304" pitchFamily="18" charset="0"/>
              </a:rPr>
              <a:t> </a:t>
            </a:r>
            <a:r>
              <a:rPr lang="tr-TR" sz="2000" b="1" dirty="0" err="1" smtClean="0">
                <a:latin typeface="Times New Roman" panose="02020603050405020304" pitchFamily="18" charset="0"/>
                <a:cs typeface="Times New Roman" panose="02020603050405020304" pitchFamily="18" charset="0"/>
              </a:rPr>
              <a:t>to</a:t>
            </a:r>
            <a:r>
              <a:rPr lang="tr-TR" sz="2000" b="1" dirty="0" smtClean="0">
                <a:latin typeface="Times New Roman" panose="02020603050405020304" pitchFamily="18" charset="0"/>
                <a:cs typeface="Times New Roman" panose="02020603050405020304" pitchFamily="18" charset="0"/>
              </a:rPr>
              <a:t> model </a:t>
            </a:r>
          </a:p>
          <a:p>
            <a:pPr>
              <a:buAutoNum type="arabicPeriod" startAt="3"/>
            </a:pPr>
            <a:r>
              <a:rPr lang="en-US" sz="2000" b="1" dirty="0" smtClean="0">
                <a:latin typeface="Times New Roman" panose="02020603050405020304" pitchFamily="18" charset="0"/>
                <a:cs typeface="Times New Roman" panose="02020603050405020304" pitchFamily="18" charset="0"/>
              </a:rPr>
              <a:t>Fitting Models</a:t>
            </a:r>
            <a:r>
              <a:rPr lang="tr-TR" sz="2000" b="1" dirty="0" smtClean="0">
                <a:latin typeface="Times New Roman" panose="02020603050405020304" pitchFamily="18" charset="0"/>
                <a:cs typeface="Times New Roman" panose="02020603050405020304" pitchFamily="18" charset="0"/>
              </a:rPr>
              <a:t>(</a:t>
            </a:r>
            <a:r>
              <a:rPr lang="tr-TR" sz="2000" b="1" dirty="0" err="1" smtClean="0">
                <a:latin typeface="Times New Roman" panose="02020603050405020304" pitchFamily="18" charset="0"/>
                <a:cs typeface="Times New Roman" panose="02020603050405020304" pitchFamily="18" charset="0"/>
              </a:rPr>
              <a:t>for</a:t>
            </a:r>
            <a:r>
              <a:rPr lang="tr-TR" sz="2000" b="1" dirty="0" smtClean="0">
                <a:latin typeface="Times New Roman" panose="02020603050405020304" pitchFamily="18" charset="0"/>
                <a:cs typeface="Times New Roman" panose="02020603050405020304" pitchFamily="18" charset="0"/>
              </a:rPr>
              <a:t> </a:t>
            </a:r>
            <a:r>
              <a:rPr lang="tr-TR" sz="2000" b="1" dirty="0" err="1" smtClean="0">
                <a:latin typeface="Times New Roman" panose="02020603050405020304" pitchFamily="18" charset="0"/>
                <a:cs typeface="Times New Roman" panose="02020603050405020304" pitchFamily="18" charset="0"/>
              </a:rPr>
              <a:t>training</a:t>
            </a:r>
            <a:r>
              <a:rPr lang="tr-TR" sz="2000" b="1"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 and Plotting Results</a:t>
            </a:r>
            <a:r>
              <a:rPr lang="tr-TR" sz="2000" dirty="0" smtClean="0">
                <a:latin typeface="Times New Roman" panose="02020603050405020304" pitchFamily="18" charset="0"/>
                <a:cs typeface="Times New Roman" panose="02020603050405020304" pitchFamily="18" charset="0"/>
              </a:rPr>
              <a:t>(</a:t>
            </a:r>
            <a:r>
              <a:rPr lang="tr-TR" sz="2000" dirty="0" err="1" smtClean="0">
                <a:latin typeface="Times New Roman" panose="02020603050405020304" pitchFamily="18" charset="0"/>
                <a:cs typeface="Times New Roman" panose="02020603050405020304" pitchFamily="18" charset="0"/>
              </a:rPr>
              <a:t>After</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every</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epochs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accuracy</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and</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loss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values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are</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calculated</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to</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find</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best</a:t>
            </a:r>
            <a:r>
              <a:rPr lang="tr-TR" sz="2000" dirty="0" smtClean="0">
                <a:latin typeface="Times New Roman" panose="02020603050405020304" pitchFamily="18" charset="0"/>
                <a:cs typeface="Times New Roman" panose="02020603050405020304" pitchFamily="18" charset="0"/>
              </a:rPr>
              <a:t> model)</a:t>
            </a:r>
          </a:p>
          <a:p>
            <a:pPr>
              <a:buFont typeface="Wingdings 3" charset="2"/>
              <a:buAutoNum type="arabicPeriod" startAt="3"/>
            </a:pPr>
            <a:r>
              <a:rPr lang="en-US" sz="2000" b="1" dirty="0" smtClean="0">
                <a:latin typeface="Times New Roman" panose="02020603050405020304" pitchFamily="18" charset="0"/>
                <a:cs typeface="Times New Roman" panose="02020603050405020304" pitchFamily="18" charset="0"/>
              </a:rPr>
              <a:t>Evaluating Model</a:t>
            </a:r>
            <a:r>
              <a:rPr lang="tr-TR" sz="2000" dirty="0" smtClean="0">
                <a:latin typeface="Times New Roman" panose="02020603050405020304" pitchFamily="18" charset="0"/>
                <a:cs typeface="Times New Roman" panose="02020603050405020304" pitchFamily="18" charset="0"/>
              </a:rPr>
              <a:t>(</a:t>
            </a:r>
            <a:r>
              <a:rPr lang="tr-TR" sz="2000" dirty="0" err="1" smtClean="0">
                <a:latin typeface="Times New Roman" panose="02020603050405020304" pitchFamily="18" charset="0"/>
                <a:cs typeface="Times New Roman" panose="02020603050405020304" pitchFamily="18" charset="0"/>
              </a:rPr>
              <a:t>After</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fitting</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process</a:t>
            </a:r>
            <a:r>
              <a:rPr lang="tr-TR" sz="2000" dirty="0" smtClean="0">
                <a:latin typeface="Times New Roman" panose="02020603050405020304" pitchFamily="18" charset="0"/>
                <a:cs typeface="Times New Roman" panose="02020603050405020304" pitchFamily="18" charset="0"/>
              </a:rPr>
              <a:t> , Best </a:t>
            </a:r>
            <a:r>
              <a:rPr lang="tr-TR" sz="2000" dirty="0" err="1" smtClean="0">
                <a:latin typeface="Times New Roman" panose="02020603050405020304" pitchFamily="18" charset="0"/>
                <a:cs typeface="Times New Roman" panose="02020603050405020304" pitchFamily="18" charset="0"/>
              </a:rPr>
              <a:t>accuracy</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and</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loss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values</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obtained.Loading</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best</a:t>
            </a:r>
            <a:r>
              <a:rPr lang="tr-TR" sz="2000" dirty="0" smtClean="0">
                <a:latin typeface="Times New Roman" panose="02020603050405020304" pitchFamily="18" charset="0"/>
                <a:cs typeface="Times New Roman" panose="02020603050405020304" pitchFamily="18" charset="0"/>
              </a:rPr>
              <a:t> model </a:t>
            </a:r>
            <a:r>
              <a:rPr lang="tr-TR" sz="2000" dirty="0" err="1" smtClean="0">
                <a:latin typeface="Times New Roman" panose="02020603050405020304" pitchFamily="18" charset="0"/>
                <a:cs typeface="Times New Roman" panose="02020603050405020304" pitchFamily="18" charset="0"/>
              </a:rPr>
              <a:t>and</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evaluting</a:t>
            </a:r>
            <a:r>
              <a:rPr lang="tr-TR" sz="2000" dirty="0" smtClean="0">
                <a:latin typeface="Times New Roman" panose="02020603050405020304" pitchFamily="18" charset="0"/>
                <a:cs typeface="Times New Roman" panose="02020603050405020304" pitchFamily="18" charset="0"/>
              </a:rPr>
              <a:t> on </a:t>
            </a:r>
            <a:r>
              <a:rPr lang="tr-TR" sz="2000" dirty="0" err="1" smtClean="0">
                <a:latin typeface="Times New Roman" panose="02020603050405020304" pitchFamily="18" charset="0"/>
                <a:cs typeface="Times New Roman" panose="02020603050405020304" pitchFamily="18" charset="0"/>
              </a:rPr>
              <a:t>validation</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dataset</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If</a:t>
            </a:r>
            <a:r>
              <a:rPr lang="tr-TR" sz="2000" dirty="0">
                <a:latin typeface="Times New Roman" panose="02020603050405020304" pitchFamily="18" charset="0"/>
                <a:cs typeface="Times New Roman" panose="02020603050405020304" pitchFamily="18" charset="0"/>
              </a:rPr>
              <a:t> </a:t>
            </a:r>
            <a:r>
              <a:rPr lang="tr-TR" sz="2000" dirty="0" smtClean="0">
                <a:latin typeface="Times New Roman" panose="02020603050405020304" pitchFamily="18" charset="0"/>
                <a:cs typeface="Times New Roman" panose="02020603050405020304" pitchFamily="18" charset="0"/>
              </a:rPr>
              <a:t>not </a:t>
            </a:r>
            <a:r>
              <a:rPr lang="tr-TR" sz="2000" dirty="0" err="1" smtClean="0">
                <a:latin typeface="Times New Roman" panose="02020603050405020304" pitchFamily="18" charset="0"/>
                <a:cs typeface="Times New Roman" panose="02020603050405020304" pitchFamily="18" charset="0"/>
              </a:rPr>
              <a:t>predict</a:t>
            </a:r>
            <a:r>
              <a:rPr lang="tr-TR" sz="2000" dirty="0" smtClean="0">
                <a:latin typeface="Times New Roman" panose="02020603050405020304" pitchFamily="18" charset="0"/>
                <a:cs typeface="Times New Roman" panose="02020603050405020304" pitchFamily="18" charset="0"/>
              </a:rPr>
              <a:t> on </a:t>
            </a:r>
            <a:r>
              <a:rPr lang="tr-TR" sz="2000" dirty="0" err="1" smtClean="0">
                <a:latin typeface="Times New Roman" panose="02020603050405020304" pitchFamily="18" charset="0"/>
                <a:cs typeface="Times New Roman" panose="02020603050405020304" pitchFamily="18" charset="0"/>
              </a:rPr>
              <a:t>validation</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dataset</a:t>
            </a:r>
            <a:r>
              <a:rPr lang="tr-TR" sz="2000" dirty="0" smtClean="0">
                <a:latin typeface="Times New Roman" panose="02020603050405020304" pitchFamily="18" charset="0"/>
                <a:cs typeface="Times New Roman" panose="02020603050405020304" pitchFamily="18" charset="0"/>
              </a:rPr>
              <a:t> , </a:t>
            </a:r>
            <a:r>
              <a:rPr lang="tr-TR" sz="2000" dirty="0">
                <a:latin typeface="Times New Roman" panose="02020603050405020304" pitchFamily="18" charset="0"/>
                <a:cs typeface="Times New Roman" panose="02020603050405020304" pitchFamily="18" charset="0"/>
              </a:rPr>
              <a:t>it is not </a:t>
            </a:r>
            <a:r>
              <a:rPr lang="tr-TR" sz="2000" dirty="0" err="1" smtClean="0">
                <a:latin typeface="Times New Roman" panose="02020603050405020304" pitchFamily="18" charset="0"/>
                <a:cs typeface="Times New Roman" panose="02020603050405020304" pitchFamily="18" charset="0"/>
              </a:rPr>
              <a:t>necessary</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Just</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use</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loading</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best</a:t>
            </a:r>
            <a:r>
              <a:rPr lang="tr-TR" sz="2000" dirty="0" smtClean="0">
                <a:latin typeface="Times New Roman" panose="02020603050405020304" pitchFamily="18" charset="0"/>
                <a:cs typeface="Times New Roman" panose="02020603050405020304" pitchFamily="18" charset="0"/>
              </a:rPr>
              <a:t> model)</a:t>
            </a:r>
          </a:p>
          <a:p>
            <a:pPr>
              <a:buAutoNum type="arabicPeriod" startAt="3"/>
            </a:pPr>
            <a:r>
              <a:rPr lang="en-US" sz="2000" b="1" dirty="0">
                <a:latin typeface="Times New Roman" panose="02020603050405020304" pitchFamily="18" charset="0"/>
                <a:cs typeface="Times New Roman" panose="02020603050405020304" pitchFamily="18" charset="0"/>
              </a:rPr>
              <a:t>Prediction on Model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Display</a:t>
            </a:r>
            <a:r>
              <a:rPr lang="tr-TR" sz="2000" dirty="0" err="1" smtClean="0">
                <a:latin typeface="Times New Roman" panose="02020603050405020304" pitchFamily="18" charset="0"/>
                <a:cs typeface="Times New Roman" panose="02020603050405020304" pitchFamily="18" charset="0"/>
              </a:rPr>
              <a:t>ing</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Results</a:t>
            </a:r>
            <a:endParaRPr lang="tr-TR" sz="2000" b="1" dirty="0">
              <a:latin typeface="Times New Roman" panose="02020603050405020304" pitchFamily="18" charset="0"/>
              <a:cs typeface="Times New Roman" panose="02020603050405020304" pitchFamily="18" charset="0"/>
            </a:endParaRPr>
          </a:p>
          <a:p>
            <a:pPr marL="400050" indent="-400050">
              <a:buFont typeface="+mj-lt"/>
              <a:buAutoNum type="romanUcPeriod"/>
            </a:pPr>
            <a:endParaRPr lang="tr-TR" sz="1600" b="1"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b="1" dirty="0"/>
          </a:p>
          <a:p>
            <a:endParaRPr lang="en-US" dirty="0"/>
          </a:p>
        </p:txBody>
      </p:sp>
    </p:spTree>
    <p:extLst>
      <p:ext uri="{BB962C8B-B14F-4D97-AF65-F5344CB8AC3E}">
        <p14:creationId xmlns:p14="http://schemas.microsoft.com/office/powerpoint/2010/main" val="369742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a:bodyPr>
          <a:lstStyle/>
          <a:p>
            <a:pPr>
              <a:buFont typeface="Wingdings" panose="05000000000000000000" pitchFamily="2" charset="2"/>
              <a:buChar char="q"/>
            </a:pPr>
            <a:r>
              <a:rPr lang="tr-TR" sz="4800" dirty="0" smtClean="0"/>
              <a:t>RESULTS</a:t>
            </a:r>
            <a:endParaRPr lang="en-US" sz="4800" dirty="0"/>
          </a:p>
        </p:txBody>
      </p:sp>
    </p:spTree>
    <p:extLst>
      <p:ext uri="{BB962C8B-B14F-4D97-AF65-F5344CB8AC3E}">
        <p14:creationId xmlns:p14="http://schemas.microsoft.com/office/powerpoint/2010/main" val="3430523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915" y="1"/>
            <a:ext cx="11819106" cy="6858000"/>
          </a:xfrm>
        </p:spPr>
      </p:pic>
    </p:spTree>
    <p:extLst>
      <p:ext uri="{BB962C8B-B14F-4D97-AF65-F5344CB8AC3E}">
        <p14:creationId xmlns:p14="http://schemas.microsoft.com/office/powerpoint/2010/main" val="3685072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3600" dirty="0"/>
              <a:t>U-NET</a:t>
            </a:r>
            <a:endParaRPr lang="en-US" sz="3600" dirty="0"/>
          </a:p>
        </p:txBody>
      </p:sp>
    </p:spTree>
    <p:extLst>
      <p:ext uri="{BB962C8B-B14F-4D97-AF65-F5344CB8AC3E}">
        <p14:creationId xmlns:p14="http://schemas.microsoft.com/office/powerpoint/2010/main" val="916527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t>After</a:t>
            </a:r>
            <a:r>
              <a:rPr lang="tr-TR" b="1" dirty="0" smtClean="0"/>
              <a:t> </a:t>
            </a:r>
            <a:r>
              <a:rPr lang="tr-TR" b="1" dirty="0" err="1" smtClean="0"/>
              <a:t>compiling</a:t>
            </a:r>
            <a:r>
              <a:rPr lang="tr-TR" b="1" dirty="0" smtClean="0"/>
              <a:t> Model</a:t>
            </a:r>
            <a:endParaRPr lang="en-US" b="1" dirty="0"/>
          </a:p>
        </p:txBody>
      </p:sp>
      <p:pic>
        <p:nvPicPr>
          <p:cNvPr id="7" name="Resim 4"/>
          <p:cNvPicPr>
            <a:picLocks noChangeAspect="1" noChangeArrowheads="1"/>
          </p:cNvPicPr>
          <p:nvPr/>
        </p:nvPicPr>
        <p:blipFill>
          <a:blip r:embed="rId2">
            <a:extLst>
              <a:ext uri="{28A0092B-C50C-407E-A947-70E740481C1C}">
                <a14:useLocalDpi xmlns:a14="http://schemas.microsoft.com/office/drawing/2010/main" val="0"/>
              </a:ext>
            </a:extLst>
          </a:blip>
          <a:srcRect l="15906" t="70570" r="62975" b="21365"/>
          <a:stretch>
            <a:fillRect/>
          </a:stretch>
        </p:blipFill>
        <p:spPr bwMode="auto">
          <a:xfrm>
            <a:off x="3037266" y="2108153"/>
            <a:ext cx="3695577" cy="81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etin kutusu 3"/>
          <p:cNvSpPr txBox="1"/>
          <p:nvPr/>
        </p:nvSpPr>
        <p:spPr>
          <a:xfrm>
            <a:off x="2869117" y="3941983"/>
            <a:ext cx="4854214" cy="338554"/>
          </a:xfrm>
          <a:prstGeom prst="rect">
            <a:avLst/>
          </a:prstGeom>
          <a:noFill/>
        </p:spPr>
        <p:txBody>
          <a:bodyPr wrap="none" rtlCol="0">
            <a:spAutoFit/>
          </a:bodyPr>
          <a:lstStyle/>
          <a:p>
            <a:r>
              <a:rPr lang="tr-TR" sz="1600" b="1" dirty="0" err="1" smtClean="0"/>
              <a:t>Used</a:t>
            </a:r>
            <a:r>
              <a:rPr lang="tr-TR" sz="1600" b="1" dirty="0" smtClean="0"/>
              <a:t>  7.765.409 </a:t>
            </a:r>
            <a:r>
              <a:rPr lang="tr-TR" sz="1600" b="1" dirty="0" err="1" smtClean="0"/>
              <a:t>parameters</a:t>
            </a:r>
            <a:r>
              <a:rPr lang="tr-TR" sz="1600" b="1" dirty="0" smtClean="0"/>
              <a:t> </a:t>
            </a:r>
            <a:r>
              <a:rPr lang="tr-TR" sz="1600" b="1" dirty="0" err="1" smtClean="0"/>
              <a:t>for</a:t>
            </a:r>
            <a:r>
              <a:rPr lang="tr-TR" sz="1600" b="1" dirty="0" smtClean="0"/>
              <a:t> </a:t>
            </a:r>
            <a:r>
              <a:rPr lang="tr-TR" sz="1600" b="1" dirty="0" err="1" smtClean="0"/>
              <a:t>training</a:t>
            </a:r>
            <a:r>
              <a:rPr lang="tr-TR" sz="1600" b="1" dirty="0" smtClean="0"/>
              <a:t> in U-net</a:t>
            </a:r>
            <a:endParaRPr lang="en-US" sz="1600" b="1" dirty="0"/>
          </a:p>
        </p:txBody>
      </p:sp>
    </p:spTree>
    <p:extLst>
      <p:ext uri="{BB962C8B-B14F-4D97-AF65-F5344CB8AC3E}">
        <p14:creationId xmlns:p14="http://schemas.microsoft.com/office/powerpoint/2010/main" val="3719423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Resim 2" descr="E:\sonuçlar\Unet\1s\grafik3.JPG"/>
          <p:cNvPicPr>
            <a:picLocks noChangeAspect="1" noChangeArrowheads="1"/>
          </p:cNvPicPr>
          <p:nvPr/>
        </p:nvPicPr>
        <p:blipFill>
          <a:blip r:embed="rId2">
            <a:extLst>
              <a:ext uri="{28A0092B-C50C-407E-A947-70E740481C1C}">
                <a14:useLocalDpi xmlns:a14="http://schemas.microsoft.com/office/drawing/2010/main" val="0"/>
              </a:ext>
            </a:extLst>
          </a:blip>
          <a:srcRect l="22398" t="31602" r="29532" b="7648"/>
          <a:stretch>
            <a:fillRect/>
          </a:stretch>
        </p:blipFill>
        <p:spPr bwMode="auto">
          <a:xfrm>
            <a:off x="533112" y="2384944"/>
            <a:ext cx="5358534" cy="434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Resim 1" descr="E:\sonuçlar\Unet\1s\grafik1.JPG"/>
          <p:cNvPicPr>
            <a:picLocks noChangeAspect="1" noChangeArrowheads="1"/>
          </p:cNvPicPr>
          <p:nvPr/>
        </p:nvPicPr>
        <p:blipFill>
          <a:blip r:embed="rId3">
            <a:extLst>
              <a:ext uri="{28A0092B-C50C-407E-A947-70E740481C1C}">
                <a14:useLocalDpi xmlns:a14="http://schemas.microsoft.com/office/drawing/2010/main" val="0"/>
              </a:ext>
            </a:extLst>
          </a:blip>
          <a:srcRect l="22617" t="30522" r="29967" b="7373"/>
          <a:stretch>
            <a:fillRect/>
          </a:stretch>
        </p:blipFill>
        <p:spPr bwMode="auto">
          <a:xfrm>
            <a:off x="5891646" y="2433311"/>
            <a:ext cx="6151418" cy="427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Metin kutusu 5"/>
          <p:cNvSpPr txBox="1"/>
          <p:nvPr/>
        </p:nvSpPr>
        <p:spPr>
          <a:xfrm>
            <a:off x="1504230" y="488420"/>
            <a:ext cx="9459641" cy="523220"/>
          </a:xfrm>
          <a:prstGeom prst="rect">
            <a:avLst/>
          </a:prstGeom>
          <a:noFill/>
        </p:spPr>
        <p:txBody>
          <a:bodyPr wrap="none" rtlCol="0">
            <a:spAutoFit/>
          </a:bodyPr>
          <a:lstStyle/>
          <a:p>
            <a:r>
              <a:rPr lang="tr-TR" sz="2800" b="1" dirty="0" err="1" smtClean="0"/>
              <a:t>Graphs</a:t>
            </a:r>
            <a:r>
              <a:rPr lang="tr-TR" sz="2800" b="1" dirty="0" smtClean="0"/>
              <a:t> of </a:t>
            </a:r>
            <a:r>
              <a:rPr lang="en-US" sz="2800" b="1" dirty="0" smtClean="0"/>
              <a:t>Change In Training Time</a:t>
            </a:r>
            <a:r>
              <a:rPr lang="tr-TR" sz="2800" b="1" dirty="0" smtClean="0"/>
              <a:t> </a:t>
            </a:r>
            <a:r>
              <a:rPr lang="tr-TR" sz="2800" b="1" dirty="0" err="1" smtClean="0"/>
              <a:t>After</a:t>
            </a:r>
            <a:r>
              <a:rPr lang="tr-TR" sz="2800" b="1" dirty="0" smtClean="0"/>
              <a:t> </a:t>
            </a:r>
            <a:r>
              <a:rPr lang="tr-TR" sz="2800" b="1" dirty="0" err="1" smtClean="0"/>
              <a:t>Fitting</a:t>
            </a:r>
            <a:r>
              <a:rPr lang="tr-TR" sz="2800" b="1" dirty="0" smtClean="0"/>
              <a:t> Model</a:t>
            </a:r>
            <a:endParaRPr lang="en-US" sz="2800" b="1" dirty="0"/>
          </a:p>
        </p:txBody>
      </p:sp>
      <p:sp>
        <p:nvSpPr>
          <p:cNvPr id="2" name="Metin kutusu 1"/>
          <p:cNvSpPr txBox="1"/>
          <p:nvPr/>
        </p:nvSpPr>
        <p:spPr>
          <a:xfrm>
            <a:off x="2101174" y="1459149"/>
            <a:ext cx="8158003" cy="923330"/>
          </a:xfrm>
          <a:prstGeom prst="rect">
            <a:avLst/>
          </a:prstGeom>
          <a:noFill/>
        </p:spPr>
        <p:txBody>
          <a:bodyPr wrap="none" rtlCol="0">
            <a:spAutoFit/>
          </a:bodyPr>
          <a:lstStyle/>
          <a:p>
            <a:r>
              <a:rPr lang="tr-TR" dirty="0" err="1"/>
              <a:t>After</a:t>
            </a:r>
            <a:r>
              <a:rPr lang="tr-TR" dirty="0"/>
              <a:t> </a:t>
            </a:r>
            <a:r>
              <a:rPr lang="tr-TR" dirty="0" err="1"/>
              <a:t>one</a:t>
            </a:r>
            <a:r>
              <a:rPr lang="tr-TR" dirty="0"/>
              <a:t> </a:t>
            </a:r>
            <a:r>
              <a:rPr lang="tr-TR" dirty="0" err="1"/>
              <a:t>epoch</a:t>
            </a:r>
            <a:r>
              <a:rPr lang="tr-TR" dirty="0"/>
              <a:t>, </a:t>
            </a:r>
            <a:r>
              <a:rPr lang="tr-TR" dirty="0" err="1"/>
              <a:t>loss</a:t>
            </a:r>
            <a:r>
              <a:rPr lang="tr-TR" dirty="0"/>
              <a:t>=0.678 ,</a:t>
            </a:r>
            <a:r>
              <a:rPr lang="tr-TR" dirty="0" err="1"/>
              <a:t>acc</a:t>
            </a:r>
            <a:r>
              <a:rPr lang="tr-TR" dirty="0"/>
              <a:t>=0.711 ,</a:t>
            </a:r>
            <a:r>
              <a:rPr lang="tr-TR" dirty="0" err="1"/>
              <a:t>val</a:t>
            </a:r>
            <a:r>
              <a:rPr lang="tr-TR" dirty="0"/>
              <a:t> </a:t>
            </a:r>
            <a:r>
              <a:rPr lang="tr-TR" dirty="0" err="1"/>
              <a:t>loss</a:t>
            </a:r>
            <a:r>
              <a:rPr lang="tr-TR" dirty="0"/>
              <a:t>=0.75, </a:t>
            </a:r>
            <a:r>
              <a:rPr lang="tr-TR" dirty="0" err="1"/>
              <a:t>val</a:t>
            </a:r>
            <a:r>
              <a:rPr lang="tr-TR" dirty="0"/>
              <a:t> </a:t>
            </a:r>
            <a:r>
              <a:rPr lang="tr-TR" dirty="0" err="1"/>
              <a:t>acc</a:t>
            </a:r>
            <a:r>
              <a:rPr lang="tr-TR" dirty="0"/>
              <a:t>=9.09.</a:t>
            </a:r>
            <a:endParaRPr lang="en-US" dirty="0"/>
          </a:p>
          <a:p>
            <a:r>
              <a:rPr lang="tr-TR" dirty="0" err="1"/>
              <a:t>In</a:t>
            </a:r>
            <a:r>
              <a:rPr lang="tr-TR" dirty="0"/>
              <a:t> </a:t>
            </a:r>
            <a:r>
              <a:rPr lang="tr-TR" dirty="0" err="1"/>
              <a:t>best</a:t>
            </a:r>
            <a:r>
              <a:rPr lang="tr-TR" dirty="0"/>
              <a:t> </a:t>
            </a:r>
            <a:r>
              <a:rPr lang="tr-TR" dirty="0" err="1"/>
              <a:t>learner</a:t>
            </a:r>
            <a:r>
              <a:rPr lang="tr-TR" dirty="0"/>
              <a:t> </a:t>
            </a:r>
            <a:r>
              <a:rPr lang="tr-TR" dirty="0" err="1"/>
              <a:t>epoch</a:t>
            </a:r>
            <a:r>
              <a:rPr lang="tr-TR" dirty="0"/>
              <a:t>, </a:t>
            </a:r>
            <a:r>
              <a:rPr lang="tr-TR" dirty="0" err="1" smtClean="0"/>
              <a:t>loss</a:t>
            </a:r>
            <a:r>
              <a:rPr lang="tr-TR" dirty="0" smtClean="0"/>
              <a:t>=0.40,acc=0.995,val </a:t>
            </a:r>
            <a:r>
              <a:rPr lang="tr-TR" dirty="0" err="1"/>
              <a:t>loss</a:t>
            </a:r>
            <a:r>
              <a:rPr lang="tr-TR" dirty="0"/>
              <a:t>=0.35, </a:t>
            </a:r>
            <a:r>
              <a:rPr lang="tr-TR" dirty="0" err="1"/>
              <a:t>val</a:t>
            </a:r>
            <a:r>
              <a:rPr lang="tr-TR" dirty="0"/>
              <a:t> </a:t>
            </a:r>
            <a:r>
              <a:rPr lang="tr-TR" dirty="0" err="1"/>
              <a:t>acc</a:t>
            </a:r>
            <a:r>
              <a:rPr lang="tr-TR" dirty="0"/>
              <a:t>=0.995.</a:t>
            </a:r>
            <a:endParaRPr lang="en-US" dirty="0"/>
          </a:p>
          <a:p>
            <a:endParaRPr lang="en-US" dirty="0"/>
          </a:p>
        </p:txBody>
      </p:sp>
    </p:spTree>
    <p:extLst>
      <p:ext uri="{BB962C8B-B14F-4D97-AF65-F5344CB8AC3E}">
        <p14:creationId xmlns:p14="http://schemas.microsoft.com/office/powerpoint/2010/main" val="1339382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buFont typeface="Wingdings" panose="05000000000000000000" pitchFamily="2" charset="2"/>
              <a:buChar char="q"/>
            </a:pPr>
            <a:r>
              <a:rPr lang="tr-TR" sz="6600" dirty="0"/>
              <a:t>INTRODCUTION</a:t>
            </a:r>
            <a:endParaRPr lang="en-US" sz="6600" dirty="0"/>
          </a:p>
        </p:txBody>
      </p:sp>
    </p:spTree>
    <p:extLst>
      <p:ext uri="{BB962C8B-B14F-4D97-AF65-F5344CB8AC3E}">
        <p14:creationId xmlns:p14="http://schemas.microsoft.com/office/powerpoint/2010/main" val="2826491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Resim 13"/>
          <p:cNvPicPr>
            <a:picLocks noChangeAspect="1" noChangeArrowheads="1"/>
          </p:cNvPicPr>
          <p:nvPr/>
        </p:nvPicPr>
        <p:blipFill>
          <a:blip r:embed="rId2">
            <a:extLst>
              <a:ext uri="{28A0092B-C50C-407E-A947-70E740481C1C}">
                <a14:useLocalDpi xmlns:a14="http://schemas.microsoft.com/office/drawing/2010/main" val="0"/>
              </a:ext>
            </a:extLst>
          </a:blip>
          <a:srcRect l="8055" t="18782" r="38750" b="7246"/>
          <a:stretch>
            <a:fillRect/>
          </a:stretch>
        </p:blipFill>
        <p:spPr bwMode="auto">
          <a:xfrm>
            <a:off x="807396" y="340468"/>
            <a:ext cx="10661515" cy="635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9858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txBox="1">
            <a:spLocks noGrp="1"/>
          </p:cNvSpPr>
          <p:nvPr>
            <p:ph idx="1"/>
          </p:nvPr>
        </p:nvSpPr>
        <p:spPr>
          <a:xfrm>
            <a:off x="2735128" y="3913762"/>
            <a:ext cx="7157903" cy="307777"/>
          </a:xfrm>
          <a:prstGeom prst="rect">
            <a:avLst/>
          </a:prstGeom>
          <a:noFill/>
        </p:spPr>
        <p:txBody>
          <a:bodyPr wrap="square" rtlCol="0">
            <a:spAutoFit/>
          </a:bodyPr>
          <a:lstStyle/>
          <a:p>
            <a:pPr marL="0" indent="0">
              <a:buNone/>
            </a:pPr>
            <a:r>
              <a:rPr lang="tr-TR" sz="1400" dirty="0" err="1" smtClean="0"/>
              <a:t>They</a:t>
            </a:r>
            <a:r>
              <a:rPr lang="tr-TR" sz="1400" dirty="0" smtClean="0"/>
              <a:t> </a:t>
            </a:r>
            <a:r>
              <a:rPr lang="tr-TR" sz="1400" dirty="0" err="1" smtClean="0"/>
              <a:t>are</a:t>
            </a:r>
            <a:r>
              <a:rPr lang="tr-TR" sz="1400" dirty="0" smtClean="0"/>
              <a:t> </a:t>
            </a:r>
            <a:r>
              <a:rPr lang="tr-TR" sz="1400" dirty="0" err="1" smtClean="0"/>
              <a:t>that</a:t>
            </a:r>
            <a:r>
              <a:rPr lang="tr-TR" sz="1400" dirty="0" smtClean="0"/>
              <a:t> </a:t>
            </a:r>
            <a:r>
              <a:rPr lang="tr-TR" sz="1400" dirty="0" err="1" smtClean="0"/>
              <a:t>best</a:t>
            </a:r>
            <a:r>
              <a:rPr lang="tr-TR" sz="1400" dirty="0" smtClean="0"/>
              <a:t> </a:t>
            </a:r>
            <a:r>
              <a:rPr lang="tr-TR" sz="1400" dirty="0" err="1" smtClean="0"/>
              <a:t>loss</a:t>
            </a:r>
            <a:r>
              <a:rPr lang="tr-TR" sz="1400" dirty="0" smtClean="0"/>
              <a:t> </a:t>
            </a:r>
            <a:r>
              <a:rPr lang="tr-TR" sz="1400" dirty="0" err="1" smtClean="0"/>
              <a:t>percentage</a:t>
            </a:r>
            <a:r>
              <a:rPr lang="tr-TR" sz="1400" dirty="0" smtClean="0"/>
              <a:t>  is 3% </a:t>
            </a:r>
            <a:r>
              <a:rPr lang="tr-TR" sz="1400" dirty="0" err="1" smtClean="0"/>
              <a:t>and</a:t>
            </a:r>
            <a:r>
              <a:rPr lang="tr-TR" sz="1400" dirty="0" smtClean="0"/>
              <a:t> </a:t>
            </a:r>
            <a:r>
              <a:rPr lang="tr-TR" sz="1400" dirty="0" err="1" smtClean="0"/>
              <a:t>accuracy</a:t>
            </a:r>
            <a:r>
              <a:rPr lang="tr-TR" sz="1400" dirty="0" smtClean="0"/>
              <a:t> is 99.5% </a:t>
            </a:r>
            <a:r>
              <a:rPr lang="tr-TR" sz="1400" dirty="0" err="1" smtClean="0"/>
              <a:t>after</a:t>
            </a:r>
            <a:r>
              <a:rPr lang="tr-TR" sz="1400" dirty="0" smtClean="0"/>
              <a:t> </a:t>
            </a:r>
            <a:r>
              <a:rPr lang="tr-TR" sz="1400" dirty="0" err="1" smtClean="0"/>
              <a:t>evaluating</a:t>
            </a:r>
            <a:endParaRPr lang="en-US" sz="1600" b="1" dirty="0">
              <a:solidFill>
                <a:schemeClr val="accent6">
                  <a:lumMod val="75000"/>
                </a:schemeClr>
              </a:solidFill>
            </a:endParaRPr>
          </a:p>
        </p:txBody>
      </p:sp>
      <p:pic>
        <p:nvPicPr>
          <p:cNvPr id="2050" name="Resim 3" descr="E:\sonuçlar\Unet\1s\total.JPG"/>
          <p:cNvPicPr>
            <a:picLocks noChangeAspect="1" noChangeArrowheads="1"/>
          </p:cNvPicPr>
          <p:nvPr/>
        </p:nvPicPr>
        <p:blipFill>
          <a:blip r:embed="rId2">
            <a:extLst>
              <a:ext uri="{28A0092B-C50C-407E-A947-70E740481C1C}">
                <a14:useLocalDpi xmlns:a14="http://schemas.microsoft.com/office/drawing/2010/main" val="0"/>
              </a:ext>
            </a:extLst>
          </a:blip>
          <a:srcRect l="41457" t="46317" r="29961" b="44701"/>
          <a:stretch>
            <a:fillRect/>
          </a:stretch>
        </p:blipFill>
        <p:spPr bwMode="auto">
          <a:xfrm>
            <a:off x="3082081" y="2467821"/>
            <a:ext cx="4884872" cy="119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İçerik Yer Tutucusu 3"/>
          <p:cNvSpPr txBox="1">
            <a:spLocks/>
          </p:cNvSpPr>
          <p:nvPr/>
        </p:nvSpPr>
        <p:spPr>
          <a:xfrm>
            <a:off x="3082081" y="856035"/>
            <a:ext cx="7157903" cy="897682"/>
          </a:xfrm>
          <a:prstGeom prst="rect">
            <a:avLst/>
          </a:prstGeom>
          <a:noFill/>
        </p:spPr>
        <p:txBody>
          <a:bodyPr vert="horz" wrap="square" lIns="91440" tIns="45720" rIns="91440" bIns="45720" rtlCol="0">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tr-TR" sz="2800" b="1" dirty="0" err="1" smtClean="0"/>
              <a:t>After</a:t>
            </a:r>
            <a:r>
              <a:rPr lang="tr-TR" sz="2800" b="1" dirty="0" smtClean="0"/>
              <a:t> </a:t>
            </a:r>
            <a:r>
              <a:rPr lang="tr-TR" sz="2800" b="1" dirty="0" err="1"/>
              <a:t>E</a:t>
            </a:r>
            <a:r>
              <a:rPr lang="tr-TR" sz="2800" b="1" dirty="0" err="1" smtClean="0"/>
              <a:t>valuating</a:t>
            </a:r>
            <a:r>
              <a:rPr lang="tr-TR" sz="2800" b="1" dirty="0" smtClean="0"/>
              <a:t> Model</a:t>
            </a:r>
            <a:endParaRPr lang="en-US" sz="2800" b="1" dirty="0" smtClean="0"/>
          </a:p>
          <a:p>
            <a:endParaRPr lang="en-US" sz="1600" b="1" dirty="0">
              <a:solidFill>
                <a:schemeClr val="accent6">
                  <a:lumMod val="75000"/>
                </a:schemeClr>
              </a:solidFill>
            </a:endParaRPr>
          </a:p>
        </p:txBody>
      </p:sp>
    </p:spTree>
    <p:extLst>
      <p:ext uri="{BB962C8B-B14F-4D97-AF65-F5344CB8AC3E}">
        <p14:creationId xmlns:p14="http://schemas.microsoft.com/office/powerpoint/2010/main" val="15584619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15" descr="E:\sonuçlar\Unet\1s\goruntu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9406" y="1206230"/>
            <a:ext cx="8049766" cy="47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3534383" y="6024133"/>
            <a:ext cx="6096000" cy="646331"/>
          </a:xfrm>
          <a:prstGeom prst="rect">
            <a:avLst/>
          </a:prstGeom>
        </p:spPr>
        <p:txBody>
          <a:bodyPr>
            <a:spAutoFit/>
          </a:bodyPr>
          <a:lstStyle/>
          <a:p>
            <a:r>
              <a:rPr lang="en-US" dirty="0"/>
              <a:t>Pictures of train </a:t>
            </a:r>
            <a:r>
              <a:rPr lang="tr-TR" dirty="0" err="1"/>
              <a:t>images</a:t>
            </a:r>
            <a:r>
              <a:rPr lang="tr-TR" dirty="0"/>
              <a:t>(</a:t>
            </a:r>
            <a:r>
              <a:rPr lang="tr-TR" dirty="0" err="1"/>
              <a:t>left</a:t>
            </a:r>
            <a:r>
              <a:rPr lang="tr-TR" dirty="0"/>
              <a:t>)</a:t>
            </a:r>
            <a:r>
              <a:rPr lang="en-US" dirty="0"/>
              <a:t>  </a:t>
            </a:r>
            <a:r>
              <a:rPr lang="tr-TR" dirty="0" err="1"/>
              <a:t>its</a:t>
            </a:r>
            <a:r>
              <a:rPr lang="tr-TR" dirty="0"/>
              <a:t> </a:t>
            </a:r>
            <a:r>
              <a:rPr lang="tr-TR" dirty="0" err="1"/>
              <a:t>train</a:t>
            </a:r>
            <a:r>
              <a:rPr lang="tr-TR" dirty="0"/>
              <a:t> </a:t>
            </a:r>
            <a:r>
              <a:rPr lang="tr-TR" dirty="0" err="1"/>
              <a:t>masks</a:t>
            </a:r>
            <a:r>
              <a:rPr lang="tr-TR" dirty="0"/>
              <a:t>(</a:t>
            </a:r>
            <a:r>
              <a:rPr lang="tr-TR" dirty="0" err="1"/>
              <a:t>middle</a:t>
            </a:r>
            <a:r>
              <a:rPr lang="tr-TR" dirty="0"/>
              <a:t>) </a:t>
            </a:r>
            <a:r>
              <a:rPr lang="tr-TR" dirty="0" err="1"/>
              <a:t>and</a:t>
            </a:r>
            <a:r>
              <a:rPr lang="tr-TR" dirty="0"/>
              <a:t> </a:t>
            </a:r>
            <a:r>
              <a:rPr lang="tr-TR" dirty="0" err="1"/>
              <a:t>predictions</a:t>
            </a:r>
            <a:r>
              <a:rPr lang="tr-TR" dirty="0"/>
              <a:t>(</a:t>
            </a:r>
            <a:r>
              <a:rPr lang="tr-TR" dirty="0" err="1"/>
              <a:t>right</a:t>
            </a:r>
            <a:r>
              <a:rPr lang="tr-TR" dirty="0"/>
              <a:t>) mask</a:t>
            </a:r>
            <a:r>
              <a:rPr lang="en-US" dirty="0"/>
              <a:t> in U-net model</a:t>
            </a:r>
          </a:p>
        </p:txBody>
      </p:sp>
      <p:sp>
        <p:nvSpPr>
          <p:cNvPr id="6" name="Metin kutusu 5"/>
          <p:cNvSpPr txBox="1"/>
          <p:nvPr/>
        </p:nvSpPr>
        <p:spPr>
          <a:xfrm>
            <a:off x="3027293" y="548290"/>
            <a:ext cx="6603090" cy="584775"/>
          </a:xfrm>
          <a:prstGeom prst="rect">
            <a:avLst/>
          </a:prstGeom>
          <a:noFill/>
        </p:spPr>
        <p:txBody>
          <a:bodyPr wrap="none" rtlCol="0">
            <a:spAutoFit/>
          </a:bodyPr>
          <a:lstStyle/>
          <a:p>
            <a:r>
              <a:rPr lang="tr-TR" sz="3200" b="1" dirty="0" err="1" smtClean="0"/>
              <a:t>After</a:t>
            </a:r>
            <a:r>
              <a:rPr lang="tr-TR" sz="3200" b="1" dirty="0" smtClean="0"/>
              <a:t> </a:t>
            </a:r>
            <a:r>
              <a:rPr lang="tr-TR" sz="3200" b="1" dirty="0" err="1" smtClean="0"/>
              <a:t>Prediction</a:t>
            </a:r>
            <a:r>
              <a:rPr lang="tr-TR" sz="3200" b="1" dirty="0" smtClean="0"/>
              <a:t> on Train </a:t>
            </a:r>
            <a:r>
              <a:rPr lang="tr-TR" sz="3200" b="1" dirty="0" err="1" smtClean="0"/>
              <a:t>Dataset</a:t>
            </a:r>
            <a:endParaRPr lang="en-US" sz="3200" b="1" dirty="0"/>
          </a:p>
        </p:txBody>
      </p:sp>
    </p:spTree>
    <p:extLst>
      <p:ext uri="{BB962C8B-B14F-4D97-AF65-F5344CB8AC3E}">
        <p14:creationId xmlns:p14="http://schemas.microsoft.com/office/powerpoint/2010/main" val="1091309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a:bodyPr>
          <a:lstStyle/>
          <a:p>
            <a:r>
              <a:rPr lang="tr-TR" sz="3600" dirty="0"/>
              <a:t>RESU-NET</a:t>
            </a:r>
            <a:endParaRPr lang="en-US" sz="3600" dirty="0"/>
          </a:p>
        </p:txBody>
      </p:sp>
    </p:spTree>
    <p:extLst>
      <p:ext uri="{BB962C8B-B14F-4D97-AF65-F5344CB8AC3E}">
        <p14:creationId xmlns:p14="http://schemas.microsoft.com/office/powerpoint/2010/main" val="12221406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a:t>
            </a:r>
            <a:endParaRPr lang="en-US" dirty="0"/>
          </a:p>
        </p:txBody>
      </p:sp>
      <p:pic>
        <p:nvPicPr>
          <p:cNvPr id="13314" name="Resim 5"/>
          <p:cNvPicPr>
            <a:picLocks noChangeAspect="1" noChangeArrowheads="1"/>
          </p:cNvPicPr>
          <p:nvPr/>
        </p:nvPicPr>
        <p:blipFill>
          <a:blip r:embed="rId2">
            <a:extLst>
              <a:ext uri="{28A0092B-C50C-407E-A947-70E740481C1C}">
                <a14:useLocalDpi xmlns:a14="http://schemas.microsoft.com/office/drawing/2010/main" val="0"/>
              </a:ext>
            </a:extLst>
          </a:blip>
          <a:srcRect l="16805" t="70367" r="63841" b="20000"/>
          <a:stretch>
            <a:fillRect/>
          </a:stretch>
        </p:blipFill>
        <p:spPr bwMode="auto">
          <a:xfrm>
            <a:off x="2233002" y="1850139"/>
            <a:ext cx="4479084" cy="11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etin kutusu 6"/>
          <p:cNvSpPr txBox="1"/>
          <p:nvPr/>
        </p:nvSpPr>
        <p:spPr>
          <a:xfrm>
            <a:off x="2331573" y="3415175"/>
            <a:ext cx="3207929" cy="584775"/>
          </a:xfrm>
          <a:prstGeom prst="rect">
            <a:avLst/>
          </a:prstGeom>
          <a:noFill/>
        </p:spPr>
        <p:txBody>
          <a:bodyPr wrap="none" rtlCol="0">
            <a:spAutoFit/>
          </a:bodyPr>
          <a:lstStyle/>
          <a:p>
            <a:r>
              <a:rPr lang="tr-TR" sz="1600" b="1" dirty="0" err="1" smtClean="0"/>
              <a:t>Used</a:t>
            </a:r>
            <a:r>
              <a:rPr lang="tr-TR" sz="1600" b="1" dirty="0" smtClean="0"/>
              <a:t> 4.715.441 </a:t>
            </a:r>
            <a:r>
              <a:rPr lang="tr-TR" sz="1600" b="1" dirty="0" err="1" smtClean="0"/>
              <a:t>paramteters</a:t>
            </a:r>
            <a:r>
              <a:rPr lang="tr-TR" sz="1600" b="1" dirty="0" smtClean="0"/>
              <a:t> in </a:t>
            </a:r>
          </a:p>
          <a:p>
            <a:r>
              <a:rPr lang="tr-TR" sz="1600" b="1" dirty="0" err="1" smtClean="0"/>
              <a:t>ResU</a:t>
            </a:r>
            <a:r>
              <a:rPr lang="tr-TR" sz="1600" b="1" dirty="0" smtClean="0"/>
              <a:t>-net model </a:t>
            </a:r>
            <a:endParaRPr lang="en-US" sz="1600" b="1" dirty="0"/>
          </a:p>
        </p:txBody>
      </p:sp>
      <p:sp>
        <p:nvSpPr>
          <p:cNvPr id="10" name="Unvan 1"/>
          <p:cNvSpPr txBox="1">
            <a:spLocks/>
          </p:cNvSpPr>
          <p:nvPr/>
        </p:nvSpPr>
        <p:spPr>
          <a:xfrm>
            <a:off x="2054661" y="56924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smtClean="0"/>
              <a:t>After compiling Model</a:t>
            </a:r>
            <a:endParaRPr lang="en-US" b="1" dirty="0"/>
          </a:p>
        </p:txBody>
      </p:sp>
    </p:spTree>
    <p:extLst>
      <p:ext uri="{BB962C8B-B14F-4D97-AF65-F5344CB8AC3E}">
        <p14:creationId xmlns:p14="http://schemas.microsoft.com/office/powerpoint/2010/main" val="3218930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Resim 8" descr="E:\sonuçlar\Resunet\1\grafik3.JPG"/>
          <p:cNvPicPr>
            <a:picLocks noChangeAspect="1" noChangeArrowheads="1"/>
          </p:cNvPicPr>
          <p:nvPr/>
        </p:nvPicPr>
        <p:blipFill>
          <a:blip r:embed="rId2">
            <a:extLst>
              <a:ext uri="{28A0092B-C50C-407E-A947-70E740481C1C}">
                <a14:useLocalDpi xmlns:a14="http://schemas.microsoft.com/office/drawing/2010/main" val="0"/>
              </a:ext>
            </a:extLst>
          </a:blip>
          <a:srcRect b="1212"/>
          <a:stretch>
            <a:fillRect/>
          </a:stretch>
        </p:blipFill>
        <p:spPr bwMode="auto">
          <a:xfrm>
            <a:off x="1743683" y="2186593"/>
            <a:ext cx="5309755" cy="410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descr="grafik1"/>
          <p:cNvPicPr>
            <a:picLocks noChangeAspect="1" noChangeArrowheads="1"/>
          </p:cNvPicPr>
          <p:nvPr/>
        </p:nvPicPr>
        <p:blipFill>
          <a:blip r:embed="rId3">
            <a:extLst>
              <a:ext uri="{28A0092B-C50C-407E-A947-70E740481C1C}">
                <a14:useLocalDpi xmlns:a14="http://schemas.microsoft.com/office/drawing/2010/main" val="0"/>
              </a:ext>
            </a:extLst>
          </a:blip>
          <a:srcRect l="4977"/>
          <a:stretch>
            <a:fillRect/>
          </a:stretch>
        </p:blipFill>
        <p:spPr bwMode="auto">
          <a:xfrm>
            <a:off x="7093936" y="2186593"/>
            <a:ext cx="4859771" cy="410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etin kutusu 3"/>
          <p:cNvSpPr txBox="1"/>
          <p:nvPr/>
        </p:nvSpPr>
        <p:spPr>
          <a:xfrm>
            <a:off x="2649682" y="426028"/>
            <a:ext cx="8074646" cy="646331"/>
          </a:xfrm>
          <a:prstGeom prst="rect">
            <a:avLst/>
          </a:prstGeom>
          <a:noFill/>
        </p:spPr>
        <p:txBody>
          <a:bodyPr wrap="none" rtlCol="0">
            <a:spAutoFit/>
          </a:bodyPr>
          <a:lstStyle/>
          <a:p>
            <a:r>
              <a:rPr lang="tr-TR" sz="3600" dirty="0" err="1" smtClean="0"/>
              <a:t>Graphs</a:t>
            </a:r>
            <a:r>
              <a:rPr lang="tr-TR" sz="3600" dirty="0" smtClean="0"/>
              <a:t> of </a:t>
            </a:r>
            <a:r>
              <a:rPr lang="en-US" sz="3600" dirty="0" smtClean="0"/>
              <a:t>Change In Training Time</a:t>
            </a:r>
            <a:endParaRPr lang="en-US" sz="3600" dirty="0"/>
          </a:p>
        </p:txBody>
      </p:sp>
      <p:sp>
        <p:nvSpPr>
          <p:cNvPr id="2" name="Metin kutusu 1"/>
          <p:cNvSpPr txBox="1"/>
          <p:nvPr/>
        </p:nvSpPr>
        <p:spPr>
          <a:xfrm>
            <a:off x="2053365" y="1177047"/>
            <a:ext cx="8670963" cy="1200329"/>
          </a:xfrm>
          <a:prstGeom prst="rect">
            <a:avLst/>
          </a:prstGeom>
          <a:noFill/>
        </p:spPr>
        <p:txBody>
          <a:bodyPr wrap="none" rtlCol="0">
            <a:spAutoFit/>
          </a:bodyPr>
          <a:lstStyle/>
          <a:p>
            <a:r>
              <a:rPr lang="tr-TR" dirty="0" err="1"/>
              <a:t>After</a:t>
            </a:r>
            <a:r>
              <a:rPr lang="tr-TR" dirty="0"/>
              <a:t> </a:t>
            </a:r>
            <a:r>
              <a:rPr lang="tr-TR" dirty="0" err="1"/>
              <a:t>one</a:t>
            </a:r>
            <a:r>
              <a:rPr lang="tr-TR" dirty="0"/>
              <a:t> </a:t>
            </a:r>
            <a:r>
              <a:rPr lang="tr-TR" dirty="0" err="1"/>
              <a:t>epoch</a:t>
            </a:r>
            <a:r>
              <a:rPr lang="tr-TR" dirty="0"/>
              <a:t>, </a:t>
            </a:r>
            <a:r>
              <a:rPr lang="tr-TR" dirty="0" err="1"/>
              <a:t>loss</a:t>
            </a:r>
            <a:r>
              <a:rPr lang="tr-TR" dirty="0"/>
              <a:t>=0.40,  ,</a:t>
            </a:r>
            <a:r>
              <a:rPr lang="tr-TR" dirty="0" err="1"/>
              <a:t>acc</a:t>
            </a:r>
            <a:r>
              <a:rPr lang="tr-TR" dirty="0"/>
              <a:t>=0. 990 ,</a:t>
            </a:r>
            <a:r>
              <a:rPr lang="tr-TR" dirty="0" err="1"/>
              <a:t>val</a:t>
            </a:r>
            <a:r>
              <a:rPr lang="tr-TR" dirty="0"/>
              <a:t> </a:t>
            </a:r>
            <a:r>
              <a:rPr lang="tr-TR" dirty="0" err="1"/>
              <a:t>loss</a:t>
            </a:r>
            <a:r>
              <a:rPr lang="tr-TR" dirty="0"/>
              <a:t>=0.1, </a:t>
            </a:r>
            <a:r>
              <a:rPr lang="tr-TR" dirty="0" err="1"/>
              <a:t>val</a:t>
            </a:r>
            <a:r>
              <a:rPr lang="tr-TR" dirty="0"/>
              <a:t> </a:t>
            </a:r>
            <a:r>
              <a:rPr lang="tr-TR" dirty="0" err="1"/>
              <a:t>acc</a:t>
            </a:r>
            <a:r>
              <a:rPr lang="tr-TR" dirty="0"/>
              <a:t>=0.90</a:t>
            </a:r>
            <a:endParaRPr lang="en-US" dirty="0"/>
          </a:p>
          <a:p>
            <a:r>
              <a:rPr lang="tr-TR" dirty="0"/>
              <a:t> </a:t>
            </a:r>
            <a:endParaRPr lang="en-US" dirty="0"/>
          </a:p>
          <a:p>
            <a:r>
              <a:rPr lang="tr-TR" dirty="0" err="1"/>
              <a:t>In</a:t>
            </a:r>
            <a:r>
              <a:rPr lang="tr-TR" dirty="0"/>
              <a:t> </a:t>
            </a:r>
            <a:r>
              <a:rPr lang="tr-TR" dirty="0" err="1"/>
              <a:t>best</a:t>
            </a:r>
            <a:r>
              <a:rPr lang="tr-TR" dirty="0"/>
              <a:t> </a:t>
            </a:r>
            <a:r>
              <a:rPr lang="tr-TR" dirty="0" err="1"/>
              <a:t>learner</a:t>
            </a:r>
            <a:r>
              <a:rPr lang="tr-TR" dirty="0"/>
              <a:t> </a:t>
            </a:r>
            <a:r>
              <a:rPr lang="tr-TR" dirty="0" err="1"/>
              <a:t>epoch</a:t>
            </a:r>
            <a:r>
              <a:rPr lang="tr-TR" dirty="0"/>
              <a:t>, </a:t>
            </a:r>
            <a:r>
              <a:rPr lang="tr-TR" dirty="0" err="1"/>
              <a:t>loss</a:t>
            </a:r>
            <a:r>
              <a:rPr lang="tr-TR" dirty="0"/>
              <a:t>=0.0032,acc=0.995,,val </a:t>
            </a:r>
            <a:r>
              <a:rPr lang="tr-TR" dirty="0" err="1"/>
              <a:t>loss</a:t>
            </a:r>
            <a:r>
              <a:rPr lang="tr-TR" dirty="0"/>
              <a:t>=0.0031, </a:t>
            </a:r>
            <a:r>
              <a:rPr lang="tr-TR" dirty="0" err="1"/>
              <a:t>val</a:t>
            </a:r>
            <a:r>
              <a:rPr lang="tr-TR" dirty="0"/>
              <a:t> </a:t>
            </a:r>
            <a:r>
              <a:rPr lang="tr-TR" dirty="0" err="1"/>
              <a:t>acc</a:t>
            </a:r>
            <a:r>
              <a:rPr lang="tr-TR" dirty="0"/>
              <a:t>=0.995.</a:t>
            </a:r>
            <a:endParaRPr lang="en-US" dirty="0"/>
          </a:p>
          <a:p>
            <a:endParaRPr lang="en-US" dirty="0"/>
          </a:p>
        </p:txBody>
      </p:sp>
    </p:spTree>
    <p:extLst>
      <p:ext uri="{BB962C8B-B14F-4D97-AF65-F5344CB8AC3E}">
        <p14:creationId xmlns:p14="http://schemas.microsoft.com/office/powerpoint/2010/main" val="20743258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t>Evaluating</a:t>
            </a:r>
            <a:r>
              <a:rPr lang="tr-TR" b="1" dirty="0" smtClean="0"/>
              <a:t> Model</a:t>
            </a:r>
            <a:endParaRPr lang="en-US" b="1" dirty="0"/>
          </a:p>
        </p:txBody>
      </p:sp>
      <p:pic>
        <p:nvPicPr>
          <p:cNvPr id="4" name="Resim 6" descr="E:\sonuçlar\Resunet\1\evaluat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0164" r="11479" b="32794"/>
          <a:stretch>
            <a:fillRect/>
          </a:stretch>
        </p:blipFill>
        <p:spPr bwMode="auto">
          <a:xfrm>
            <a:off x="3057415" y="2286000"/>
            <a:ext cx="5259734" cy="97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Metin kutusu 4"/>
          <p:cNvSpPr txBox="1"/>
          <p:nvPr/>
        </p:nvSpPr>
        <p:spPr>
          <a:xfrm>
            <a:off x="3154114" y="3456076"/>
            <a:ext cx="4069631" cy="830997"/>
          </a:xfrm>
          <a:prstGeom prst="rect">
            <a:avLst/>
          </a:prstGeom>
          <a:noFill/>
        </p:spPr>
        <p:txBody>
          <a:bodyPr wrap="square" rtlCol="0">
            <a:spAutoFit/>
          </a:bodyPr>
          <a:lstStyle/>
          <a:p>
            <a:r>
              <a:rPr lang="tr-TR" sz="1600" dirty="0" err="1" smtClean="0"/>
              <a:t>They</a:t>
            </a:r>
            <a:r>
              <a:rPr lang="tr-TR" sz="1600" dirty="0" smtClean="0"/>
              <a:t> </a:t>
            </a:r>
            <a:r>
              <a:rPr lang="tr-TR" sz="1600" dirty="0" err="1" smtClean="0"/>
              <a:t>are</a:t>
            </a:r>
            <a:r>
              <a:rPr lang="tr-TR" sz="1600" dirty="0" smtClean="0"/>
              <a:t> </a:t>
            </a:r>
            <a:r>
              <a:rPr lang="tr-TR" sz="1600" dirty="0" err="1" smtClean="0"/>
              <a:t>that</a:t>
            </a:r>
            <a:r>
              <a:rPr lang="tr-TR" sz="1600" dirty="0" smtClean="0"/>
              <a:t> </a:t>
            </a:r>
            <a:r>
              <a:rPr lang="tr-TR" sz="1600" dirty="0" err="1" smtClean="0"/>
              <a:t>best</a:t>
            </a:r>
            <a:r>
              <a:rPr lang="tr-TR" sz="1600" dirty="0" smtClean="0"/>
              <a:t> </a:t>
            </a:r>
            <a:r>
              <a:rPr lang="tr-TR" sz="1600" dirty="0" err="1" smtClean="0"/>
              <a:t>loss</a:t>
            </a:r>
            <a:r>
              <a:rPr lang="tr-TR" sz="1600" dirty="0" smtClean="0"/>
              <a:t> </a:t>
            </a:r>
            <a:r>
              <a:rPr lang="tr-TR" sz="1600" dirty="0" err="1" smtClean="0"/>
              <a:t>percent</a:t>
            </a:r>
            <a:r>
              <a:rPr lang="tr-TR" sz="1600" dirty="0" smtClean="0"/>
              <a:t>  is 0.3% </a:t>
            </a:r>
            <a:r>
              <a:rPr lang="tr-TR" sz="1600" dirty="0" err="1" smtClean="0"/>
              <a:t>and</a:t>
            </a:r>
            <a:r>
              <a:rPr lang="tr-TR" sz="1600" dirty="0" smtClean="0"/>
              <a:t> </a:t>
            </a:r>
            <a:r>
              <a:rPr lang="tr-TR" sz="1600" dirty="0" err="1" smtClean="0"/>
              <a:t>accuracy</a:t>
            </a:r>
            <a:r>
              <a:rPr lang="tr-TR" sz="1600" dirty="0" smtClean="0"/>
              <a:t> is 99.5% </a:t>
            </a:r>
            <a:r>
              <a:rPr lang="tr-TR" sz="1600" dirty="0" err="1" smtClean="0"/>
              <a:t>after</a:t>
            </a:r>
            <a:r>
              <a:rPr lang="tr-TR" sz="1600" dirty="0" smtClean="0"/>
              <a:t> </a:t>
            </a:r>
            <a:r>
              <a:rPr lang="tr-TR" sz="1600" dirty="0" err="1" smtClean="0"/>
              <a:t>training</a:t>
            </a:r>
            <a:endParaRPr lang="en-US" sz="1600" dirty="0"/>
          </a:p>
          <a:p>
            <a:endParaRPr lang="en-US" sz="1600" b="1" dirty="0">
              <a:solidFill>
                <a:schemeClr val="accent6">
                  <a:lumMod val="75000"/>
                </a:schemeClr>
              </a:solidFill>
            </a:endParaRPr>
          </a:p>
        </p:txBody>
      </p:sp>
    </p:spTree>
    <p:extLst>
      <p:ext uri="{BB962C8B-B14F-4D97-AF65-F5344CB8AC3E}">
        <p14:creationId xmlns:p14="http://schemas.microsoft.com/office/powerpoint/2010/main" val="1651045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3534383" y="6024133"/>
            <a:ext cx="6096000" cy="646331"/>
          </a:xfrm>
          <a:prstGeom prst="rect">
            <a:avLst/>
          </a:prstGeom>
        </p:spPr>
        <p:txBody>
          <a:bodyPr>
            <a:spAutoFit/>
          </a:bodyPr>
          <a:lstStyle/>
          <a:p>
            <a:r>
              <a:rPr lang="en-US" dirty="0"/>
              <a:t>Pictures of train </a:t>
            </a:r>
            <a:r>
              <a:rPr lang="tr-TR" dirty="0" err="1"/>
              <a:t>images</a:t>
            </a:r>
            <a:r>
              <a:rPr lang="tr-TR" dirty="0"/>
              <a:t>(</a:t>
            </a:r>
            <a:r>
              <a:rPr lang="tr-TR" dirty="0" err="1"/>
              <a:t>left</a:t>
            </a:r>
            <a:r>
              <a:rPr lang="tr-TR" dirty="0"/>
              <a:t>)</a:t>
            </a:r>
            <a:r>
              <a:rPr lang="en-US" dirty="0"/>
              <a:t>  </a:t>
            </a:r>
            <a:r>
              <a:rPr lang="tr-TR" dirty="0" err="1"/>
              <a:t>its</a:t>
            </a:r>
            <a:r>
              <a:rPr lang="tr-TR" dirty="0"/>
              <a:t> </a:t>
            </a:r>
            <a:r>
              <a:rPr lang="tr-TR" dirty="0" err="1"/>
              <a:t>train</a:t>
            </a:r>
            <a:r>
              <a:rPr lang="tr-TR" dirty="0"/>
              <a:t> </a:t>
            </a:r>
            <a:r>
              <a:rPr lang="tr-TR" dirty="0" err="1"/>
              <a:t>masks</a:t>
            </a:r>
            <a:r>
              <a:rPr lang="tr-TR" dirty="0"/>
              <a:t>(</a:t>
            </a:r>
            <a:r>
              <a:rPr lang="tr-TR" dirty="0" err="1"/>
              <a:t>middle</a:t>
            </a:r>
            <a:r>
              <a:rPr lang="tr-TR" dirty="0"/>
              <a:t>) </a:t>
            </a:r>
            <a:r>
              <a:rPr lang="tr-TR" dirty="0" err="1"/>
              <a:t>and</a:t>
            </a:r>
            <a:r>
              <a:rPr lang="tr-TR" dirty="0"/>
              <a:t> </a:t>
            </a:r>
            <a:r>
              <a:rPr lang="tr-TR" dirty="0" err="1"/>
              <a:t>predictions</a:t>
            </a:r>
            <a:r>
              <a:rPr lang="tr-TR" dirty="0"/>
              <a:t>(</a:t>
            </a:r>
            <a:r>
              <a:rPr lang="tr-TR" dirty="0" err="1"/>
              <a:t>right</a:t>
            </a:r>
            <a:r>
              <a:rPr lang="tr-TR" dirty="0"/>
              <a:t>) mask</a:t>
            </a:r>
            <a:r>
              <a:rPr lang="en-US" dirty="0"/>
              <a:t> in </a:t>
            </a:r>
            <a:r>
              <a:rPr lang="tr-TR" dirty="0" err="1" smtClean="0"/>
              <a:t>Res</a:t>
            </a:r>
            <a:r>
              <a:rPr lang="en-US" dirty="0" smtClean="0"/>
              <a:t>U-net </a:t>
            </a:r>
            <a:r>
              <a:rPr lang="en-US" dirty="0"/>
              <a:t>model</a:t>
            </a:r>
          </a:p>
        </p:txBody>
      </p:sp>
      <p:sp>
        <p:nvSpPr>
          <p:cNvPr id="6" name="Metin kutusu 5"/>
          <p:cNvSpPr txBox="1"/>
          <p:nvPr/>
        </p:nvSpPr>
        <p:spPr>
          <a:xfrm>
            <a:off x="3027293" y="548290"/>
            <a:ext cx="6603090" cy="584775"/>
          </a:xfrm>
          <a:prstGeom prst="rect">
            <a:avLst/>
          </a:prstGeom>
          <a:noFill/>
        </p:spPr>
        <p:txBody>
          <a:bodyPr wrap="none" rtlCol="0">
            <a:spAutoFit/>
          </a:bodyPr>
          <a:lstStyle/>
          <a:p>
            <a:r>
              <a:rPr lang="tr-TR" sz="3200" b="1" dirty="0" err="1" smtClean="0"/>
              <a:t>After</a:t>
            </a:r>
            <a:r>
              <a:rPr lang="tr-TR" sz="3200" b="1" dirty="0" smtClean="0"/>
              <a:t> </a:t>
            </a:r>
            <a:r>
              <a:rPr lang="tr-TR" sz="3200" b="1" dirty="0" err="1" smtClean="0"/>
              <a:t>Prediction</a:t>
            </a:r>
            <a:r>
              <a:rPr lang="tr-TR" sz="3200" b="1" dirty="0" smtClean="0"/>
              <a:t> on Train </a:t>
            </a:r>
            <a:r>
              <a:rPr lang="tr-TR" sz="3200" b="1" dirty="0" err="1" smtClean="0"/>
              <a:t>Dataset</a:t>
            </a:r>
            <a:endParaRPr lang="en-US" sz="3200" b="1" dirty="0"/>
          </a:p>
        </p:txBody>
      </p:sp>
      <p:pic>
        <p:nvPicPr>
          <p:cNvPr id="7" name="Resim 9" descr="E:\sonuçlar\Resunet\1\so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362" y="1556767"/>
            <a:ext cx="8832715" cy="408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807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a:bodyPr>
          <a:lstStyle/>
          <a:p>
            <a:r>
              <a:rPr lang="tr-TR" sz="3600" dirty="0" smtClean="0"/>
              <a:t>DISCUSSION</a:t>
            </a:r>
            <a:endParaRPr lang="en-US" sz="3600" dirty="0"/>
          </a:p>
        </p:txBody>
      </p:sp>
    </p:spTree>
    <p:extLst>
      <p:ext uri="{BB962C8B-B14F-4D97-AF65-F5344CB8AC3E}">
        <p14:creationId xmlns:p14="http://schemas.microsoft.com/office/powerpoint/2010/main" val="1533127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054190" y="1442936"/>
            <a:ext cx="8915400" cy="3777622"/>
          </a:xfrm>
        </p:spPr>
        <p:txBody>
          <a:bodyPr/>
          <a:lstStyle/>
          <a:p>
            <a:r>
              <a:rPr lang="tr-TR" dirty="0" err="1"/>
              <a:t>When</a:t>
            </a:r>
            <a:r>
              <a:rPr lang="tr-TR" dirty="0"/>
              <a:t> </a:t>
            </a:r>
            <a:r>
              <a:rPr lang="tr-TR" dirty="0" err="1"/>
              <a:t>to</a:t>
            </a:r>
            <a:r>
              <a:rPr lang="tr-TR" dirty="0"/>
              <a:t> </a:t>
            </a:r>
            <a:r>
              <a:rPr lang="tr-TR" dirty="0" err="1"/>
              <a:t>discuss</a:t>
            </a:r>
            <a:r>
              <a:rPr lang="tr-TR" dirty="0"/>
              <a:t> </a:t>
            </a:r>
            <a:r>
              <a:rPr lang="tr-TR" dirty="0" err="1" smtClean="0"/>
              <a:t>results</a:t>
            </a:r>
            <a:r>
              <a:rPr lang="tr-TR" dirty="0" smtClean="0"/>
              <a:t> </a:t>
            </a:r>
            <a:r>
              <a:rPr lang="tr-TR" dirty="0"/>
              <a:t>, </a:t>
            </a:r>
            <a:r>
              <a:rPr lang="tr-TR" dirty="0" err="1"/>
              <a:t>We</a:t>
            </a:r>
            <a:r>
              <a:rPr lang="tr-TR" dirty="0"/>
              <a:t> </a:t>
            </a:r>
            <a:r>
              <a:rPr lang="tr-TR" dirty="0" err="1"/>
              <a:t>should</a:t>
            </a:r>
            <a:r>
              <a:rPr lang="tr-TR" dirty="0"/>
              <a:t> </a:t>
            </a:r>
            <a:r>
              <a:rPr lang="tr-TR" dirty="0" err="1"/>
              <a:t>taking</a:t>
            </a:r>
            <a:r>
              <a:rPr lang="tr-TR" dirty="0"/>
              <a:t> a </a:t>
            </a:r>
            <a:r>
              <a:rPr lang="tr-TR" dirty="0" err="1"/>
              <a:t>basis</a:t>
            </a:r>
            <a:r>
              <a:rPr lang="tr-TR" dirty="0"/>
              <a:t> </a:t>
            </a:r>
            <a:r>
              <a:rPr lang="tr-TR" dirty="0" err="1"/>
              <a:t>questions</a:t>
            </a:r>
            <a:r>
              <a:rPr lang="tr-TR" dirty="0"/>
              <a:t> </a:t>
            </a:r>
            <a:r>
              <a:rPr lang="tr-TR" dirty="0" err="1"/>
              <a:t>which</a:t>
            </a:r>
            <a:r>
              <a:rPr lang="tr-TR" dirty="0"/>
              <a:t> </a:t>
            </a:r>
            <a:r>
              <a:rPr lang="tr-TR" dirty="0" err="1"/>
              <a:t>are</a:t>
            </a:r>
            <a:r>
              <a:rPr lang="tr-TR" dirty="0"/>
              <a:t> :</a:t>
            </a:r>
            <a:endParaRPr lang="en-US" dirty="0"/>
          </a:p>
          <a:p>
            <a:pPr marL="400050" lvl="0" indent="-400050">
              <a:buFont typeface="+mj-lt"/>
              <a:buAutoNum type="romanUcPeriod"/>
            </a:pPr>
            <a:r>
              <a:rPr lang="tr-TR" b="1" dirty="0"/>
              <a:t>How </a:t>
            </a:r>
            <a:r>
              <a:rPr lang="tr-TR" b="1" dirty="0" err="1"/>
              <a:t>are</a:t>
            </a:r>
            <a:r>
              <a:rPr lang="tr-TR" b="1" dirty="0"/>
              <a:t> </a:t>
            </a:r>
            <a:r>
              <a:rPr lang="tr-TR" b="1" dirty="0" err="1"/>
              <a:t>close</a:t>
            </a:r>
            <a:r>
              <a:rPr lang="tr-TR" b="1" dirty="0"/>
              <a:t> </a:t>
            </a:r>
            <a:r>
              <a:rPr lang="tr-TR" b="1" dirty="0" err="1"/>
              <a:t>loss</a:t>
            </a:r>
            <a:r>
              <a:rPr lang="tr-TR" b="1" dirty="0"/>
              <a:t> </a:t>
            </a:r>
            <a:r>
              <a:rPr lang="tr-TR" b="1" dirty="0" err="1"/>
              <a:t>and</a:t>
            </a:r>
            <a:r>
              <a:rPr lang="tr-TR" b="1" dirty="0"/>
              <a:t> </a:t>
            </a:r>
            <a:r>
              <a:rPr lang="tr-TR" b="1" dirty="0" err="1"/>
              <a:t>validation</a:t>
            </a:r>
            <a:r>
              <a:rPr lang="tr-TR" b="1" dirty="0"/>
              <a:t> </a:t>
            </a:r>
            <a:r>
              <a:rPr lang="tr-TR" b="1" dirty="0" err="1"/>
              <a:t>each</a:t>
            </a:r>
            <a:r>
              <a:rPr lang="tr-TR" b="1" dirty="0"/>
              <a:t> </a:t>
            </a:r>
            <a:r>
              <a:rPr lang="tr-TR" b="1" dirty="0" err="1"/>
              <a:t>other</a:t>
            </a:r>
            <a:r>
              <a:rPr lang="tr-TR" b="1" dirty="0" smtClean="0"/>
              <a:t>?</a:t>
            </a:r>
            <a:r>
              <a:rPr lang="tr-TR" dirty="0" smtClean="0"/>
              <a:t>(</a:t>
            </a:r>
            <a:r>
              <a:rPr lang="tr-TR" dirty="0" err="1" smtClean="0"/>
              <a:t>It</a:t>
            </a:r>
            <a:r>
              <a:rPr lang="tr-TR" dirty="0" smtClean="0"/>
              <a:t>  </a:t>
            </a:r>
            <a:r>
              <a:rPr lang="tr-TR" dirty="0" err="1" smtClean="0"/>
              <a:t>shows</a:t>
            </a:r>
            <a:r>
              <a:rPr lang="tr-TR" dirty="0" smtClean="0"/>
              <a:t> how </a:t>
            </a:r>
            <a:r>
              <a:rPr lang="tr-TR" dirty="0" err="1" smtClean="0"/>
              <a:t>much</a:t>
            </a:r>
            <a:r>
              <a:rPr lang="tr-TR" dirty="0" smtClean="0"/>
              <a:t> </a:t>
            </a:r>
            <a:r>
              <a:rPr lang="tr-TR" dirty="0" err="1" smtClean="0"/>
              <a:t>my</a:t>
            </a:r>
            <a:r>
              <a:rPr lang="tr-TR" dirty="0" smtClean="0"/>
              <a:t> program </a:t>
            </a:r>
            <a:r>
              <a:rPr lang="tr-TR" dirty="0" err="1" smtClean="0"/>
              <a:t>learned</a:t>
            </a:r>
            <a:r>
              <a:rPr lang="tr-TR" dirty="0" smtClean="0"/>
              <a:t>)</a:t>
            </a:r>
            <a:endParaRPr lang="en-US" dirty="0"/>
          </a:p>
          <a:p>
            <a:pPr marL="400050" lvl="0" indent="-400050">
              <a:buFont typeface="+mj-lt"/>
              <a:buAutoNum type="romanUcPeriod"/>
            </a:pPr>
            <a:r>
              <a:rPr lang="tr-TR" dirty="0"/>
              <a:t>How </a:t>
            </a:r>
            <a:r>
              <a:rPr lang="tr-TR" dirty="0" err="1"/>
              <a:t>close</a:t>
            </a:r>
            <a:r>
              <a:rPr lang="tr-TR" dirty="0"/>
              <a:t> </a:t>
            </a:r>
            <a:r>
              <a:rPr lang="tr-TR" dirty="0" err="1"/>
              <a:t>are</a:t>
            </a:r>
            <a:r>
              <a:rPr lang="tr-TR" dirty="0"/>
              <a:t> </a:t>
            </a:r>
            <a:r>
              <a:rPr lang="tr-TR" dirty="0" err="1"/>
              <a:t>accuracy</a:t>
            </a:r>
            <a:r>
              <a:rPr lang="tr-TR" dirty="0"/>
              <a:t> </a:t>
            </a:r>
            <a:r>
              <a:rPr lang="tr-TR" dirty="0" err="1"/>
              <a:t>and</a:t>
            </a:r>
            <a:r>
              <a:rPr lang="tr-TR" dirty="0"/>
              <a:t> </a:t>
            </a:r>
            <a:r>
              <a:rPr lang="tr-TR" dirty="0" err="1"/>
              <a:t>validation</a:t>
            </a:r>
            <a:r>
              <a:rPr lang="tr-TR" dirty="0"/>
              <a:t> </a:t>
            </a:r>
            <a:r>
              <a:rPr lang="tr-TR" dirty="0" err="1"/>
              <a:t>accuracy</a:t>
            </a:r>
            <a:r>
              <a:rPr lang="tr-TR" dirty="0"/>
              <a:t>  </a:t>
            </a:r>
            <a:r>
              <a:rPr lang="tr-TR" dirty="0" err="1"/>
              <a:t>each</a:t>
            </a:r>
            <a:r>
              <a:rPr lang="tr-TR" dirty="0"/>
              <a:t> </a:t>
            </a:r>
            <a:r>
              <a:rPr lang="tr-TR" dirty="0" err="1"/>
              <a:t>other</a:t>
            </a:r>
            <a:r>
              <a:rPr lang="tr-TR" dirty="0" smtClean="0"/>
              <a:t>?</a:t>
            </a:r>
            <a:endParaRPr lang="en-US" dirty="0"/>
          </a:p>
          <a:p>
            <a:pPr marL="400050" lvl="0" indent="-400050">
              <a:buFont typeface="+mj-lt"/>
              <a:buAutoNum type="romanUcPeriod"/>
            </a:pPr>
            <a:r>
              <a:rPr lang="tr-TR" dirty="0"/>
              <a:t>How </a:t>
            </a:r>
            <a:r>
              <a:rPr lang="tr-TR" dirty="0" err="1"/>
              <a:t>close</a:t>
            </a:r>
            <a:r>
              <a:rPr lang="tr-TR" dirty="0"/>
              <a:t> </a:t>
            </a:r>
            <a:r>
              <a:rPr lang="tr-TR" dirty="0" err="1"/>
              <a:t>are</a:t>
            </a:r>
            <a:r>
              <a:rPr lang="tr-TR" dirty="0"/>
              <a:t> </a:t>
            </a:r>
            <a:r>
              <a:rPr lang="tr-TR" dirty="0" err="1"/>
              <a:t>loss</a:t>
            </a:r>
            <a:r>
              <a:rPr lang="tr-TR" dirty="0"/>
              <a:t> </a:t>
            </a:r>
            <a:r>
              <a:rPr lang="tr-TR" dirty="0" err="1"/>
              <a:t>and</a:t>
            </a:r>
            <a:r>
              <a:rPr lang="tr-TR" dirty="0"/>
              <a:t> </a:t>
            </a:r>
            <a:r>
              <a:rPr lang="tr-TR" dirty="0" err="1"/>
              <a:t>validation</a:t>
            </a:r>
            <a:r>
              <a:rPr lang="tr-TR" dirty="0"/>
              <a:t> </a:t>
            </a:r>
            <a:r>
              <a:rPr lang="tr-TR" dirty="0" err="1"/>
              <a:t>to</a:t>
            </a:r>
            <a:r>
              <a:rPr lang="tr-TR" dirty="0"/>
              <a:t> 0</a:t>
            </a:r>
            <a:r>
              <a:rPr lang="tr-TR" dirty="0" smtClean="0"/>
              <a:t>?</a:t>
            </a:r>
            <a:endParaRPr lang="en-US" dirty="0"/>
          </a:p>
          <a:p>
            <a:pPr marL="400050" lvl="0" indent="-400050">
              <a:buFont typeface="+mj-lt"/>
              <a:buAutoNum type="romanUcPeriod"/>
            </a:pPr>
            <a:r>
              <a:rPr lang="tr-TR" dirty="0" smtClean="0"/>
              <a:t>Is </a:t>
            </a:r>
            <a:r>
              <a:rPr lang="tr-TR" dirty="0" err="1"/>
              <a:t>there</a:t>
            </a:r>
            <a:r>
              <a:rPr lang="tr-TR" dirty="0"/>
              <a:t> </a:t>
            </a:r>
            <a:r>
              <a:rPr lang="tr-TR" dirty="0" err="1"/>
              <a:t>enhancement</a:t>
            </a:r>
            <a:r>
              <a:rPr lang="tr-TR" dirty="0"/>
              <a:t> </a:t>
            </a:r>
            <a:r>
              <a:rPr lang="tr-TR" dirty="0" err="1"/>
              <a:t>after</a:t>
            </a:r>
            <a:r>
              <a:rPr lang="tr-TR" dirty="0"/>
              <a:t> </a:t>
            </a:r>
            <a:r>
              <a:rPr lang="tr-TR" dirty="0" err="1"/>
              <a:t>all</a:t>
            </a:r>
            <a:r>
              <a:rPr lang="tr-TR" dirty="0"/>
              <a:t> </a:t>
            </a:r>
            <a:r>
              <a:rPr lang="tr-TR" dirty="0" err="1"/>
              <a:t>epochs</a:t>
            </a:r>
            <a:r>
              <a:rPr lang="tr-TR" dirty="0" smtClean="0"/>
              <a:t>?(</a:t>
            </a:r>
            <a:r>
              <a:rPr lang="tr-TR" dirty="0" err="1" smtClean="0"/>
              <a:t>This</a:t>
            </a:r>
            <a:r>
              <a:rPr lang="tr-TR" dirty="0" smtClean="0"/>
              <a:t> is </a:t>
            </a:r>
            <a:r>
              <a:rPr lang="tr-TR" dirty="0" err="1" smtClean="0"/>
              <a:t>expected</a:t>
            </a:r>
            <a:r>
              <a:rPr lang="tr-TR" dirty="0" smtClean="0"/>
              <a:t> in </a:t>
            </a:r>
            <a:r>
              <a:rPr lang="tr-TR" dirty="0" err="1" smtClean="0"/>
              <a:t>this</a:t>
            </a:r>
            <a:r>
              <a:rPr lang="tr-TR" dirty="0" smtClean="0"/>
              <a:t> </a:t>
            </a:r>
            <a:r>
              <a:rPr lang="tr-TR" dirty="0" err="1" smtClean="0"/>
              <a:t>project</a:t>
            </a:r>
            <a:r>
              <a:rPr lang="tr-TR" dirty="0" smtClean="0"/>
              <a:t>)</a:t>
            </a:r>
            <a:endParaRPr lang="en-US" dirty="0"/>
          </a:p>
          <a:p>
            <a:pPr marL="0" indent="0">
              <a:buNone/>
            </a:pPr>
            <a:endParaRPr lang="en-US" dirty="0"/>
          </a:p>
        </p:txBody>
      </p:sp>
    </p:spTree>
    <p:extLst>
      <p:ext uri="{BB962C8B-B14F-4D97-AF65-F5344CB8AC3E}">
        <p14:creationId xmlns:p14="http://schemas.microsoft.com/office/powerpoint/2010/main" val="2927413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6579" y="1138136"/>
            <a:ext cx="6890101" cy="5600992"/>
          </a:xfrm>
        </p:spPr>
        <p:txBody>
          <a:bodyPr>
            <a:normAutofit/>
          </a:bodyPr>
          <a:lstStyle/>
          <a:p>
            <a:r>
              <a:rPr lang="tr-TR" sz="2300" dirty="0" err="1" smtClean="0"/>
              <a:t>In</a:t>
            </a:r>
            <a:r>
              <a:rPr lang="tr-TR" sz="2300" dirty="0" smtClean="0"/>
              <a:t> </a:t>
            </a:r>
            <a:r>
              <a:rPr lang="tr-TR" sz="2300" dirty="0" err="1" smtClean="0"/>
              <a:t>my</a:t>
            </a:r>
            <a:r>
              <a:rPr lang="tr-TR" sz="2300" dirty="0" smtClean="0"/>
              <a:t> Project ;</a:t>
            </a:r>
          </a:p>
          <a:p>
            <a:pPr marL="971550" lvl="1" indent="-514350">
              <a:buFont typeface="+mj-lt"/>
              <a:buAutoNum type="romanUcPeriod"/>
            </a:pPr>
            <a:r>
              <a:rPr lang="tr-TR" sz="2300" dirty="0" smtClean="0"/>
              <a:t>First </a:t>
            </a:r>
            <a:r>
              <a:rPr lang="tr-TR" sz="2300" dirty="0" err="1"/>
              <a:t>a</a:t>
            </a:r>
            <a:r>
              <a:rPr lang="tr-TR" sz="2300" dirty="0" err="1" smtClean="0"/>
              <a:t>im</a:t>
            </a:r>
            <a:r>
              <a:rPr lang="tr-TR" sz="2300" dirty="0" smtClean="0"/>
              <a:t> is </a:t>
            </a:r>
            <a:r>
              <a:rPr lang="tr-TR" sz="2300" dirty="0" err="1" smtClean="0"/>
              <a:t>segmenting</a:t>
            </a:r>
            <a:r>
              <a:rPr lang="tr-TR" sz="2300" dirty="0" smtClean="0"/>
              <a:t> </a:t>
            </a:r>
            <a:r>
              <a:rPr lang="tr-TR" sz="2300" dirty="0" err="1" smtClean="0"/>
              <a:t>knee</a:t>
            </a:r>
            <a:r>
              <a:rPr lang="tr-TR" sz="2300" dirty="0" smtClean="0"/>
              <a:t> </a:t>
            </a:r>
            <a:r>
              <a:rPr lang="tr-TR" sz="2300" dirty="0" err="1" smtClean="0"/>
              <a:t>femoral</a:t>
            </a:r>
            <a:r>
              <a:rPr lang="tr-TR" sz="2300" dirty="0" smtClean="0"/>
              <a:t> </a:t>
            </a:r>
            <a:r>
              <a:rPr lang="tr-TR" sz="2300" dirty="0" err="1" smtClean="0"/>
              <a:t>cartilage.It</a:t>
            </a:r>
            <a:r>
              <a:rPr lang="tr-TR" sz="2300" dirty="0" smtClean="0"/>
              <a:t> </a:t>
            </a:r>
            <a:r>
              <a:rPr lang="tr-TR" sz="2300" dirty="0" err="1" smtClean="0"/>
              <a:t>means</a:t>
            </a:r>
            <a:r>
              <a:rPr lang="tr-TR" sz="2300" dirty="0" smtClean="0"/>
              <a:t> </a:t>
            </a:r>
            <a:r>
              <a:rPr lang="tr-TR" sz="2300" dirty="0" err="1" smtClean="0"/>
              <a:t>that</a:t>
            </a:r>
            <a:r>
              <a:rPr lang="tr-TR" sz="2300" dirty="0"/>
              <a:t> </a:t>
            </a:r>
            <a:r>
              <a:rPr lang="tr-TR" sz="2300" dirty="0" err="1" smtClean="0"/>
              <a:t>borders</a:t>
            </a:r>
            <a:r>
              <a:rPr lang="tr-TR" sz="2300" dirty="0" smtClean="0"/>
              <a:t> of </a:t>
            </a:r>
            <a:r>
              <a:rPr lang="tr-TR" sz="2300" dirty="0" err="1" smtClean="0"/>
              <a:t>this</a:t>
            </a:r>
            <a:r>
              <a:rPr lang="tr-TR" sz="2300" dirty="0" smtClean="0"/>
              <a:t> </a:t>
            </a:r>
            <a:r>
              <a:rPr lang="tr-TR" sz="2300" dirty="0" err="1" smtClean="0"/>
              <a:t>cartilage</a:t>
            </a:r>
            <a:r>
              <a:rPr lang="tr-TR" sz="2300" dirty="0" smtClean="0"/>
              <a:t> is </a:t>
            </a:r>
            <a:r>
              <a:rPr lang="tr-TR" sz="2300" dirty="0" err="1" smtClean="0"/>
              <a:t>extracted</a:t>
            </a:r>
            <a:r>
              <a:rPr lang="tr-TR" sz="2300" dirty="0" smtClean="0"/>
              <a:t> </a:t>
            </a:r>
            <a:r>
              <a:rPr lang="tr-TR" sz="2300" dirty="0" err="1" smtClean="0"/>
              <a:t>from</a:t>
            </a:r>
            <a:r>
              <a:rPr lang="tr-TR" sz="2300" dirty="0" smtClean="0"/>
              <a:t> </a:t>
            </a:r>
            <a:r>
              <a:rPr lang="tr-TR" sz="2300" dirty="0" err="1" smtClean="0"/>
              <a:t>knee</a:t>
            </a:r>
            <a:r>
              <a:rPr lang="tr-TR" sz="2300" dirty="0" smtClean="0"/>
              <a:t> </a:t>
            </a:r>
            <a:r>
              <a:rPr lang="tr-TR" sz="2300" dirty="0" err="1" smtClean="0"/>
              <a:t>and</a:t>
            </a:r>
            <a:r>
              <a:rPr lang="tr-TR" sz="2300" dirty="0" smtClean="0"/>
              <a:t> </a:t>
            </a:r>
            <a:r>
              <a:rPr lang="en-US" sz="2300" dirty="0"/>
              <a:t>inside </a:t>
            </a:r>
            <a:r>
              <a:rPr lang="en-US" sz="2300" dirty="0" err="1" smtClean="0"/>
              <a:t>bo</a:t>
            </a:r>
            <a:r>
              <a:rPr lang="tr-TR" sz="2300" dirty="0" err="1" smtClean="0"/>
              <a:t>rders</a:t>
            </a:r>
            <a:r>
              <a:rPr lang="tr-TR" sz="2300" dirty="0" smtClean="0"/>
              <a:t> </a:t>
            </a:r>
            <a:r>
              <a:rPr lang="tr-TR" sz="2300" dirty="0" err="1" smtClean="0"/>
              <a:t>are</a:t>
            </a:r>
            <a:r>
              <a:rPr lang="en-US" sz="2300" dirty="0" smtClean="0"/>
              <a:t> painted</a:t>
            </a:r>
            <a:r>
              <a:rPr lang="tr-TR" sz="2300" dirty="0" smtClean="0"/>
              <a:t>. (</a:t>
            </a:r>
            <a:r>
              <a:rPr lang="tr-TR" sz="2300" dirty="0" err="1" smtClean="0"/>
              <a:t>This</a:t>
            </a:r>
            <a:r>
              <a:rPr lang="tr-TR" sz="2300" dirty="0" smtClean="0"/>
              <a:t> </a:t>
            </a:r>
            <a:r>
              <a:rPr lang="tr-TR" sz="2300" dirty="0" err="1" smtClean="0"/>
              <a:t>image</a:t>
            </a:r>
            <a:r>
              <a:rPr lang="tr-TR" sz="2300" dirty="0" smtClean="0"/>
              <a:t> is </a:t>
            </a:r>
            <a:r>
              <a:rPr lang="tr-TR" sz="2300" dirty="0" err="1" smtClean="0"/>
              <a:t>called</a:t>
            </a:r>
            <a:r>
              <a:rPr lang="tr-TR" sz="2300" dirty="0" smtClean="0"/>
              <a:t> mask.)</a:t>
            </a:r>
            <a:endParaRPr lang="tr-TR" sz="2300" dirty="0"/>
          </a:p>
          <a:p>
            <a:pPr marL="971550" lvl="1" indent="-514350">
              <a:buFont typeface="+mj-lt"/>
              <a:buAutoNum type="romanUcPeriod"/>
            </a:pPr>
            <a:r>
              <a:rPr lang="tr-TR" sz="2300" dirty="0" smtClean="0"/>
              <a:t>Second </a:t>
            </a:r>
            <a:r>
              <a:rPr lang="tr-TR" sz="2300" dirty="0" err="1" smtClean="0"/>
              <a:t>aim</a:t>
            </a:r>
            <a:r>
              <a:rPr lang="tr-TR" sz="2300" dirty="0" smtClean="0"/>
              <a:t> is </a:t>
            </a:r>
            <a:r>
              <a:rPr lang="tr-TR" sz="2300" dirty="0" err="1" smtClean="0"/>
              <a:t>to</a:t>
            </a:r>
            <a:r>
              <a:rPr lang="tr-TR" sz="2300" dirty="0" smtClean="0"/>
              <a:t> </a:t>
            </a:r>
            <a:r>
              <a:rPr lang="tr-TR" sz="2300" dirty="0" err="1" smtClean="0"/>
              <a:t>teach</a:t>
            </a:r>
            <a:r>
              <a:rPr lang="tr-TR" sz="2300" dirty="0" smtClean="0"/>
              <a:t> </a:t>
            </a:r>
            <a:r>
              <a:rPr lang="tr-TR" sz="2300" dirty="0" err="1" smtClean="0"/>
              <a:t>finding</a:t>
            </a:r>
            <a:r>
              <a:rPr lang="tr-TR" sz="2300" dirty="0"/>
              <a:t> </a:t>
            </a:r>
            <a:r>
              <a:rPr lang="tr-TR" sz="2300" dirty="0" smtClean="0"/>
              <a:t>( </a:t>
            </a:r>
            <a:r>
              <a:rPr lang="tr-TR" sz="2300" dirty="0" err="1" smtClean="0"/>
              <a:t>painted</a:t>
            </a:r>
            <a:r>
              <a:rPr lang="tr-TR" sz="2300" dirty="0" smtClean="0"/>
              <a:t> </a:t>
            </a:r>
            <a:r>
              <a:rPr lang="tr-TR" sz="2300" dirty="0" err="1"/>
              <a:t>its</a:t>
            </a:r>
            <a:r>
              <a:rPr lang="tr-TR" sz="2300" dirty="0"/>
              <a:t> </a:t>
            </a:r>
            <a:r>
              <a:rPr lang="tr-TR" sz="2300" dirty="0" err="1" smtClean="0"/>
              <a:t>borders</a:t>
            </a:r>
            <a:r>
              <a:rPr lang="tr-TR" sz="2300" dirty="0" smtClean="0"/>
              <a:t> ) </a:t>
            </a:r>
            <a:r>
              <a:rPr lang="tr-TR" sz="2300" dirty="0" err="1" smtClean="0"/>
              <a:t>where</a:t>
            </a:r>
            <a:r>
              <a:rPr lang="tr-TR" sz="2300" dirty="0" smtClean="0"/>
              <a:t> </a:t>
            </a:r>
            <a:r>
              <a:rPr lang="tr-TR" sz="2300" dirty="0"/>
              <a:t>is </a:t>
            </a:r>
            <a:r>
              <a:rPr lang="tr-TR" sz="2300" dirty="0" err="1"/>
              <a:t>knee</a:t>
            </a:r>
            <a:r>
              <a:rPr lang="tr-TR" sz="2300" dirty="0"/>
              <a:t> </a:t>
            </a:r>
            <a:r>
              <a:rPr lang="tr-TR" sz="2300" dirty="0" err="1"/>
              <a:t>femoral</a:t>
            </a:r>
            <a:r>
              <a:rPr lang="tr-TR" sz="2300" dirty="0"/>
              <a:t> </a:t>
            </a:r>
            <a:r>
              <a:rPr lang="tr-TR" sz="2300" dirty="0" err="1"/>
              <a:t>cartilage</a:t>
            </a:r>
            <a:r>
              <a:rPr lang="tr-TR" sz="2300" dirty="0"/>
              <a:t> </a:t>
            </a:r>
            <a:r>
              <a:rPr lang="tr-TR" sz="2300" dirty="0" smtClean="0"/>
              <a:t>on </a:t>
            </a:r>
            <a:r>
              <a:rPr lang="tr-TR" sz="2300" dirty="0" err="1" smtClean="0"/>
              <a:t>knee</a:t>
            </a:r>
            <a:r>
              <a:rPr lang="tr-TR" sz="2300" dirty="0" smtClean="0"/>
              <a:t> MR </a:t>
            </a:r>
            <a:r>
              <a:rPr lang="tr-TR" sz="2300" dirty="0" err="1" smtClean="0"/>
              <a:t>images</a:t>
            </a:r>
            <a:r>
              <a:rPr lang="tr-TR" sz="2300" dirty="0" smtClean="0"/>
              <a:t> </a:t>
            </a:r>
            <a:r>
              <a:rPr lang="tr-TR" sz="2300" dirty="0" err="1" smtClean="0"/>
              <a:t>to</a:t>
            </a:r>
            <a:r>
              <a:rPr lang="tr-TR" sz="2300" dirty="0" smtClean="0"/>
              <a:t> </a:t>
            </a:r>
            <a:r>
              <a:rPr lang="tr-TR" sz="2300" dirty="0" err="1" smtClean="0"/>
              <a:t>my</a:t>
            </a:r>
            <a:r>
              <a:rPr lang="tr-TR" sz="2300" dirty="0" smtClean="0"/>
              <a:t> program. </a:t>
            </a:r>
          </a:p>
          <a:p>
            <a:pPr marL="971550" lvl="1" indent="-514350">
              <a:buFont typeface="+mj-lt"/>
              <a:buAutoNum type="romanUcPeriod"/>
            </a:pPr>
            <a:r>
              <a:rPr lang="tr-TR" sz="2300" dirty="0" smtClean="0"/>
              <a:t>Final </a:t>
            </a:r>
            <a:r>
              <a:rPr lang="tr-TR" sz="2300" dirty="0" err="1" smtClean="0"/>
              <a:t>aim</a:t>
            </a:r>
            <a:r>
              <a:rPr lang="tr-TR" sz="2300" dirty="0" smtClean="0"/>
              <a:t> is </a:t>
            </a:r>
            <a:r>
              <a:rPr lang="tr-TR" sz="2300" dirty="0" err="1" smtClean="0"/>
              <a:t>to</a:t>
            </a:r>
            <a:r>
              <a:rPr lang="tr-TR" sz="2300" dirty="0" smtClean="0"/>
              <a:t> </a:t>
            </a:r>
            <a:r>
              <a:rPr lang="tr-TR" sz="2300" dirty="0" err="1" smtClean="0"/>
              <a:t>find</a:t>
            </a:r>
            <a:r>
              <a:rPr lang="tr-TR" sz="2300" dirty="0" smtClean="0"/>
              <a:t> </a:t>
            </a:r>
            <a:r>
              <a:rPr lang="tr-TR" sz="2300" dirty="0" err="1" smtClean="0"/>
              <a:t>best</a:t>
            </a:r>
            <a:r>
              <a:rPr lang="tr-TR" sz="2300" dirty="0" smtClean="0"/>
              <a:t> </a:t>
            </a:r>
            <a:r>
              <a:rPr lang="tr-TR" sz="2300" dirty="0" err="1" smtClean="0"/>
              <a:t>result</a:t>
            </a:r>
            <a:r>
              <a:rPr lang="tr-TR" sz="2300" dirty="0" smtClean="0"/>
              <a:t> </a:t>
            </a:r>
            <a:r>
              <a:rPr lang="tr-TR" sz="2300" dirty="0" err="1" smtClean="0"/>
              <a:t>while</a:t>
            </a:r>
            <a:r>
              <a:rPr lang="tr-TR" sz="2300" dirty="0" smtClean="0"/>
              <a:t> </a:t>
            </a:r>
            <a:r>
              <a:rPr lang="tr-TR" sz="2300" dirty="0" err="1" smtClean="0"/>
              <a:t>calculating</a:t>
            </a:r>
            <a:r>
              <a:rPr lang="tr-TR" sz="2300" dirty="0" smtClean="0"/>
              <a:t> </a:t>
            </a:r>
            <a:r>
              <a:rPr lang="tr-TR" sz="2300" dirty="0" err="1" smtClean="0"/>
              <a:t>loss</a:t>
            </a:r>
            <a:r>
              <a:rPr lang="tr-TR" sz="2300" dirty="0" smtClean="0"/>
              <a:t> </a:t>
            </a:r>
            <a:r>
              <a:rPr lang="tr-TR" sz="2300" dirty="0" err="1" smtClean="0"/>
              <a:t>and</a:t>
            </a:r>
            <a:r>
              <a:rPr lang="tr-TR" sz="2300" dirty="0" smtClean="0"/>
              <a:t> </a:t>
            </a:r>
            <a:r>
              <a:rPr lang="tr-TR" sz="2300" dirty="0" err="1" smtClean="0"/>
              <a:t>accuracy</a:t>
            </a:r>
            <a:r>
              <a:rPr lang="tr-TR" sz="2300" dirty="0" smtClean="0"/>
              <a:t> </a:t>
            </a:r>
            <a:r>
              <a:rPr lang="tr-TR" sz="2300" dirty="0" err="1" smtClean="0"/>
              <a:t>values</a:t>
            </a:r>
            <a:endParaRPr lang="tr-TR" dirty="0" smtClean="0"/>
          </a:p>
          <a:p>
            <a:pPr marL="800100" lvl="1" indent="-342900">
              <a:buFont typeface="+mj-lt"/>
              <a:buAutoNum type="alphaUcPeriod"/>
            </a:pPr>
            <a:endParaRPr lang="tr-TR" dirty="0"/>
          </a:p>
          <a:p>
            <a:pPr marL="800100" lvl="1" indent="-342900">
              <a:buFont typeface="+mj-lt"/>
              <a:buAutoNum type="alphaUcPeriod"/>
            </a:pPr>
            <a:endParaRPr lang="tr-TR" dirty="0" smtClean="0"/>
          </a:p>
        </p:txBody>
      </p:sp>
      <p:pic>
        <p:nvPicPr>
          <p:cNvPr id="4" name="Resim 3" descr="Partial knee replacement - series | Lima Memorial Health System"/>
          <p:cNvPicPr/>
          <p:nvPr/>
        </p:nvPicPr>
        <p:blipFill rotWithShape="1">
          <a:blip r:embed="rId2">
            <a:extLst>
              <a:ext uri="{28A0092B-C50C-407E-A947-70E740481C1C}">
                <a14:useLocalDpi xmlns:a14="http://schemas.microsoft.com/office/drawing/2010/main" val="0"/>
              </a:ext>
            </a:extLst>
          </a:blip>
          <a:srcRect b="6053"/>
          <a:stretch/>
        </p:blipFill>
        <p:spPr bwMode="auto">
          <a:xfrm>
            <a:off x="8299444" y="1138136"/>
            <a:ext cx="3182112" cy="2385247"/>
          </a:xfrm>
          <a:prstGeom prst="rect">
            <a:avLst/>
          </a:prstGeom>
          <a:noFill/>
          <a:ln>
            <a:noFill/>
          </a:ln>
          <a:extLst>
            <a:ext uri="{53640926-AAD7-44D8-BBD7-CCE9431645EC}">
              <a14:shadowObscured xmlns:a14="http://schemas.microsoft.com/office/drawing/2010/main"/>
            </a:ext>
          </a:extLst>
        </p:spPr>
      </p:pic>
      <p:sp>
        <p:nvSpPr>
          <p:cNvPr id="7" name="Metin kutusu 6"/>
          <p:cNvSpPr txBox="1"/>
          <p:nvPr/>
        </p:nvSpPr>
        <p:spPr>
          <a:xfrm>
            <a:off x="8760220" y="3705662"/>
            <a:ext cx="2260555" cy="523220"/>
          </a:xfrm>
          <a:prstGeom prst="rect">
            <a:avLst/>
          </a:prstGeom>
          <a:noFill/>
        </p:spPr>
        <p:txBody>
          <a:bodyPr wrap="none" rtlCol="0">
            <a:spAutoFit/>
          </a:bodyPr>
          <a:lstStyle/>
          <a:p>
            <a:r>
              <a:rPr lang="tr-TR" sz="1400" dirty="0" err="1" smtClean="0"/>
              <a:t>Knee</a:t>
            </a:r>
            <a:r>
              <a:rPr lang="tr-TR" sz="1400" dirty="0" err="1"/>
              <a:t>-</a:t>
            </a:r>
            <a:r>
              <a:rPr lang="tr-TR" sz="1400" dirty="0" err="1" smtClean="0"/>
              <a:t>Femoral</a:t>
            </a:r>
            <a:r>
              <a:rPr lang="tr-TR" sz="1400" dirty="0" smtClean="0"/>
              <a:t> </a:t>
            </a:r>
            <a:r>
              <a:rPr lang="tr-TR" sz="1400" dirty="0" err="1" smtClean="0"/>
              <a:t>Cartilage</a:t>
            </a:r>
            <a:endParaRPr lang="en-US" sz="1400" dirty="0"/>
          </a:p>
          <a:p>
            <a:endParaRPr lang="en-US" sz="1400" dirty="0"/>
          </a:p>
        </p:txBody>
      </p:sp>
      <p:pic>
        <p:nvPicPr>
          <p:cNvPr id="1026" name="Resim 7" descr="C:\Users\Administrator\Desktop\mask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4361" y="4411161"/>
            <a:ext cx="1692275"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etin kutusu 1"/>
          <p:cNvSpPr txBox="1"/>
          <p:nvPr/>
        </p:nvSpPr>
        <p:spPr>
          <a:xfrm>
            <a:off x="8605465" y="6304061"/>
            <a:ext cx="3451586" cy="553998"/>
          </a:xfrm>
          <a:prstGeom prst="rect">
            <a:avLst/>
          </a:prstGeom>
          <a:noFill/>
        </p:spPr>
        <p:txBody>
          <a:bodyPr wrap="none" rtlCol="0">
            <a:spAutoFit/>
          </a:bodyPr>
          <a:lstStyle/>
          <a:p>
            <a:r>
              <a:rPr lang="en-US" sz="1200" dirty="0"/>
              <a:t>Segmented cartilage image(Mask)               </a:t>
            </a:r>
          </a:p>
          <a:p>
            <a:endParaRPr lang="en-US" dirty="0"/>
          </a:p>
        </p:txBody>
      </p:sp>
    </p:spTree>
    <p:extLst>
      <p:ext uri="{BB962C8B-B14F-4D97-AF65-F5344CB8AC3E}">
        <p14:creationId xmlns:p14="http://schemas.microsoft.com/office/powerpoint/2010/main" val="1818957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20726" y="369651"/>
            <a:ext cx="10076202" cy="1974715"/>
          </a:xfrm>
        </p:spPr>
        <p:txBody>
          <a:bodyPr>
            <a:normAutofit lnSpcReduction="10000"/>
          </a:bodyPr>
          <a:lstStyle/>
          <a:p>
            <a:r>
              <a:rPr lang="tr-TR" dirty="0" err="1"/>
              <a:t>When</a:t>
            </a:r>
            <a:r>
              <a:rPr lang="tr-TR" dirty="0"/>
              <a:t> </a:t>
            </a:r>
            <a:r>
              <a:rPr lang="tr-TR" dirty="0" err="1"/>
              <a:t>to</a:t>
            </a:r>
            <a:r>
              <a:rPr lang="tr-TR" dirty="0"/>
              <a:t> </a:t>
            </a:r>
            <a:r>
              <a:rPr lang="tr-TR" dirty="0" err="1"/>
              <a:t>compare</a:t>
            </a:r>
            <a:r>
              <a:rPr lang="tr-TR" dirty="0"/>
              <a:t> U-net </a:t>
            </a:r>
            <a:r>
              <a:rPr lang="tr-TR" dirty="0" err="1"/>
              <a:t>and</a:t>
            </a:r>
            <a:r>
              <a:rPr lang="tr-TR" dirty="0"/>
              <a:t> </a:t>
            </a:r>
            <a:r>
              <a:rPr lang="tr-TR" dirty="0" err="1"/>
              <a:t>Res</a:t>
            </a:r>
            <a:r>
              <a:rPr lang="tr-TR" dirty="0"/>
              <a:t> U-net:</a:t>
            </a:r>
            <a:endParaRPr lang="en-US" dirty="0"/>
          </a:p>
          <a:p>
            <a:pPr>
              <a:buFont typeface="Courier New" panose="02070309020205020404" pitchFamily="49" charset="0"/>
              <a:buChar char="o"/>
            </a:pPr>
            <a:r>
              <a:rPr lang="tr-TR" dirty="0" err="1"/>
              <a:t>Apparently</a:t>
            </a:r>
            <a:r>
              <a:rPr lang="tr-TR" dirty="0"/>
              <a:t>, </a:t>
            </a:r>
            <a:r>
              <a:rPr lang="tr-TR" dirty="0" err="1"/>
              <a:t>the</a:t>
            </a:r>
            <a:r>
              <a:rPr lang="tr-TR" dirty="0"/>
              <a:t> </a:t>
            </a:r>
            <a:r>
              <a:rPr lang="tr-TR" dirty="0" err="1"/>
              <a:t>prediction</a:t>
            </a:r>
            <a:r>
              <a:rPr lang="tr-TR" dirty="0"/>
              <a:t> of </a:t>
            </a:r>
            <a:r>
              <a:rPr lang="tr-TR" dirty="0" err="1"/>
              <a:t>both</a:t>
            </a:r>
            <a:r>
              <a:rPr lang="tr-TR" dirty="0"/>
              <a:t> </a:t>
            </a:r>
            <a:r>
              <a:rPr lang="tr-TR" dirty="0" smtClean="0"/>
              <a:t>of </a:t>
            </a:r>
            <a:r>
              <a:rPr lang="tr-TR" dirty="0" err="1" smtClean="0"/>
              <a:t>them</a:t>
            </a:r>
            <a:r>
              <a:rPr lang="tr-TR" dirty="0" smtClean="0"/>
              <a:t> </a:t>
            </a:r>
            <a:r>
              <a:rPr lang="tr-TR" dirty="0" err="1" smtClean="0"/>
              <a:t>are</a:t>
            </a:r>
            <a:r>
              <a:rPr lang="tr-TR" dirty="0" smtClean="0"/>
              <a:t> </a:t>
            </a:r>
            <a:r>
              <a:rPr lang="tr-TR" dirty="0" err="1"/>
              <a:t>very</a:t>
            </a:r>
            <a:r>
              <a:rPr lang="tr-TR" dirty="0"/>
              <a:t> </a:t>
            </a:r>
            <a:r>
              <a:rPr lang="tr-TR" dirty="0" err="1"/>
              <a:t>good</a:t>
            </a:r>
            <a:r>
              <a:rPr lang="tr-TR" dirty="0"/>
              <a:t> </a:t>
            </a:r>
            <a:r>
              <a:rPr lang="tr-TR" dirty="0" err="1"/>
              <a:t>and</a:t>
            </a:r>
            <a:r>
              <a:rPr lang="tr-TR" dirty="0"/>
              <a:t> </a:t>
            </a:r>
            <a:r>
              <a:rPr lang="tr-TR" dirty="0" err="1" smtClean="0"/>
              <a:t>they</a:t>
            </a:r>
            <a:r>
              <a:rPr lang="tr-TR" dirty="0" smtClean="0"/>
              <a:t> </a:t>
            </a:r>
            <a:r>
              <a:rPr lang="tr-TR" dirty="0" err="1"/>
              <a:t>made</a:t>
            </a:r>
            <a:r>
              <a:rPr lang="tr-TR" dirty="0"/>
              <a:t> </a:t>
            </a:r>
            <a:r>
              <a:rPr lang="tr-TR" dirty="0" err="1" smtClean="0"/>
              <a:t>like</a:t>
            </a:r>
            <a:r>
              <a:rPr lang="tr-TR" dirty="0" smtClean="0"/>
              <a:t> </a:t>
            </a:r>
            <a:r>
              <a:rPr lang="tr-TR" dirty="0" err="1" smtClean="0"/>
              <a:t>same</a:t>
            </a:r>
            <a:r>
              <a:rPr lang="tr-TR" dirty="0" smtClean="0"/>
              <a:t> </a:t>
            </a:r>
            <a:r>
              <a:rPr lang="tr-TR" dirty="0" err="1"/>
              <a:t>prediction</a:t>
            </a:r>
            <a:r>
              <a:rPr lang="tr-TR" dirty="0"/>
              <a:t> </a:t>
            </a:r>
            <a:r>
              <a:rPr lang="tr-TR" dirty="0" err="1" smtClean="0"/>
              <a:t>analysis</a:t>
            </a:r>
            <a:r>
              <a:rPr lang="tr-TR" dirty="0" smtClean="0"/>
              <a:t>.</a:t>
            </a:r>
            <a:r>
              <a:rPr lang="en-US" dirty="0"/>
              <a:t> </a:t>
            </a:r>
            <a:r>
              <a:rPr lang="tr-TR" dirty="0" smtClean="0"/>
              <a:t>L</a:t>
            </a:r>
            <a:r>
              <a:rPr lang="en-US" dirty="0" err="1" smtClean="0"/>
              <a:t>oss</a:t>
            </a:r>
            <a:r>
              <a:rPr lang="en-US" dirty="0" smtClean="0"/>
              <a:t> </a:t>
            </a:r>
            <a:r>
              <a:rPr lang="en-US" dirty="0"/>
              <a:t>of less than 50 percent in the literature is considered </a:t>
            </a:r>
            <a:r>
              <a:rPr lang="tr-TR" dirty="0" err="1" smtClean="0"/>
              <a:t>like</a:t>
            </a:r>
            <a:r>
              <a:rPr lang="tr-TR" dirty="0" smtClean="0"/>
              <a:t> it is </a:t>
            </a:r>
            <a:r>
              <a:rPr lang="en-US" dirty="0" smtClean="0"/>
              <a:t>good</a:t>
            </a:r>
            <a:r>
              <a:rPr lang="tr-TR" dirty="0" smtClean="0"/>
              <a:t>.</a:t>
            </a:r>
            <a:endParaRPr lang="tr-TR" dirty="0"/>
          </a:p>
          <a:p>
            <a:pPr>
              <a:buFont typeface="Courier New" panose="02070309020205020404" pitchFamily="49" charset="0"/>
              <a:buChar char="o"/>
            </a:pPr>
            <a:r>
              <a:rPr lang="tr-TR" dirty="0" err="1" smtClean="0"/>
              <a:t>When</a:t>
            </a:r>
            <a:r>
              <a:rPr lang="tr-TR" dirty="0" smtClean="0"/>
              <a:t> </a:t>
            </a:r>
            <a:r>
              <a:rPr lang="tr-TR" dirty="0" err="1" smtClean="0"/>
              <a:t>to</a:t>
            </a:r>
            <a:r>
              <a:rPr lang="tr-TR" dirty="0" smtClean="0"/>
              <a:t> </a:t>
            </a:r>
            <a:r>
              <a:rPr lang="tr-TR" dirty="0" err="1" smtClean="0"/>
              <a:t>compare</a:t>
            </a:r>
            <a:r>
              <a:rPr lang="tr-TR" dirty="0" smtClean="0"/>
              <a:t> </a:t>
            </a:r>
            <a:r>
              <a:rPr lang="tr-TR" dirty="0" err="1" smtClean="0"/>
              <a:t>all</a:t>
            </a:r>
            <a:r>
              <a:rPr lang="tr-TR" dirty="0" smtClean="0"/>
              <a:t> </a:t>
            </a:r>
            <a:r>
              <a:rPr lang="tr-TR" dirty="0" err="1" smtClean="0"/>
              <a:t>values</a:t>
            </a:r>
            <a:r>
              <a:rPr lang="tr-TR" dirty="0" smtClean="0"/>
              <a:t>,  </a:t>
            </a:r>
            <a:r>
              <a:rPr lang="tr-TR" b="1" dirty="0" err="1"/>
              <a:t>Res</a:t>
            </a:r>
            <a:r>
              <a:rPr lang="tr-TR" b="1" dirty="0"/>
              <a:t> U-net has </a:t>
            </a:r>
            <a:r>
              <a:rPr lang="tr-TR" b="1" dirty="0" err="1"/>
              <a:t>the</a:t>
            </a:r>
            <a:r>
              <a:rPr lang="tr-TR" b="1" dirty="0"/>
              <a:t> </a:t>
            </a:r>
            <a:r>
              <a:rPr lang="tr-TR" b="1" dirty="0" err="1"/>
              <a:t>best</a:t>
            </a:r>
            <a:r>
              <a:rPr lang="tr-TR" b="1" dirty="0"/>
              <a:t> model  </a:t>
            </a:r>
            <a:r>
              <a:rPr lang="tr-TR" b="1" dirty="0" err="1"/>
              <a:t>because</a:t>
            </a:r>
            <a:r>
              <a:rPr lang="tr-TR" b="1" dirty="0"/>
              <a:t> it has </a:t>
            </a:r>
            <a:r>
              <a:rPr lang="tr-TR" b="1" dirty="0" err="1"/>
              <a:t>lowest</a:t>
            </a:r>
            <a:r>
              <a:rPr lang="tr-TR" b="1" dirty="0"/>
              <a:t> </a:t>
            </a:r>
            <a:r>
              <a:rPr lang="tr-TR" b="1" dirty="0" err="1"/>
              <a:t>loss</a:t>
            </a:r>
            <a:r>
              <a:rPr lang="tr-TR" b="1" dirty="0"/>
              <a:t> , </a:t>
            </a:r>
            <a:r>
              <a:rPr lang="tr-TR" b="1" dirty="0" err="1" smtClean="0"/>
              <a:t>validation</a:t>
            </a:r>
            <a:r>
              <a:rPr lang="tr-TR" b="1" dirty="0" smtClean="0"/>
              <a:t> </a:t>
            </a:r>
            <a:r>
              <a:rPr lang="tr-TR" b="1" dirty="0" err="1"/>
              <a:t>loss</a:t>
            </a:r>
            <a:r>
              <a:rPr lang="tr-TR" b="1" dirty="0"/>
              <a:t> </a:t>
            </a:r>
            <a:r>
              <a:rPr lang="tr-TR" b="1" dirty="0" err="1" smtClean="0"/>
              <a:t>and</a:t>
            </a:r>
            <a:r>
              <a:rPr lang="tr-TR" b="1" dirty="0" smtClean="0"/>
              <a:t> </a:t>
            </a:r>
            <a:r>
              <a:rPr lang="tr-TR" b="1" dirty="0" err="1" smtClean="0"/>
              <a:t>lowest</a:t>
            </a:r>
            <a:r>
              <a:rPr lang="tr-TR" b="1" dirty="0" smtClean="0"/>
              <a:t> </a:t>
            </a:r>
            <a:r>
              <a:rPr lang="tr-TR" b="1" dirty="0" err="1"/>
              <a:t>difference</a:t>
            </a:r>
            <a:r>
              <a:rPr lang="tr-TR" b="1" dirty="0"/>
              <a:t> </a:t>
            </a:r>
            <a:r>
              <a:rPr lang="tr-TR" b="1" dirty="0" smtClean="0"/>
              <a:t>of </a:t>
            </a:r>
            <a:r>
              <a:rPr lang="tr-TR" b="1" dirty="0" err="1" smtClean="0"/>
              <a:t>them.The</a:t>
            </a:r>
            <a:r>
              <a:rPr lang="tr-TR" b="1" dirty="0" smtClean="0"/>
              <a:t> </a:t>
            </a:r>
            <a:r>
              <a:rPr lang="tr-TR" b="1" dirty="0" err="1" smtClean="0"/>
              <a:t>Winner</a:t>
            </a:r>
            <a:r>
              <a:rPr lang="tr-TR" b="1" dirty="0" smtClean="0"/>
              <a:t> </a:t>
            </a:r>
            <a:r>
              <a:rPr lang="tr-TR" b="1" dirty="0"/>
              <a:t>is </a:t>
            </a:r>
            <a:r>
              <a:rPr lang="tr-TR" b="1" dirty="0" err="1"/>
              <a:t>Res</a:t>
            </a:r>
            <a:r>
              <a:rPr lang="tr-TR" b="1" dirty="0"/>
              <a:t> U-net </a:t>
            </a:r>
            <a:r>
              <a:rPr lang="tr-TR" b="1" dirty="0" err="1" smtClean="0"/>
              <a:t>mathematically</a:t>
            </a:r>
            <a:r>
              <a:rPr lang="tr-TR" dirty="0" smtClean="0"/>
              <a:t>.</a:t>
            </a:r>
            <a:endParaRPr lang="en-US" dirty="0"/>
          </a:p>
          <a:p>
            <a:endParaRPr lang="en-US" dirty="0"/>
          </a:p>
        </p:txBody>
      </p:sp>
      <p:sp>
        <p:nvSpPr>
          <p:cNvPr id="4" name="Metin kutusu 3"/>
          <p:cNvSpPr txBox="1"/>
          <p:nvPr/>
        </p:nvSpPr>
        <p:spPr>
          <a:xfrm>
            <a:off x="6937512" y="2507622"/>
            <a:ext cx="4858310" cy="4801314"/>
          </a:xfrm>
          <a:prstGeom prst="rect">
            <a:avLst/>
          </a:prstGeom>
          <a:noFill/>
        </p:spPr>
        <p:txBody>
          <a:bodyPr wrap="square" rtlCol="0">
            <a:spAutoFit/>
          </a:bodyPr>
          <a:lstStyle/>
          <a:p>
            <a:pPr marL="285750" lvl="0" indent="-285750">
              <a:buFont typeface="Courier New" panose="02070309020205020404" pitchFamily="49" charset="0"/>
              <a:buChar char="o"/>
            </a:pPr>
            <a:r>
              <a:rPr lang="tr-TR" b="1" dirty="0" smtClean="0">
                <a:solidFill>
                  <a:srgbClr val="FF0000"/>
                </a:solidFill>
              </a:rPr>
              <a:t>Best Model </a:t>
            </a:r>
            <a:r>
              <a:rPr lang="tr-TR" b="1" dirty="0" err="1" smtClean="0">
                <a:solidFill>
                  <a:srgbClr val="FF0000"/>
                </a:solidFill>
              </a:rPr>
              <a:t>In</a:t>
            </a:r>
            <a:r>
              <a:rPr lang="tr-TR" b="1" dirty="0" smtClean="0">
                <a:solidFill>
                  <a:srgbClr val="FF0000"/>
                </a:solidFill>
              </a:rPr>
              <a:t> </a:t>
            </a:r>
            <a:r>
              <a:rPr lang="tr-TR" b="1" dirty="0" err="1" smtClean="0">
                <a:solidFill>
                  <a:srgbClr val="FF0000"/>
                </a:solidFill>
              </a:rPr>
              <a:t>ResU</a:t>
            </a:r>
            <a:r>
              <a:rPr lang="tr-TR" b="1" dirty="0" smtClean="0">
                <a:solidFill>
                  <a:srgbClr val="FF0000"/>
                </a:solidFill>
              </a:rPr>
              <a:t>-net</a:t>
            </a:r>
          </a:p>
          <a:p>
            <a:pPr marL="285750" lvl="0" indent="-285750">
              <a:buFont typeface="Arial" panose="020B0604020202020204" pitchFamily="34" charset="0"/>
              <a:buChar char="•"/>
            </a:pPr>
            <a:r>
              <a:rPr lang="tr-TR" dirty="0" err="1" smtClean="0"/>
              <a:t>Diffrence</a:t>
            </a:r>
            <a:r>
              <a:rPr lang="tr-TR" dirty="0" smtClean="0"/>
              <a:t> </a:t>
            </a:r>
            <a:r>
              <a:rPr lang="tr-TR" dirty="0"/>
              <a:t>of </a:t>
            </a:r>
            <a:r>
              <a:rPr lang="tr-TR" dirty="0" err="1"/>
              <a:t>loss</a:t>
            </a:r>
            <a:r>
              <a:rPr lang="tr-TR" dirty="0"/>
              <a:t> </a:t>
            </a:r>
            <a:r>
              <a:rPr lang="tr-TR" dirty="0" err="1"/>
              <a:t>and</a:t>
            </a:r>
            <a:r>
              <a:rPr lang="tr-TR" dirty="0"/>
              <a:t> </a:t>
            </a:r>
            <a:r>
              <a:rPr lang="tr-TR" dirty="0" err="1"/>
              <a:t>validation</a:t>
            </a:r>
            <a:r>
              <a:rPr lang="tr-TR" dirty="0"/>
              <a:t> </a:t>
            </a:r>
            <a:r>
              <a:rPr lang="tr-TR" dirty="0" err="1"/>
              <a:t>loss</a:t>
            </a:r>
            <a:r>
              <a:rPr lang="tr-TR" dirty="0"/>
              <a:t> is 0.0001. </a:t>
            </a:r>
            <a:endParaRPr lang="en-US" dirty="0"/>
          </a:p>
          <a:p>
            <a:pPr marL="285750" lvl="0" indent="-285750">
              <a:buFont typeface="Arial" panose="020B0604020202020204" pitchFamily="34" charset="0"/>
              <a:buChar char="•"/>
            </a:pPr>
            <a:r>
              <a:rPr lang="tr-TR" dirty="0" err="1"/>
              <a:t>Difference</a:t>
            </a:r>
            <a:r>
              <a:rPr lang="tr-TR" dirty="0"/>
              <a:t> </a:t>
            </a:r>
            <a:r>
              <a:rPr lang="tr-TR" dirty="0" err="1"/>
              <a:t>was</a:t>
            </a:r>
            <a:r>
              <a:rPr lang="tr-TR" dirty="0"/>
              <a:t> </a:t>
            </a:r>
            <a:r>
              <a:rPr lang="tr-TR" dirty="0" err="1"/>
              <a:t>reduced</a:t>
            </a:r>
            <a:r>
              <a:rPr lang="tr-TR" dirty="0"/>
              <a:t> </a:t>
            </a:r>
            <a:r>
              <a:rPr lang="tr-TR" dirty="0" err="1"/>
              <a:t>by</a:t>
            </a:r>
            <a:r>
              <a:rPr lang="tr-TR" dirty="0"/>
              <a:t> 0.2999 </a:t>
            </a:r>
            <a:r>
              <a:rPr lang="tr-TR" dirty="0" err="1"/>
              <a:t>points</a:t>
            </a:r>
            <a:r>
              <a:rPr lang="tr-TR" dirty="0"/>
              <a:t> </a:t>
            </a:r>
            <a:r>
              <a:rPr lang="tr-TR" dirty="0" err="1"/>
              <a:t>after</a:t>
            </a:r>
            <a:r>
              <a:rPr lang="tr-TR" dirty="0"/>
              <a:t> </a:t>
            </a:r>
            <a:r>
              <a:rPr lang="tr-TR" dirty="0" err="1"/>
              <a:t>epochs</a:t>
            </a:r>
            <a:r>
              <a:rPr lang="tr-TR" dirty="0"/>
              <a:t>. </a:t>
            </a:r>
            <a:r>
              <a:rPr lang="tr-TR" dirty="0" err="1"/>
              <a:t>Their</a:t>
            </a:r>
            <a:r>
              <a:rPr lang="tr-TR" dirty="0"/>
              <a:t> </a:t>
            </a:r>
            <a:r>
              <a:rPr lang="tr-TR" dirty="0" err="1"/>
              <a:t>values</a:t>
            </a:r>
            <a:r>
              <a:rPr lang="tr-TR" dirty="0"/>
              <a:t> </a:t>
            </a:r>
            <a:r>
              <a:rPr lang="tr-TR" dirty="0" err="1"/>
              <a:t>are</a:t>
            </a:r>
            <a:r>
              <a:rPr lang="tr-TR" dirty="0"/>
              <a:t> </a:t>
            </a:r>
            <a:r>
              <a:rPr lang="tr-TR" dirty="0" err="1"/>
              <a:t>so</a:t>
            </a:r>
            <a:r>
              <a:rPr lang="tr-TR" dirty="0"/>
              <a:t> </a:t>
            </a:r>
            <a:r>
              <a:rPr lang="tr-TR" dirty="0" err="1"/>
              <a:t>acceptable</a:t>
            </a:r>
            <a:r>
              <a:rPr lang="tr-TR" dirty="0"/>
              <a:t>. </a:t>
            </a:r>
            <a:endParaRPr lang="en-US" dirty="0"/>
          </a:p>
          <a:p>
            <a:pPr marL="285750" lvl="0" indent="-285750">
              <a:buFont typeface="Arial" panose="020B0604020202020204" pitchFamily="34" charset="0"/>
              <a:buChar char="•"/>
            </a:pPr>
            <a:r>
              <a:rPr lang="tr-TR" dirty="0" err="1"/>
              <a:t>Difference</a:t>
            </a:r>
            <a:r>
              <a:rPr lang="tr-TR" dirty="0"/>
              <a:t> of </a:t>
            </a:r>
            <a:r>
              <a:rPr lang="tr-TR" dirty="0" err="1"/>
              <a:t>accuracy</a:t>
            </a:r>
            <a:r>
              <a:rPr lang="tr-TR" dirty="0"/>
              <a:t> </a:t>
            </a:r>
            <a:r>
              <a:rPr lang="tr-TR" dirty="0" err="1"/>
              <a:t>and</a:t>
            </a:r>
            <a:r>
              <a:rPr lang="tr-TR" dirty="0"/>
              <a:t> </a:t>
            </a:r>
            <a:r>
              <a:rPr lang="tr-TR" dirty="0" err="1"/>
              <a:t>validation</a:t>
            </a:r>
            <a:r>
              <a:rPr lang="tr-TR" dirty="0"/>
              <a:t> </a:t>
            </a:r>
            <a:r>
              <a:rPr lang="tr-TR" dirty="0" err="1"/>
              <a:t>accuracy</a:t>
            </a:r>
            <a:r>
              <a:rPr lang="tr-TR" dirty="0"/>
              <a:t> is 0. </a:t>
            </a:r>
            <a:r>
              <a:rPr lang="tr-TR" dirty="0" err="1"/>
              <a:t>Their</a:t>
            </a:r>
            <a:r>
              <a:rPr lang="tr-TR" dirty="0"/>
              <a:t> </a:t>
            </a:r>
            <a:r>
              <a:rPr lang="tr-TR" dirty="0" err="1"/>
              <a:t>values</a:t>
            </a:r>
            <a:r>
              <a:rPr lang="tr-TR" dirty="0"/>
              <a:t> </a:t>
            </a:r>
            <a:r>
              <a:rPr lang="tr-TR" dirty="0" err="1"/>
              <a:t>are</a:t>
            </a:r>
            <a:r>
              <a:rPr lang="tr-TR" dirty="0"/>
              <a:t> </a:t>
            </a:r>
            <a:r>
              <a:rPr lang="tr-TR" dirty="0" err="1"/>
              <a:t>so</a:t>
            </a:r>
            <a:r>
              <a:rPr lang="tr-TR" dirty="0"/>
              <a:t> </a:t>
            </a:r>
            <a:r>
              <a:rPr lang="tr-TR" dirty="0" err="1"/>
              <a:t>close</a:t>
            </a:r>
            <a:r>
              <a:rPr lang="tr-TR" dirty="0"/>
              <a:t> 100%.</a:t>
            </a:r>
            <a:endParaRPr lang="en-US" dirty="0"/>
          </a:p>
          <a:p>
            <a:pPr marL="285750" lvl="0" indent="-285750">
              <a:buFont typeface="Arial" panose="020B0604020202020204" pitchFamily="34" charset="0"/>
              <a:buChar char="•"/>
            </a:pPr>
            <a:r>
              <a:rPr lang="tr-TR" dirty="0" err="1"/>
              <a:t>Between</a:t>
            </a:r>
            <a:r>
              <a:rPr lang="tr-TR" dirty="0"/>
              <a:t> of </a:t>
            </a:r>
            <a:r>
              <a:rPr lang="tr-TR" dirty="0" err="1"/>
              <a:t>first</a:t>
            </a:r>
            <a:r>
              <a:rPr lang="tr-TR" dirty="0"/>
              <a:t> </a:t>
            </a:r>
            <a:r>
              <a:rPr lang="tr-TR" dirty="0" err="1"/>
              <a:t>epoch</a:t>
            </a:r>
            <a:r>
              <a:rPr lang="tr-TR" dirty="0"/>
              <a:t> </a:t>
            </a:r>
            <a:r>
              <a:rPr lang="tr-TR" dirty="0" err="1"/>
              <a:t>and</a:t>
            </a:r>
            <a:r>
              <a:rPr lang="tr-TR" dirty="0"/>
              <a:t> </a:t>
            </a:r>
            <a:r>
              <a:rPr lang="tr-TR" dirty="0" err="1"/>
              <a:t>best</a:t>
            </a:r>
            <a:r>
              <a:rPr lang="tr-TR" dirty="0"/>
              <a:t> </a:t>
            </a:r>
            <a:r>
              <a:rPr lang="tr-TR" dirty="0" err="1"/>
              <a:t>epoch</a:t>
            </a:r>
            <a:r>
              <a:rPr lang="tr-TR" dirty="0"/>
              <a:t> , </a:t>
            </a:r>
            <a:r>
              <a:rPr lang="tr-TR" dirty="0" err="1"/>
              <a:t>loss</a:t>
            </a:r>
            <a:r>
              <a:rPr lang="tr-TR" dirty="0"/>
              <a:t> </a:t>
            </a:r>
            <a:r>
              <a:rPr lang="tr-TR" dirty="0" err="1"/>
              <a:t>was</a:t>
            </a:r>
            <a:r>
              <a:rPr lang="tr-TR" dirty="0"/>
              <a:t> </a:t>
            </a:r>
            <a:r>
              <a:rPr lang="tr-TR" dirty="0" err="1"/>
              <a:t>reduced</a:t>
            </a:r>
            <a:r>
              <a:rPr lang="tr-TR" dirty="0"/>
              <a:t> </a:t>
            </a:r>
            <a:r>
              <a:rPr lang="tr-TR" dirty="0" err="1"/>
              <a:t>by</a:t>
            </a:r>
            <a:r>
              <a:rPr lang="tr-TR" dirty="0"/>
              <a:t> 0.3968 </a:t>
            </a:r>
            <a:r>
              <a:rPr lang="tr-TR" dirty="0" err="1"/>
              <a:t>and</a:t>
            </a:r>
            <a:r>
              <a:rPr lang="tr-TR" dirty="0"/>
              <a:t> </a:t>
            </a:r>
            <a:r>
              <a:rPr lang="tr-TR" dirty="0" err="1"/>
              <a:t>validation</a:t>
            </a:r>
            <a:r>
              <a:rPr lang="tr-TR" dirty="0"/>
              <a:t> </a:t>
            </a:r>
            <a:r>
              <a:rPr lang="tr-TR" dirty="0" err="1"/>
              <a:t>loss</a:t>
            </a:r>
            <a:r>
              <a:rPr lang="tr-TR" dirty="0"/>
              <a:t> is </a:t>
            </a:r>
            <a:r>
              <a:rPr lang="tr-TR" dirty="0" err="1"/>
              <a:t>reduced</a:t>
            </a:r>
            <a:r>
              <a:rPr lang="tr-TR" dirty="0"/>
              <a:t> </a:t>
            </a:r>
            <a:r>
              <a:rPr lang="tr-TR" dirty="0" err="1"/>
              <a:t>by</a:t>
            </a:r>
            <a:r>
              <a:rPr lang="tr-TR" dirty="0"/>
              <a:t> 0.0969. </a:t>
            </a:r>
            <a:r>
              <a:rPr lang="tr-TR" dirty="0" err="1"/>
              <a:t>There</a:t>
            </a:r>
            <a:r>
              <a:rPr lang="tr-TR" dirty="0"/>
              <a:t> is a </a:t>
            </a:r>
            <a:r>
              <a:rPr lang="tr-TR" dirty="0" err="1"/>
              <a:t>very</a:t>
            </a:r>
            <a:r>
              <a:rPr lang="tr-TR" dirty="0"/>
              <a:t> </a:t>
            </a:r>
            <a:r>
              <a:rPr lang="tr-TR" dirty="0" err="1"/>
              <a:t>good</a:t>
            </a:r>
            <a:r>
              <a:rPr lang="tr-TR" dirty="0"/>
              <a:t> </a:t>
            </a:r>
            <a:r>
              <a:rPr lang="tr-TR" dirty="0" err="1"/>
              <a:t>development</a:t>
            </a:r>
            <a:r>
              <a:rPr lang="tr-TR" dirty="0" smtClean="0"/>
              <a:t>.</a:t>
            </a:r>
          </a:p>
          <a:p>
            <a:pPr marL="285750" indent="-285750">
              <a:buFont typeface="Arial" panose="020B0604020202020204" pitchFamily="34" charset="0"/>
              <a:buChar char="•"/>
            </a:pPr>
            <a:r>
              <a:rPr lang="tr-TR" dirty="0" err="1"/>
              <a:t>From</a:t>
            </a:r>
            <a:r>
              <a:rPr lang="tr-TR" dirty="0"/>
              <a:t> </a:t>
            </a:r>
            <a:r>
              <a:rPr lang="tr-TR" dirty="0" err="1"/>
              <a:t>beginning</a:t>
            </a:r>
            <a:r>
              <a:rPr lang="tr-TR" dirty="0"/>
              <a:t> </a:t>
            </a:r>
            <a:r>
              <a:rPr lang="tr-TR" dirty="0" err="1"/>
              <a:t>to</a:t>
            </a:r>
            <a:r>
              <a:rPr lang="tr-TR" dirty="0"/>
              <a:t> </a:t>
            </a:r>
            <a:r>
              <a:rPr lang="tr-TR" dirty="0" err="1"/>
              <a:t>finish,There</a:t>
            </a:r>
            <a:r>
              <a:rPr lang="tr-TR" dirty="0"/>
              <a:t> is </a:t>
            </a:r>
            <a:r>
              <a:rPr lang="tr-TR" dirty="0" err="1"/>
              <a:t>really</a:t>
            </a:r>
            <a:r>
              <a:rPr lang="tr-TR" dirty="0"/>
              <a:t> </a:t>
            </a:r>
            <a:r>
              <a:rPr lang="tr-TR" dirty="0" err="1"/>
              <a:t>enhancement</a:t>
            </a:r>
            <a:endParaRPr lang="en-US" dirty="0"/>
          </a:p>
          <a:p>
            <a:pPr marL="285750" lvl="0" indent="-285750">
              <a:buFont typeface="Arial" panose="020B0604020202020204" pitchFamily="34" charset="0"/>
              <a:buChar char="•"/>
            </a:pPr>
            <a:endParaRPr lang="en-US" dirty="0"/>
          </a:p>
          <a:p>
            <a:endParaRPr lang="en-US" sz="2000" dirty="0"/>
          </a:p>
        </p:txBody>
      </p:sp>
      <p:sp>
        <p:nvSpPr>
          <p:cNvPr id="5" name="Metin kutusu 4"/>
          <p:cNvSpPr txBox="1"/>
          <p:nvPr/>
        </p:nvSpPr>
        <p:spPr>
          <a:xfrm>
            <a:off x="1490869" y="2507622"/>
            <a:ext cx="5446643" cy="3970318"/>
          </a:xfrm>
          <a:prstGeom prst="rect">
            <a:avLst/>
          </a:prstGeom>
          <a:noFill/>
        </p:spPr>
        <p:txBody>
          <a:bodyPr wrap="square" rtlCol="0">
            <a:spAutoFit/>
          </a:bodyPr>
          <a:lstStyle/>
          <a:p>
            <a:pPr marL="285750" lvl="0" indent="-285750">
              <a:buFont typeface="Courier New" panose="02070309020205020404" pitchFamily="49" charset="0"/>
              <a:buChar char="o"/>
            </a:pPr>
            <a:r>
              <a:rPr lang="tr-TR" b="1" dirty="0" smtClean="0">
                <a:solidFill>
                  <a:srgbClr val="FF0000"/>
                </a:solidFill>
              </a:rPr>
              <a:t>Best Model </a:t>
            </a:r>
            <a:r>
              <a:rPr lang="tr-TR" b="1" dirty="0" err="1" smtClean="0">
                <a:solidFill>
                  <a:srgbClr val="FF0000"/>
                </a:solidFill>
              </a:rPr>
              <a:t>In</a:t>
            </a:r>
            <a:r>
              <a:rPr lang="tr-TR" b="1" dirty="0" smtClean="0">
                <a:solidFill>
                  <a:srgbClr val="FF0000"/>
                </a:solidFill>
              </a:rPr>
              <a:t> U-net</a:t>
            </a:r>
          </a:p>
          <a:p>
            <a:pPr marL="285750" lvl="0" indent="-285750">
              <a:buFont typeface="Arial" panose="020B0604020202020204" pitchFamily="34" charset="0"/>
              <a:buChar char="•"/>
            </a:pPr>
            <a:r>
              <a:rPr lang="tr-TR" dirty="0" err="1"/>
              <a:t>Diffrence</a:t>
            </a:r>
            <a:r>
              <a:rPr lang="tr-TR" dirty="0"/>
              <a:t> of </a:t>
            </a:r>
            <a:r>
              <a:rPr lang="tr-TR" dirty="0" err="1"/>
              <a:t>loss</a:t>
            </a:r>
            <a:r>
              <a:rPr lang="tr-TR" dirty="0"/>
              <a:t> </a:t>
            </a:r>
            <a:r>
              <a:rPr lang="tr-TR" dirty="0" err="1"/>
              <a:t>and</a:t>
            </a:r>
            <a:r>
              <a:rPr lang="tr-TR" dirty="0"/>
              <a:t> </a:t>
            </a:r>
            <a:r>
              <a:rPr lang="tr-TR" dirty="0" err="1"/>
              <a:t>validation</a:t>
            </a:r>
            <a:r>
              <a:rPr lang="tr-TR" dirty="0"/>
              <a:t> </a:t>
            </a:r>
            <a:r>
              <a:rPr lang="tr-TR" dirty="0" err="1"/>
              <a:t>loss</a:t>
            </a:r>
            <a:r>
              <a:rPr lang="tr-TR" dirty="0"/>
              <a:t> is 0.05. </a:t>
            </a:r>
            <a:endParaRPr lang="en-US" dirty="0"/>
          </a:p>
          <a:p>
            <a:pPr marL="285750" lvl="0" indent="-285750">
              <a:buFont typeface="Arial" panose="020B0604020202020204" pitchFamily="34" charset="0"/>
              <a:buChar char="•"/>
            </a:pPr>
            <a:r>
              <a:rPr lang="tr-TR" dirty="0" err="1"/>
              <a:t>Difference</a:t>
            </a:r>
            <a:r>
              <a:rPr lang="tr-TR" dirty="0"/>
              <a:t> </a:t>
            </a:r>
            <a:r>
              <a:rPr lang="tr-TR" dirty="0" err="1"/>
              <a:t>was</a:t>
            </a:r>
            <a:r>
              <a:rPr lang="tr-TR" dirty="0"/>
              <a:t> </a:t>
            </a:r>
            <a:r>
              <a:rPr lang="tr-TR" dirty="0" err="1"/>
              <a:t>reduced</a:t>
            </a:r>
            <a:r>
              <a:rPr lang="tr-TR" dirty="0"/>
              <a:t> </a:t>
            </a:r>
            <a:r>
              <a:rPr lang="tr-TR" dirty="0" err="1"/>
              <a:t>by</a:t>
            </a:r>
            <a:r>
              <a:rPr lang="tr-TR" dirty="0"/>
              <a:t> 0.03 </a:t>
            </a:r>
            <a:r>
              <a:rPr lang="tr-TR" dirty="0" err="1"/>
              <a:t>points</a:t>
            </a:r>
            <a:r>
              <a:rPr lang="tr-TR" dirty="0"/>
              <a:t> </a:t>
            </a:r>
            <a:r>
              <a:rPr lang="tr-TR" dirty="0" err="1"/>
              <a:t>after</a:t>
            </a:r>
            <a:r>
              <a:rPr lang="tr-TR" dirty="0"/>
              <a:t> </a:t>
            </a:r>
            <a:r>
              <a:rPr lang="tr-TR" dirty="0" err="1"/>
              <a:t>epochs</a:t>
            </a:r>
            <a:r>
              <a:rPr lang="tr-TR" dirty="0"/>
              <a:t>. </a:t>
            </a:r>
            <a:endParaRPr lang="en-US" dirty="0"/>
          </a:p>
          <a:p>
            <a:pPr marL="285750" lvl="0" indent="-285750">
              <a:buFont typeface="Arial" panose="020B0604020202020204" pitchFamily="34" charset="0"/>
              <a:buChar char="•"/>
            </a:pPr>
            <a:r>
              <a:rPr lang="tr-TR" dirty="0" err="1"/>
              <a:t>Their</a:t>
            </a:r>
            <a:r>
              <a:rPr lang="tr-TR" dirty="0"/>
              <a:t> </a:t>
            </a:r>
            <a:r>
              <a:rPr lang="tr-TR" dirty="0" err="1"/>
              <a:t>values</a:t>
            </a:r>
            <a:r>
              <a:rPr lang="tr-TR" dirty="0"/>
              <a:t> </a:t>
            </a:r>
            <a:r>
              <a:rPr lang="tr-TR" dirty="0" err="1"/>
              <a:t>are</a:t>
            </a:r>
            <a:r>
              <a:rPr lang="tr-TR" dirty="0"/>
              <a:t> </a:t>
            </a:r>
            <a:r>
              <a:rPr lang="tr-TR" dirty="0" err="1"/>
              <a:t>acceptable</a:t>
            </a:r>
            <a:r>
              <a:rPr lang="tr-TR" dirty="0"/>
              <a:t>. </a:t>
            </a:r>
            <a:endParaRPr lang="en-US" dirty="0"/>
          </a:p>
          <a:p>
            <a:pPr marL="285750" lvl="0" indent="-285750">
              <a:buFont typeface="Arial" panose="020B0604020202020204" pitchFamily="34" charset="0"/>
              <a:buChar char="•"/>
            </a:pPr>
            <a:r>
              <a:rPr lang="tr-TR" dirty="0" err="1"/>
              <a:t>Difference</a:t>
            </a:r>
            <a:r>
              <a:rPr lang="tr-TR" dirty="0"/>
              <a:t> of </a:t>
            </a:r>
            <a:r>
              <a:rPr lang="tr-TR" dirty="0" err="1"/>
              <a:t>accuracy</a:t>
            </a:r>
            <a:r>
              <a:rPr lang="tr-TR" dirty="0"/>
              <a:t> </a:t>
            </a:r>
            <a:r>
              <a:rPr lang="tr-TR" dirty="0" err="1"/>
              <a:t>and</a:t>
            </a:r>
            <a:r>
              <a:rPr lang="tr-TR" dirty="0"/>
              <a:t> </a:t>
            </a:r>
            <a:r>
              <a:rPr lang="tr-TR" dirty="0" err="1"/>
              <a:t>validation</a:t>
            </a:r>
            <a:r>
              <a:rPr lang="tr-TR" dirty="0"/>
              <a:t> </a:t>
            </a:r>
            <a:r>
              <a:rPr lang="tr-TR" dirty="0" err="1"/>
              <a:t>accuracy</a:t>
            </a:r>
            <a:r>
              <a:rPr lang="tr-TR" dirty="0"/>
              <a:t> is 0. </a:t>
            </a:r>
            <a:r>
              <a:rPr lang="tr-TR" dirty="0" err="1"/>
              <a:t>Their</a:t>
            </a:r>
            <a:r>
              <a:rPr lang="tr-TR" dirty="0"/>
              <a:t> </a:t>
            </a:r>
            <a:r>
              <a:rPr lang="tr-TR" dirty="0" err="1"/>
              <a:t>values</a:t>
            </a:r>
            <a:r>
              <a:rPr lang="tr-TR" dirty="0"/>
              <a:t> </a:t>
            </a:r>
            <a:r>
              <a:rPr lang="tr-TR" dirty="0" err="1"/>
              <a:t>are</a:t>
            </a:r>
            <a:r>
              <a:rPr lang="tr-TR" dirty="0"/>
              <a:t> </a:t>
            </a:r>
            <a:r>
              <a:rPr lang="tr-TR" dirty="0" err="1"/>
              <a:t>so</a:t>
            </a:r>
            <a:r>
              <a:rPr lang="tr-TR" dirty="0"/>
              <a:t> </a:t>
            </a:r>
            <a:r>
              <a:rPr lang="tr-TR" dirty="0" err="1"/>
              <a:t>close</a:t>
            </a:r>
            <a:r>
              <a:rPr lang="tr-TR" dirty="0"/>
              <a:t> 100%.</a:t>
            </a:r>
            <a:endParaRPr lang="en-US" dirty="0"/>
          </a:p>
          <a:p>
            <a:pPr marL="285750" lvl="0" indent="-285750">
              <a:buFont typeface="Arial" panose="020B0604020202020204" pitchFamily="34" charset="0"/>
              <a:buChar char="•"/>
            </a:pPr>
            <a:r>
              <a:rPr lang="tr-TR" dirty="0" err="1"/>
              <a:t>Between</a:t>
            </a:r>
            <a:r>
              <a:rPr lang="tr-TR" dirty="0"/>
              <a:t> of </a:t>
            </a:r>
            <a:r>
              <a:rPr lang="tr-TR" dirty="0" err="1"/>
              <a:t>first</a:t>
            </a:r>
            <a:r>
              <a:rPr lang="tr-TR" dirty="0"/>
              <a:t> </a:t>
            </a:r>
            <a:r>
              <a:rPr lang="tr-TR" dirty="0" err="1"/>
              <a:t>epoch</a:t>
            </a:r>
            <a:r>
              <a:rPr lang="tr-TR" dirty="0"/>
              <a:t> </a:t>
            </a:r>
            <a:r>
              <a:rPr lang="tr-TR" dirty="0" err="1"/>
              <a:t>and</a:t>
            </a:r>
            <a:r>
              <a:rPr lang="tr-TR" dirty="0"/>
              <a:t> </a:t>
            </a:r>
            <a:r>
              <a:rPr lang="tr-TR" dirty="0" err="1"/>
              <a:t>best</a:t>
            </a:r>
            <a:r>
              <a:rPr lang="tr-TR" dirty="0"/>
              <a:t> </a:t>
            </a:r>
            <a:r>
              <a:rPr lang="tr-TR" dirty="0" err="1"/>
              <a:t>epoch</a:t>
            </a:r>
            <a:r>
              <a:rPr lang="tr-TR" dirty="0"/>
              <a:t> , </a:t>
            </a:r>
            <a:r>
              <a:rPr lang="tr-TR" dirty="0" err="1"/>
              <a:t>loss</a:t>
            </a:r>
            <a:r>
              <a:rPr lang="tr-TR" dirty="0"/>
              <a:t> </a:t>
            </a:r>
            <a:r>
              <a:rPr lang="tr-TR" dirty="0" err="1"/>
              <a:t>was</a:t>
            </a:r>
            <a:r>
              <a:rPr lang="tr-TR" dirty="0"/>
              <a:t> </a:t>
            </a:r>
            <a:r>
              <a:rPr lang="tr-TR" dirty="0" err="1"/>
              <a:t>reduced</a:t>
            </a:r>
            <a:r>
              <a:rPr lang="tr-TR" dirty="0"/>
              <a:t> </a:t>
            </a:r>
            <a:r>
              <a:rPr lang="tr-TR" dirty="0" err="1"/>
              <a:t>by</a:t>
            </a:r>
            <a:r>
              <a:rPr lang="tr-TR" dirty="0"/>
              <a:t> 0.27 </a:t>
            </a:r>
            <a:r>
              <a:rPr lang="tr-TR" dirty="0" err="1"/>
              <a:t>and</a:t>
            </a:r>
            <a:r>
              <a:rPr lang="tr-TR" dirty="0"/>
              <a:t> </a:t>
            </a:r>
            <a:r>
              <a:rPr lang="tr-TR" dirty="0" err="1"/>
              <a:t>validation</a:t>
            </a:r>
            <a:r>
              <a:rPr lang="tr-TR" dirty="0"/>
              <a:t> </a:t>
            </a:r>
            <a:r>
              <a:rPr lang="tr-TR" dirty="0" err="1"/>
              <a:t>loss</a:t>
            </a:r>
            <a:r>
              <a:rPr lang="tr-TR" dirty="0"/>
              <a:t> is </a:t>
            </a:r>
            <a:r>
              <a:rPr lang="tr-TR" dirty="0" err="1"/>
              <a:t>reduced</a:t>
            </a:r>
            <a:r>
              <a:rPr lang="tr-TR" dirty="0"/>
              <a:t> </a:t>
            </a:r>
            <a:r>
              <a:rPr lang="tr-TR" dirty="0" err="1"/>
              <a:t>by</a:t>
            </a:r>
            <a:r>
              <a:rPr lang="tr-TR" dirty="0"/>
              <a:t> 0.4. </a:t>
            </a:r>
            <a:r>
              <a:rPr lang="tr-TR" dirty="0" err="1"/>
              <a:t>There</a:t>
            </a:r>
            <a:r>
              <a:rPr lang="tr-TR" dirty="0"/>
              <a:t> is a </a:t>
            </a:r>
            <a:r>
              <a:rPr lang="tr-TR" dirty="0" err="1"/>
              <a:t>very</a:t>
            </a:r>
            <a:r>
              <a:rPr lang="tr-TR" dirty="0"/>
              <a:t> </a:t>
            </a:r>
            <a:r>
              <a:rPr lang="tr-TR" dirty="0" err="1"/>
              <a:t>good</a:t>
            </a:r>
            <a:r>
              <a:rPr lang="tr-TR" dirty="0"/>
              <a:t> </a:t>
            </a:r>
            <a:r>
              <a:rPr lang="tr-TR" dirty="0" err="1" smtClean="0"/>
              <a:t>development</a:t>
            </a:r>
            <a:r>
              <a:rPr lang="tr-TR" dirty="0" smtClean="0"/>
              <a:t>.</a:t>
            </a:r>
          </a:p>
          <a:p>
            <a:pPr marL="285750" lvl="0" indent="-285750">
              <a:buFont typeface="Arial" panose="020B0604020202020204" pitchFamily="34" charset="0"/>
              <a:buChar char="•"/>
            </a:pPr>
            <a:r>
              <a:rPr lang="tr-TR" dirty="0" err="1" smtClean="0"/>
              <a:t>From</a:t>
            </a:r>
            <a:r>
              <a:rPr lang="tr-TR" dirty="0" smtClean="0"/>
              <a:t> </a:t>
            </a:r>
            <a:r>
              <a:rPr lang="tr-TR" dirty="0" err="1" smtClean="0"/>
              <a:t>beginning</a:t>
            </a:r>
            <a:r>
              <a:rPr lang="tr-TR" dirty="0" smtClean="0"/>
              <a:t> </a:t>
            </a:r>
            <a:r>
              <a:rPr lang="tr-TR" dirty="0" err="1" smtClean="0"/>
              <a:t>to</a:t>
            </a:r>
            <a:r>
              <a:rPr lang="tr-TR" dirty="0" smtClean="0"/>
              <a:t> </a:t>
            </a:r>
            <a:r>
              <a:rPr lang="tr-TR" dirty="0" err="1" smtClean="0"/>
              <a:t>finish,There</a:t>
            </a:r>
            <a:r>
              <a:rPr lang="tr-TR" dirty="0" smtClean="0"/>
              <a:t> is </a:t>
            </a:r>
            <a:r>
              <a:rPr lang="tr-TR" dirty="0" err="1" smtClean="0"/>
              <a:t>really</a:t>
            </a:r>
            <a:r>
              <a:rPr lang="tr-TR" dirty="0" smtClean="0"/>
              <a:t> </a:t>
            </a:r>
            <a:r>
              <a:rPr lang="tr-TR" dirty="0" err="1" smtClean="0"/>
              <a:t>enhancement</a:t>
            </a:r>
            <a:endParaRPr lang="en-US" dirty="0"/>
          </a:p>
          <a:p>
            <a:endParaRPr lang="en-US" sz="2000" dirty="0"/>
          </a:p>
        </p:txBody>
      </p:sp>
    </p:spTree>
    <p:extLst>
      <p:ext uri="{BB962C8B-B14F-4D97-AF65-F5344CB8AC3E}">
        <p14:creationId xmlns:p14="http://schemas.microsoft.com/office/powerpoint/2010/main" val="11895767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405889" y="2608774"/>
            <a:ext cx="8911687" cy="1280890"/>
          </a:xfrm>
        </p:spPr>
        <p:txBody>
          <a:bodyPr/>
          <a:lstStyle/>
          <a:p>
            <a:pPr algn="dist"/>
            <a:r>
              <a:rPr lang="tr-TR" dirty="0" smtClean="0"/>
              <a:t>THE END </a:t>
            </a:r>
            <a:endParaRPr lang="en-US" dirty="0"/>
          </a:p>
        </p:txBody>
      </p:sp>
    </p:spTree>
    <p:extLst>
      <p:ext uri="{BB962C8B-B14F-4D97-AF65-F5344CB8AC3E}">
        <p14:creationId xmlns:p14="http://schemas.microsoft.com/office/powerpoint/2010/main" val="3536757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65336" y="533414"/>
            <a:ext cx="6750995" cy="6050605"/>
          </a:xfrm>
        </p:spPr>
        <p:txBody>
          <a:bodyPr>
            <a:normAutofit lnSpcReduction="10000"/>
          </a:bodyPr>
          <a:lstStyle/>
          <a:p>
            <a:r>
              <a:rPr lang="tr-TR" b="1" dirty="0" err="1"/>
              <a:t>What</a:t>
            </a:r>
            <a:r>
              <a:rPr lang="tr-TR" b="1" dirty="0"/>
              <a:t> I </a:t>
            </a:r>
            <a:r>
              <a:rPr lang="tr-TR" b="1" dirty="0" err="1"/>
              <a:t>did</a:t>
            </a:r>
            <a:r>
              <a:rPr lang="tr-TR" b="1" dirty="0"/>
              <a:t> in </a:t>
            </a:r>
            <a:r>
              <a:rPr lang="tr-TR" b="1" dirty="0" err="1"/>
              <a:t>this</a:t>
            </a:r>
            <a:r>
              <a:rPr lang="tr-TR" b="1" dirty="0"/>
              <a:t> Project is </a:t>
            </a:r>
            <a:r>
              <a:rPr lang="tr-TR" b="1" dirty="0" err="1"/>
              <a:t>that</a:t>
            </a:r>
            <a:r>
              <a:rPr lang="tr-TR" b="1" dirty="0"/>
              <a:t> </a:t>
            </a:r>
            <a:r>
              <a:rPr lang="tr-TR" b="1" dirty="0" err="1"/>
              <a:t>basically</a:t>
            </a:r>
            <a:r>
              <a:rPr lang="tr-TR" b="1" dirty="0" smtClean="0"/>
              <a:t>;</a:t>
            </a:r>
          </a:p>
          <a:p>
            <a:pPr>
              <a:buFont typeface="+mj-lt"/>
              <a:buAutoNum type="arabicPeriod"/>
            </a:pPr>
            <a:r>
              <a:rPr lang="tr-TR" dirty="0"/>
              <a:t> </a:t>
            </a:r>
            <a:r>
              <a:rPr lang="tr-TR" dirty="0" smtClean="0"/>
              <a:t>  I </a:t>
            </a:r>
            <a:r>
              <a:rPr lang="tr-TR" dirty="0" err="1" smtClean="0"/>
              <a:t>enhanced</a:t>
            </a:r>
            <a:r>
              <a:rPr lang="tr-TR" dirty="0" smtClean="0"/>
              <a:t> MR </a:t>
            </a:r>
            <a:r>
              <a:rPr lang="tr-TR" dirty="0" err="1" smtClean="0"/>
              <a:t>images</a:t>
            </a:r>
            <a:r>
              <a:rPr lang="tr-TR" dirty="0" smtClean="0"/>
              <a:t> </a:t>
            </a:r>
            <a:r>
              <a:rPr lang="tr-TR" dirty="0" err="1" smtClean="0"/>
              <a:t>to</a:t>
            </a:r>
            <a:r>
              <a:rPr lang="tr-TR" dirty="0" smtClean="0"/>
              <a:t> </a:t>
            </a:r>
            <a:r>
              <a:rPr lang="tr-TR" dirty="0" err="1" smtClean="0"/>
              <a:t>make</a:t>
            </a:r>
            <a:r>
              <a:rPr lang="tr-TR" dirty="0" smtClean="0"/>
              <a:t> </a:t>
            </a:r>
            <a:r>
              <a:rPr lang="tr-TR" dirty="0" err="1" smtClean="0"/>
              <a:t>easier</a:t>
            </a:r>
            <a:r>
              <a:rPr lang="tr-TR" dirty="0" smtClean="0"/>
              <a:t> </a:t>
            </a:r>
            <a:r>
              <a:rPr lang="tr-TR" dirty="0" err="1" smtClean="0"/>
              <a:t>learning</a:t>
            </a:r>
            <a:r>
              <a:rPr lang="tr-TR" dirty="0" smtClean="0"/>
              <a:t> </a:t>
            </a:r>
            <a:r>
              <a:rPr lang="tr-TR" dirty="0" err="1" smtClean="0"/>
              <a:t>by</a:t>
            </a:r>
            <a:r>
              <a:rPr lang="tr-TR" dirty="0" smtClean="0"/>
              <a:t> </a:t>
            </a:r>
            <a:r>
              <a:rPr lang="tr-TR" dirty="0" err="1" smtClean="0"/>
              <a:t>using</a:t>
            </a:r>
            <a:r>
              <a:rPr lang="tr-TR" dirty="0" smtClean="0"/>
              <a:t> </a:t>
            </a:r>
            <a:r>
              <a:rPr lang="tr-TR" dirty="0" err="1" smtClean="0"/>
              <a:t>preprocessing</a:t>
            </a:r>
            <a:endParaRPr lang="tr-TR" dirty="0"/>
          </a:p>
          <a:p>
            <a:pPr marL="457200" indent="-457200">
              <a:buFont typeface="+mj-lt"/>
              <a:buAutoNum type="arabicPeriod"/>
            </a:pPr>
            <a:r>
              <a:rPr lang="tr-TR" dirty="0"/>
              <a:t> I </a:t>
            </a:r>
            <a:r>
              <a:rPr lang="tr-TR" dirty="0" err="1"/>
              <a:t>created</a:t>
            </a:r>
            <a:r>
              <a:rPr lang="tr-TR" dirty="0"/>
              <a:t> </a:t>
            </a:r>
            <a:r>
              <a:rPr lang="tr-TR" dirty="0" err="1"/>
              <a:t>segmented</a:t>
            </a:r>
            <a:r>
              <a:rPr lang="tr-TR" dirty="0"/>
              <a:t> </a:t>
            </a:r>
            <a:r>
              <a:rPr lang="tr-TR" dirty="0" err="1"/>
              <a:t>images</a:t>
            </a:r>
            <a:r>
              <a:rPr lang="tr-TR" dirty="0"/>
              <a:t> (</a:t>
            </a:r>
            <a:r>
              <a:rPr lang="tr-TR" dirty="0" err="1"/>
              <a:t>masks</a:t>
            </a:r>
            <a:r>
              <a:rPr lang="tr-TR" dirty="0"/>
              <a:t>)</a:t>
            </a:r>
          </a:p>
          <a:p>
            <a:pPr marL="457200" indent="-457200">
              <a:buFont typeface="+mj-lt"/>
              <a:buAutoNum type="arabicPeriod"/>
            </a:pPr>
            <a:r>
              <a:rPr lang="tr-TR" dirty="0"/>
              <a:t>I </a:t>
            </a:r>
            <a:r>
              <a:rPr lang="tr-TR" dirty="0" err="1"/>
              <a:t>converted</a:t>
            </a:r>
            <a:r>
              <a:rPr lang="tr-TR" dirty="0"/>
              <a:t> </a:t>
            </a:r>
            <a:r>
              <a:rPr lang="tr-TR" dirty="0" err="1"/>
              <a:t>all</a:t>
            </a:r>
            <a:r>
              <a:rPr lang="tr-TR" dirty="0"/>
              <a:t> </a:t>
            </a:r>
            <a:r>
              <a:rPr lang="tr-TR" dirty="0" err="1"/>
              <a:t>images</a:t>
            </a:r>
            <a:r>
              <a:rPr lang="tr-TR" dirty="0"/>
              <a:t> </a:t>
            </a:r>
            <a:r>
              <a:rPr lang="tr-TR" dirty="0" err="1"/>
              <a:t>to</a:t>
            </a:r>
            <a:r>
              <a:rPr lang="tr-TR" dirty="0"/>
              <a:t> </a:t>
            </a:r>
            <a:r>
              <a:rPr lang="tr-TR" dirty="0" err="1"/>
              <a:t>array</a:t>
            </a:r>
            <a:r>
              <a:rPr lang="tr-TR" dirty="0"/>
              <a:t> </a:t>
            </a:r>
            <a:r>
              <a:rPr lang="tr-TR" dirty="0" err="1"/>
              <a:t>numbers</a:t>
            </a:r>
            <a:r>
              <a:rPr lang="tr-TR" dirty="0"/>
              <a:t> </a:t>
            </a:r>
            <a:r>
              <a:rPr lang="tr-TR" dirty="0" err="1"/>
              <a:t>so</a:t>
            </a:r>
            <a:r>
              <a:rPr lang="tr-TR" dirty="0"/>
              <a:t> </a:t>
            </a:r>
            <a:r>
              <a:rPr lang="tr-TR" dirty="0" err="1"/>
              <a:t>that</a:t>
            </a:r>
            <a:r>
              <a:rPr lang="tr-TR" dirty="0"/>
              <a:t> </a:t>
            </a:r>
            <a:r>
              <a:rPr lang="tr-TR" dirty="0" err="1"/>
              <a:t>Computer</a:t>
            </a:r>
            <a:r>
              <a:rPr lang="tr-TR" dirty="0"/>
              <a:t> can </a:t>
            </a:r>
            <a:r>
              <a:rPr lang="tr-TR" dirty="0" err="1" smtClean="0"/>
              <a:t>recognized</a:t>
            </a:r>
            <a:r>
              <a:rPr lang="tr-TR" dirty="0" smtClean="0"/>
              <a:t> </a:t>
            </a:r>
            <a:r>
              <a:rPr lang="tr-TR" dirty="0" err="1" smtClean="0"/>
              <a:t>what</a:t>
            </a:r>
            <a:r>
              <a:rPr lang="tr-TR" dirty="0" smtClean="0"/>
              <a:t> </a:t>
            </a:r>
            <a:r>
              <a:rPr lang="tr-TR" dirty="0" err="1"/>
              <a:t>knee</a:t>
            </a:r>
            <a:r>
              <a:rPr lang="tr-TR" dirty="0"/>
              <a:t> </a:t>
            </a:r>
            <a:r>
              <a:rPr lang="tr-TR" dirty="0" err="1"/>
              <a:t>Mr</a:t>
            </a:r>
            <a:r>
              <a:rPr lang="tr-TR" dirty="0"/>
              <a:t> </a:t>
            </a:r>
            <a:r>
              <a:rPr lang="tr-TR" dirty="0" err="1"/>
              <a:t>images</a:t>
            </a:r>
            <a:r>
              <a:rPr lang="tr-TR" dirty="0"/>
              <a:t> </a:t>
            </a:r>
            <a:r>
              <a:rPr lang="tr-TR" dirty="0" smtClean="0"/>
              <a:t> </a:t>
            </a:r>
            <a:r>
              <a:rPr lang="tr-TR" dirty="0" err="1"/>
              <a:t>are</a:t>
            </a:r>
            <a:r>
              <a:rPr lang="tr-TR" dirty="0"/>
              <a:t>.</a:t>
            </a:r>
          </a:p>
          <a:p>
            <a:pPr marL="457200" indent="-457200">
              <a:buFont typeface="+mj-lt"/>
              <a:buAutoNum type="arabicPeriod"/>
            </a:pPr>
            <a:r>
              <a:rPr lang="tr-TR" dirty="0"/>
              <a:t>I </a:t>
            </a:r>
            <a:r>
              <a:rPr lang="tr-TR" dirty="0" err="1"/>
              <a:t>reduced</a:t>
            </a:r>
            <a:r>
              <a:rPr lang="tr-TR" dirty="0"/>
              <a:t> </a:t>
            </a:r>
            <a:r>
              <a:rPr lang="tr-TR" dirty="0" err="1"/>
              <a:t>and</a:t>
            </a:r>
            <a:r>
              <a:rPr lang="tr-TR" dirty="0"/>
              <a:t> </a:t>
            </a:r>
            <a:r>
              <a:rPr lang="tr-TR" dirty="0" err="1"/>
              <a:t>then</a:t>
            </a:r>
            <a:r>
              <a:rPr lang="tr-TR" dirty="0"/>
              <a:t> </a:t>
            </a:r>
            <a:r>
              <a:rPr lang="tr-TR" dirty="0" err="1"/>
              <a:t>increased</a:t>
            </a:r>
            <a:r>
              <a:rPr lang="tr-TR" dirty="0"/>
              <a:t> size of </a:t>
            </a:r>
            <a:r>
              <a:rPr lang="tr-TR" dirty="0" err="1"/>
              <a:t>arrays</a:t>
            </a:r>
            <a:r>
              <a:rPr lang="tr-TR" dirty="0"/>
              <a:t> </a:t>
            </a:r>
            <a:r>
              <a:rPr lang="tr-TR" dirty="0" err="1"/>
              <a:t>representing</a:t>
            </a:r>
            <a:r>
              <a:rPr lang="tr-TR" dirty="0"/>
              <a:t> </a:t>
            </a:r>
            <a:r>
              <a:rPr lang="tr-TR" dirty="0" err="1"/>
              <a:t>images</a:t>
            </a:r>
            <a:r>
              <a:rPr lang="tr-TR" dirty="0"/>
              <a:t> </a:t>
            </a:r>
            <a:r>
              <a:rPr lang="tr-TR" dirty="0" err="1"/>
              <a:t>with</a:t>
            </a:r>
            <a:r>
              <a:rPr lang="tr-TR" dirty="0"/>
              <a:t> </a:t>
            </a:r>
            <a:r>
              <a:rPr lang="tr-TR" dirty="0" smtClean="0"/>
              <a:t> </a:t>
            </a:r>
            <a:r>
              <a:rPr lang="tr-TR" dirty="0" err="1"/>
              <a:t>architectures</a:t>
            </a:r>
            <a:r>
              <a:rPr lang="tr-TR" dirty="0"/>
              <a:t> </a:t>
            </a:r>
            <a:r>
              <a:rPr lang="tr-TR" dirty="0" err="1"/>
              <a:t>to</a:t>
            </a:r>
            <a:r>
              <a:rPr lang="tr-TR" dirty="0"/>
              <a:t> </a:t>
            </a:r>
            <a:r>
              <a:rPr lang="tr-TR" dirty="0" err="1"/>
              <a:t>save</a:t>
            </a:r>
            <a:r>
              <a:rPr lang="tr-TR" dirty="0"/>
              <a:t> time </a:t>
            </a:r>
            <a:r>
              <a:rPr lang="tr-TR" dirty="0" err="1"/>
              <a:t>and</a:t>
            </a:r>
            <a:r>
              <a:rPr lang="tr-TR" dirty="0"/>
              <a:t> </a:t>
            </a:r>
            <a:r>
              <a:rPr lang="tr-TR" dirty="0" err="1"/>
              <a:t>cost</a:t>
            </a:r>
            <a:r>
              <a:rPr lang="tr-TR" dirty="0"/>
              <a:t>. </a:t>
            </a:r>
            <a:r>
              <a:rPr lang="tr-TR" dirty="0" err="1"/>
              <a:t>Additionally</a:t>
            </a:r>
            <a:r>
              <a:rPr lang="tr-TR" dirty="0"/>
              <a:t>, I </a:t>
            </a:r>
            <a:r>
              <a:rPr lang="tr-TR" dirty="0" err="1"/>
              <a:t>introduced</a:t>
            </a:r>
            <a:r>
              <a:rPr lang="tr-TR" dirty="0"/>
              <a:t> </a:t>
            </a:r>
            <a:r>
              <a:rPr lang="tr-TR" dirty="0" err="1"/>
              <a:t>images</a:t>
            </a:r>
            <a:r>
              <a:rPr lang="tr-TR" dirty="0"/>
              <a:t> </a:t>
            </a:r>
            <a:r>
              <a:rPr lang="tr-TR" dirty="0" err="1"/>
              <a:t>and</a:t>
            </a:r>
            <a:r>
              <a:rPr lang="tr-TR" dirty="0"/>
              <a:t> mask of </a:t>
            </a:r>
            <a:r>
              <a:rPr lang="tr-TR" dirty="0" err="1"/>
              <a:t>knee</a:t>
            </a:r>
            <a:r>
              <a:rPr lang="tr-TR" dirty="0"/>
              <a:t> </a:t>
            </a:r>
            <a:r>
              <a:rPr lang="tr-TR" dirty="0" err="1"/>
              <a:t>femoral</a:t>
            </a:r>
            <a:r>
              <a:rPr lang="tr-TR" dirty="0"/>
              <a:t> </a:t>
            </a:r>
            <a:r>
              <a:rPr lang="tr-TR" dirty="0" err="1"/>
              <a:t>cartilages</a:t>
            </a:r>
            <a:r>
              <a:rPr lang="tr-TR" dirty="0"/>
              <a:t> </a:t>
            </a:r>
            <a:r>
              <a:rPr lang="tr-TR" dirty="0" err="1" smtClean="0"/>
              <a:t>to</a:t>
            </a:r>
            <a:r>
              <a:rPr lang="tr-TR" dirty="0"/>
              <a:t> </a:t>
            </a:r>
            <a:r>
              <a:rPr lang="tr-TR" dirty="0" err="1" smtClean="0"/>
              <a:t>my</a:t>
            </a:r>
            <a:r>
              <a:rPr lang="tr-TR" dirty="0" smtClean="0"/>
              <a:t> program.</a:t>
            </a:r>
          </a:p>
          <a:p>
            <a:pPr marL="457200" indent="-457200">
              <a:buFont typeface="+mj-lt"/>
              <a:buAutoNum type="arabicPeriod"/>
            </a:pPr>
            <a:r>
              <a:rPr lang="tr-TR" dirty="0" smtClean="0"/>
              <a:t>My </a:t>
            </a:r>
            <a:r>
              <a:rPr lang="tr-TR" dirty="0"/>
              <a:t>program </a:t>
            </a:r>
            <a:r>
              <a:rPr lang="tr-TR" dirty="0" err="1"/>
              <a:t>were</a:t>
            </a:r>
            <a:r>
              <a:rPr lang="tr-TR" dirty="0"/>
              <a:t> </a:t>
            </a:r>
            <a:r>
              <a:rPr lang="tr-TR" dirty="0" err="1"/>
              <a:t>teached</a:t>
            </a:r>
            <a:r>
              <a:rPr lang="tr-TR" dirty="0"/>
              <a:t> </a:t>
            </a:r>
            <a:r>
              <a:rPr lang="tr-TR" dirty="0" err="1"/>
              <a:t>where</a:t>
            </a:r>
            <a:r>
              <a:rPr lang="tr-TR" dirty="0"/>
              <a:t> </a:t>
            </a:r>
            <a:r>
              <a:rPr lang="tr-TR" dirty="0" err="1"/>
              <a:t>should</a:t>
            </a:r>
            <a:r>
              <a:rPr lang="tr-TR" dirty="0"/>
              <a:t> be </a:t>
            </a:r>
            <a:r>
              <a:rPr lang="tr-TR" dirty="0" err="1" smtClean="0"/>
              <a:t>borders</a:t>
            </a:r>
            <a:r>
              <a:rPr lang="tr-TR" dirty="0" smtClean="0"/>
              <a:t> </a:t>
            </a:r>
            <a:r>
              <a:rPr lang="tr-TR" dirty="0"/>
              <a:t>of </a:t>
            </a:r>
            <a:r>
              <a:rPr lang="tr-TR" dirty="0" err="1"/>
              <a:t>cartilages</a:t>
            </a:r>
            <a:r>
              <a:rPr lang="tr-TR" dirty="0"/>
              <a:t> </a:t>
            </a:r>
            <a:r>
              <a:rPr lang="tr-TR" dirty="0" err="1" smtClean="0"/>
              <a:t>While</a:t>
            </a:r>
            <a:r>
              <a:rPr lang="tr-TR" dirty="0" smtClean="0"/>
              <a:t> </a:t>
            </a:r>
            <a:r>
              <a:rPr lang="tr-TR" dirty="0" err="1"/>
              <a:t>showing</a:t>
            </a:r>
            <a:r>
              <a:rPr lang="tr-TR" dirty="0"/>
              <a:t> </a:t>
            </a:r>
            <a:r>
              <a:rPr lang="tr-TR" dirty="0" err="1"/>
              <a:t>to</a:t>
            </a:r>
            <a:r>
              <a:rPr lang="tr-TR" dirty="0"/>
              <a:t> mask of </a:t>
            </a:r>
            <a:r>
              <a:rPr lang="tr-TR" dirty="0" err="1"/>
              <a:t>cartilges</a:t>
            </a:r>
            <a:r>
              <a:rPr lang="tr-TR" dirty="0"/>
              <a:t> on </a:t>
            </a:r>
            <a:r>
              <a:rPr lang="tr-TR" dirty="0" err="1"/>
              <a:t>train</a:t>
            </a:r>
            <a:r>
              <a:rPr lang="tr-TR" dirty="0"/>
              <a:t> </a:t>
            </a:r>
            <a:r>
              <a:rPr lang="tr-TR" dirty="0" err="1"/>
              <a:t>dataset</a:t>
            </a:r>
            <a:r>
              <a:rPr lang="tr-TR" dirty="0"/>
              <a:t>.</a:t>
            </a:r>
          </a:p>
          <a:p>
            <a:pPr marL="457200" indent="-457200">
              <a:buFont typeface="+mj-lt"/>
              <a:buAutoNum type="arabicPeriod"/>
            </a:pPr>
            <a:r>
              <a:rPr lang="tr-TR" dirty="0"/>
              <a:t>My program </a:t>
            </a:r>
            <a:r>
              <a:rPr lang="tr-TR" dirty="0" err="1"/>
              <a:t>calculated</a:t>
            </a:r>
            <a:r>
              <a:rPr lang="tr-TR" dirty="0"/>
              <a:t> </a:t>
            </a:r>
            <a:r>
              <a:rPr lang="tr-TR" dirty="0" err="1"/>
              <a:t>loss</a:t>
            </a:r>
            <a:r>
              <a:rPr lang="tr-TR" dirty="0"/>
              <a:t> </a:t>
            </a:r>
            <a:r>
              <a:rPr lang="tr-TR" dirty="0" err="1"/>
              <a:t>and</a:t>
            </a:r>
            <a:r>
              <a:rPr lang="tr-TR" dirty="0"/>
              <a:t> </a:t>
            </a:r>
            <a:r>
              <a:rPr lang="tr-TR" dirty="0" err="1"/>
              <a:t>accuracy</a:t>
            </a:r>
            <a:r>
              <a:rPr lang="tr-TR" dirty="0"/>
              <a:t> </a:t>
            </a:r>
            <a:r>
              <a:rPr lang="tr-TR" dirty="0" err="1"/>
              <a:t>after</a:t>
            </a:r>
            <a:r>
              <a:rPr lang="tr-TR" dirty="0"/>
              <a:t> </a:t>
            </a:r>
            <a:r>
              <a:rPr lang="tr-TR" dirty="0" err="1"/>
              <a:t>training.It</a:t>
            </a:r>
            <a:r>
              <a:rPr lang="tr-TR" dirty="0"/>
              <a:t> </a:t>
            </a:r>
            <a:r>
              <a:rPr lang="tr-TR" dirty="0" err="1"/>
              <a:t>compared</a:t>
            </a:r>
            <a:r>
              <a:rPr lang="tr-TR" dirty="0"/>
              <a:t> </a:t>
            </a:r>
            <a:r>
              <a:rPr lang="tr-TR" dirty="0" err="1"/>
              <a:t>trained</a:t>
            </a:r>
            <a:r>
              <a:rPr lang="tr-TR" dirty="0"/>
              <a:t> </a:t>
            </a:r>
            <a:r>
              <a:rPr lang="tr-TR" dirty="0" err="1"/>
              <a:t>dataset</a:t>
            </a:r>
            <a:r>
              <a:rPr lang="tr-TR" dirty="0"/>
              <a:t> </a:t>
            </a:r>
            <a:r>
              <a:rPr lang="tr-TR" dirty="0" err="1"/>
              <a:t>with</a:t>
            </a:r>
            <a:r>
              <a:rPr lang="tr-TR" dirty="0"/>
              <a:t> </a:t>
            </a:r>
            <a:r>
              <a:rPr lang="tr-TR" dirty="0" err="1"/>
              <a:t>validation</a:t>
            </a:r>
            <a:r>
              <a:rPr lang="tr-TR" dirty="0"/>
              <a:t> </a:t>
            </a:r>
            <a:r>
              <a:rPr lang="tr-TR" dirty="0" err="1"/>
              <a:t>dataset</a:t>
            </a:r>
            <a:r>
              <a:rPr lang="tr-TR" dirty="0"/>
              <a:t>.</a:t>
            </a:r>
          </a:p>
          <a:p>
            <a:pPr marL="457200" indent="-457200">
              <a:buFont typeface="+mj-lt"/>
              <a:buAutoNum type="arabicPeriod"/>
            </a:pPr>
            <a:r>
              <a:rPr lang="tr-TR" dirty="0" err="1"/>
              <a:t>Then</a:t>
            </a:r>
            <a:r>
              <a:rPr lang="tr-TR" dirty="0"/>
              <a:t> , </a:t>
            </a:r>
            <a:r>
              <a:rPr lang="tr-TR" dirty="0" err="1"/>
              <a:t>Computer</a:t>
            </a:r>
            <a:r>
              <a:rPr lang="tr-TR" dirty="0"/>
              <a:t> </a:t>
            </a:r>
            <a:r>
              <a:rPr lang="tr-TR" dirty="0" err="1"/>
              <a:t>predicted</a:t>
            </a:r>
            <a:r>
              <a:rPr lang="tr-TR" dirty="0"/>
              <a:t> </a:t>
            </a:r>
            <a:r>
              <a:rPr lang="tr-TR" dirty="0" err="1"/>
              <a:t>where</a:t>
            </a:r>
            <a:r>
              <a:rPr lang="tr-TR" dirty="0"/>
              <a:t> </a:t>
            </a:r>
            <a:r>
              <a:rPr lang="tr-TR" dirty="0" err="1"/>
              <a:t>should</a:t>
            </a:r>
            <a:r>
              <a:rPr lang="tr-TR" dirty="0"/>
              <a:t> be </a:t>
            </a:r>
            <a:r>
              <a:rPr lang="tr-TR" dirty="0" err="1" smtClean="0"/>
              <a:t>borders</a:t>
            </a:r>
            <a:r>
              <a:rPr lang="tr-TR" dirty="0" smtClean="0"/>
              <a:t> </a:t>
            </a:r>
            <a:r>
              <a:rPr lang="tr-TR" dirty="0"/>
              <a:t>of </a:t>
            </a:r>
            <a:r>
              <a:rPr lang="tr-TR" dirty="0" err="1"/>
              <a:t>cartilages</a:t>
            </a:r>
            <a:r>
              <a:rPr lang="tr-TR" dirty="0"/>
              <a:t> on </a:t>
            </a:r>
            <a:r>
              <a:rPr lang="tr-TR" dirty="0" err="1"/>
              <a:t>train</a:t>
            </a:r>
            <a:r>
              <a:rPr lang="tr-TR" dirty="0"/>
              <a:t> </a:t>
            </a:r>
            <a:r>
              <a:rPr lang="tr-TR" dirty="0" err="1"/>
              <a:t>dataset</a:t>
            </a:r>
            <a:r>
              <a:rPr lang="tr-TR" dirty="0"/>
              <a:t>. </a:t>
            </a:r>
            <a:r>
              <a:rPr lang="tr-TR" dirty="0" err="1"/>
              <a:t>Finally</a:t>
            </a:r>
            <a:r>
              <a:rPr lang="tr-TR" dirty="0"/>
              <a:t> , I </a:t>
            </a:r>
            <a:r>
              <a:rPr lang="tr-TR" dirty="0" err="1"/>
              <a:t>controlled</a:t>
            </a:r>
            <a:r>
              <a:rPr lang="tr-TR" dirty="0"/>
              <a:t> </a:t>
            </a:r>
            <a:r>
              <a:rPr lang="tr-TR" dirty="0" err="1" smtClean="0"/>
              <a:t>whether</a:t>
            </a:r>
            <a:r>
              <a:rPr lang="tr-TR" dirty="0" smtClean="0"/>
              <a:t> </a:t>
            </a:r>
            <a:r>
              <a:rPr lang="tr-TR" dirty="0" err="1"/>
              <a:t>predicted</a:t>
            </a:r>
            <a:r>
              <a:rPr lang="tr-TR" dirty="0"/>
              <a:t> </a:t>
            </a:r>
            <a:r>
              <a:rPr lang="tr-TR" dirty="0" err="1"/>
              <a:t>masks</a:t>
            </a:r>
            <a:r>
              <a:rPr lang="tr-TR" dirty="0"/>
              <a:t> </a:t>
            </a:r>
            <a:r>
              <a:rPr lang="tr-TR" dirty="0" err="1"/>
              <a:t>look</a:t>
            </a:r>
            <a:r>
              <a:rPr lang="tr-TR" dirty="0"/>
              <a:t> </a:t>
            </a:r>
            <a:r>
              <a:rPr lang="tr-TR" dirty="0" err="1"/>
              <a:t>like</a:t>
            </a:r>
            <a:r>
              <a:rPr lang="tr-TR" dirty="0"/>
              <a:t> </a:t>
            </a:r>
            <a:r>
              <a:rPr lang="tr-TR" dirty="0" err="1"/>
              <a:t>true</a:t>
            </a:r>
            <a:r>
              <a:rPr lang="tr-TR" dirty="0"/>
              <a:t> </a:t>
            </a:r>
            <a:r>
              <a:rPr lang="tr-TR" dirty="0" smtClean="0"/>
              <a:t>mask </a:t>
            </a:r>
            <a:r>
              <a:rPr lang="tr-TR" dirty="0" err="1" smtClean="0"/>
              <a:t>or</a:t>
            </a:r>
            <a:r>
              <a:rPr lang="tr-TR" dirty="0" smtClean="0"/>
              <a:t> not.</a:t>
            </a:r>
            <a:endParaRPr lang="tr-TR" dirty="0"/>
          </a:p>
          <a:p>
            <a:endParaRPr lang="en-US" dirty="0"/>
          </a:p>
        </p:txBody>
      </p:sp>
      <p:pic>
        <p:nvPicPr>
          <p:cNvPr id="1026" name="Resim 4" descr="C:\Users\Administrator\Desktop\pykneer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790" y="848722"/>
            <a:ext cx="362136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Metin kutusu 5"/>
          <p:cNvSpPr txBox="1"/>
          <p:nvPr/>
        </p:nvSpPr>
        <p:spPr>
          <a:xfrm>
            <a:off x="8216331" y="2858162"/>
            <a:ext cx="3651962" cy="692497"/>
          </a:xfrm>
          <a:prstGeom prst="rect">
            <a:avLst/>
          </a:prstGeom>
          <a:noFill/>
        </p:spPr>
        <p:txBody>
          <a:bodyPr wrap="none" rtlCol="0">
            <a:spAutoFit/>
          </a:bodyPr>
          <a:lstStyle/>
          <a:p>
            <a:r>
              <a:rPr lang="tr-TR" sz="1050" b="1" dirty="0"/>
              <a:t> </a:t>
            </a:r>
            <a:r>
              <a:rPr lang="tr-TR" sz="1050" b="1" dirty="0" smtClean="0"/>
              <a:t>    </a:t>
            </a:r>
            <a:r>
              <a:rPr lang="en-US" sz="1050" dirty="0" smtClean="0"/>
              <a:t>01_DESS_01_orig.mha file is </a:t>
            </a:r>
            <a:r>
              <a:rPr lang="en-US" sz="1050" dirty="0" err="1" smtClean="0"/>
              <a:t>orginal</a:t>
            </a:r>
            <a:r>
              <a:rPr lang="en-US" sz="1050" dirty="0" smtClean="0"/>
              <a:t> MR image</a:t>
            </a:r>
            <a:endParaRPr lang="tr-TR" sz="1050" dirty="0" smtClean="0"/>
          </a:p>
          <a:p>
            <a:r>
              <a:rPr lang="en-US" sz="1050" dirty="0" smtClean="0"/>
              <a:t>, 01_DESS_01_prep.mha is preprocessed MR image.</a:t>
            </a:r>
          </a:p>
          <a:p>
            <a:endParaRPr lang="en-US" dirty="0"/>
          </a:p>
        </p:txBody>
      </p:sp>
      <p:pic>
        <p:nvPicPr>
          <p:cNvPr id="1027" name="Resim 9" descr="Investigation of random walks knee cartilage segmentation mode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9251" y="3785875"/>
            <a:ext cx="3177791"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Metin kutusu 8"/>
          <p:cNvSpPr txBox="1"/>
          <p:nvPr/>
        </p:nvSpPr>
        <p:spPr>
          <a:xfrm>
            <a:off x="7990468" y="5660689"/>
            <a:ext cx="4314001" cy="923330"/>
          </a:xfrm>
          <a:prstGeom prst="rect">
            <a:avLst/>
          </a:prstGeom>
          <a:noFill/>
        </p:spPr>
        <p:txBody>
          <a:bodyPr wrap="none" rtlCol="0">
            <a:spAutoFit/>
          </a:bodyPr>
          <a:lstStyle/>
          <a:p>
            <a:r>
              <a:rPr lang="tr-TR" sz="1050" b="1" dirty="0"/>
              <a:t> </a:t>
            </a:r>
            <a:r>
              <a:rPr lang="tr-TR" sz="1050" b="1" dirty="0" smtClean="0"/>
              <a:t> </a:t>
            </a:r>
            <a:r>
              <a:rPr lang="en-US" sz="1200" dirty="0"/>
              <a:t>First images is </a:t>
            </a:r>
            <a:r>
              <a:rPr lang="en-US" sz="1200" dirty="0" smtClean="0"/>
              <a:t>preprocessed</a:t>
            </a:r>
            <a:r>
              <a:rPr lang="tr-TR" sz="1200" dirty="0" smtClean="0"/>
              <a:t> MR</a:t>
            </a:r>
            <a:r>
              <a:rPr lang="en-US" sz="1200" dirty="0" smtClean="0"/>
              <a:t> </a:t>
            </a:r>
            <a:r>
              <a:rPr lang="en-US" sz="1200" dirty="0"/>
              <a:t>image. </a:t>
            </a:r>
            <a:endParaRPr lang="tr-TR" sz="1200" dirty="0" smtClean="0"/>
          </a:p>
          <a:p>
            <a:r>
              <a:rPr lang="en-US" sz="1200" dirty="0" smtClean="0"/>
              <a:t>Second </a:t>
            </a:r>
            <a:r>
              <a:rPr lang="en-US" sz="1200" dirty="0"/>
              <a:t>is </a:t>
            </a:r>
            <a:r>
              <a:rPr lang="tr-TR" sz="1200" dirty="0" smtClean="0"/>
              <a:t>MR </a:t>
            </a:r>
            <a:r>
              <a:rPr lang="en-US" sz="1200" dirty="0" smtClean="0"/>
              <a:t>image </a:t>
            </a:r>
            <a:r>
              <a:rPr lang="en-US" sz="1200" dirty="0"/>
              <a:t>with segmented images. </a:t>
            </a:r>
            <a:endParaRPr lang="tr-TR" sz="1200" dirty="0" smtClean="0"/>
          </a:p>
          <a:p>
            <a:r>
              <a:rPr lang="en-US" sz="1200" dirty="0" smtClean="0"/>
              <a:t>Third </a:t>
            </a:r>
            <a:r>
              <a:rPr lang="en-US" sz="1200" dirty="0"/>
              <a:t>is just segmented images which is named to Mask.</a:t>
            </a:r>
          </a:p>
          <a:p>
            <a:endParaRPr lang="en-US" dirty="0"/>
          </a:p>
        </p:txBody>
      </p:sp>
    </p:spTree>
    <p:extLst>
      <p:ext uri="{BB962C8B-B14F-4D97-AF65-F5344CB8AC3E}">
        <p14:creationId xmlns:p14="http://schemas.microsoft.com/office/powerpoint/2010/main" val="3617461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032011" y="829704"/>
            <a:ext cx="8915400" cy="5263896"/>
          </a:xfrm>
        </p:spPr>
        <p:txBody>
          <a:bodyPr/>
          <a:lstStyle/>
          <a:p>
            <a:pPr marL="857250" lvl="1" indent="-400050">
              <a:buFont typeface="+mj-lt"/>
              <a:buAutoNum type="romanLcPeriod"/>
            </a:pPr>
            <a:r>
              <a:rPr lang="tr-TR" dirty="0" err="1" smtClean="0"/>
              <a:t>What</a:t>
            </a:r>
            <a:r>
              <a:rPr lang="tr-TR" dirty="0" smtClean="0"/>
              <a:t> I </a:t>
            </a:r>
            <a:r>
              <a:rPr lang="tr-TR" dirty="0" err="1" smtClean="0"/>
              <a:t>did</a:t>
            </a:r>
            <a:r>
              <a:rPr lang="tr-TR" dirty="0" smtClean="0"/>
              <a:t> in </a:t>
            </a:r>
            <a:r>
              <a:rPr lang="tr-TR" dirty="0" err="1" smtClean="0"/>
              <a:t>this</a:t>
            </a:r>
            <a:r>
              <a:rPr lang="tr-TR" dirty="0" smtClean="0"/>
              <a:t> Project is </a:t>
            </a:r>
            <a:r>
              <a:rPr lang="tr-TR" dirty="0" err="1" smtClean="0"/>
              <a:t>called</a:t>
            </a:r>
            <a:r>
              <a:rPr lang="tr-TR" dirty="0" smtClean="0"/>
              <a:t> </a:t>
            </a:r>
            <a:r>
              <a:rPr lang="tr-TR" b="1" dirty="0"/>
              <a:t>Image </a:t>
            </a:r>
            <a:r>
              <a:rPr lang="tr-TR" b="1" dirty="0" err="1" smtClean="0"/>
              <a:t>Segmentation</a:t>
            </a:r>
            <a:r>
              <a:rPr lang="tr-TR" b="1" dirty="0" smtClean="0"/>
              <a:t>.</a:t>
            </a:r>
            <a:endParaRPr lang="tr-TR" dirty="0"/>
          </a:p>
          <a:p>
            <a:pPr marL="857250" lvl="1" indent="-400050">
              <a:buFont typeface="+mj-lt"/>
              <a:buAutoNum type="romanLcPeriod"/>
            </a:pPr>
            <a:r>
              <a:rPr lang="en-US" dirty="0"/>
              <a:t>Modern image segmentation techniques are powered by </a:t>
            </a:r>
            <a:r>
              <a:rPr lang="en-US" b="1" dirty="0"/>
              <a:t>deep learning </a:t>
            </a:r>
            <a:r>
              <a:rPr lang="en-US" dirty="0"/>
              <a:t>technology</a:t>
            </a:r>
            <a:r>
              <a:rPr lang="tr-TR" dirty="0" smtClean="0"/>
              <a:t>.I </a:t>
            </a:r>
            <a:r>
              <a:rPr lang="tr-TR" dirty="0" err="1" smtClean="0"/>
              <a:t>used</a:t>
            </a:r>
            <a:r>
              <a:rPr lang="tr-TR" dirty="0" smtClean="0"/>
              <a:t> </a:t>
            </a:r>
            <a:r>
              <a:rPr lang="en-US" b="1" dirty="0"/>
              <a:t>Supervised </a:t>
            </a:r>
            <a:r>
              <a:rPr lang="tr-TR" b="1" dirty="0" err="1"/>
              <a:t>D</a:t>
            </a:r>
            <a:r>
              <a:rPr lang="tr-TR" b="1" dirty="0" err="1" smtClean="0"/>
              <a:t>eep</a:t>
            </a:r>
            <a:r>
              <a:rPr lang="en-US" b="1" dirty="0" smtClean="0"/>
              <a:t> </a:t>
            </a:r>
            <a:r>
              <a:rPr lang="tr-TR" b="1" dirty="0" smtClean="0"/>
              <a:t>L</a:t>
            </a:r>
            <a:r>
              <a:rPr lang="en-US" b="1" dirty="0" smtClean="0"/>
              <a:t>earning</a:t>
            </a:r>
            <a:r>
              <a:rPr lang="tr-TR" b="1" dirty="0" smtClean="0"/>
              <a:t>.</a:t>
            </a:r>
            <a:r>
              <a:rPr lang="tr-TR" dirty="0" err="1" smtClean="0"/>
              <a:t>Because</a:t>
            </a:r>
            <a:r>
              <a:rPr lang="tr-TR" b="1" dirty="0" smtClean="0"/>
              <a:t> </a:t>
            </a:r>
            <a:r>
              <a:rPr lang="tr-TR" dirty="0" smtClean="0"/>
              <a:t>I </a:t>
            </a:r>
            <a:r>
              <a:rPr lang="tr-TR" dirty="0" err="1" smtClean="0"/>
              <a:t>prepared</a:t>
            </a:r>
            <a:r>
              <a:rPr lang="tr-TR" dirty="0" smtClean="0"/>
              <a:t> </a:t>
            </a:r>
            <a:r>
              <a:rPr lang="tr-TR" dirty="0" err="1" smtClean="0"/>
              <a:t>true</a:t>
            </a:r>
            <a:r>
              <a:rPr lang="tr-TR" dirty="0" smtClean="0"/>
              <a:t> </a:t>
            </a:r>
            <a:r>
              <a:rPr lang="tr-TR" dirty="0" err="1" smtClean="0"/>
              <a:t>orginial</a:t>
            </a:r>
            <a:r>
              <a:rPr lang="tr-TR" dirty="0" smtClean="0"/>
              <a:t> </a:t>
            </a:r>
            <a:r>
              <a:rPr lang="tr-TR" dirty="0" err="1" smtClean="0"/>
              <a:t>masks</a:t>
            </a:r>
            <a:r>
              <a:rPr lang="tr-TR" dirty="0" smtClean="0"/>
              <a:t> on </a:t>
            </a:r>
            <a:r>
              <a:rPr lang="tr-TR" dirty="0" err="1"/>
              <a:t>Mr</a:t>
            </a:r>
            <a:r>
              <a:rPr lang="tr-TR" dirty="0"/>
              <a:t> </a:t>
            </a:r>
            <a:r>
              <a:rPr lang="tr-TR" dirty="0" err="1"/>
              <a:t>images</a:t>
            </a:r>
            <a:r>
              <a:rPr lang="tr-TR" dirty="0"/>
              <a:t> </a:t>
            </a:r>
            <a:r>
              <a:rPr lang="tr-TR" dirty="0" smtClean="0"/>
              <a:t>.( I </a:t>
            </a:r>
            <a:r>
              <a:rPr lang="tr-TR" dirty="0" err="1" smtClean="0"/>
              <a:t>gave</a:t>
            </a:r>
            <a:r>
              <a:rPr lang="tr-TR" dirty="0" smtClean="0"/>
              <a:t> </a:t>
            </a:r>
            <a:r>
              <a:rPr lang="tr-TR" dirty="0" err="1" smtClean="0"/>
              <a:t>all</a:t>
            </a:r>
            <a:r>
              <a:rPr lang="tr-TR" dirty="0" smtClean="0"/>
              <a:t> </a:t>
            </a:r>
            <a:r>
              <a:rPr lang="tr-TR" dirty="0" err="1" smtClean="0"/>
              <a:t>inputs</a:t>
            </a:r>
            <a:r>
              <a:rPr lang="tr-TR" dirty="0"/>
              <a:t>)</a:t>
            </a:r>
            <a:r>
              <a:rPr lang="tr-TR" dirty="0" smtClean="0"/>
              <a:t>  </a:t>
            </a:r>
            <a:r>
              <a:rPr lang="tr-TR" dirty="0" err="1" smtClean="0"/>
              <a:t>And</a:t>
            </a:r>
            <a:r>
              <a:rPr lang="tr-TR" dirty="0" smtClean="0"/>
              <a:t> I </a:t>
            </a:r>
            <a:r>
              <a:rPr lang="tr-TR" dirty="0" err="1" smtClean="0"/>
              <a:t>hoped</a:t>
            </a:r>
            <a:r>
              <a:rPr lang="tr-TR" dirty="0" smtClean="0"/>
              <a:t> </a:t>
            </a:r>
            <a:r>
              <a:rPr lang="tr-TR" dirty="0" err="1" smtClean="0"/>
              <a:t>to</a:t>
            </a:r>
            <a:r>
              <a:rPr lang="tr-TR" dirty="0" smtClean="0"/>
              <a:t> </a:t>
            </a:r>
            <a:r>
              <a:rPr lang="tr-TR" dirty="0" err="1" smtClean="0"/>
              <a:t>obtain</a:t>
            </a:r>
            <a:r>
              <a:rPr lang="tr-TR" dirty="0" smtClean="0"/>
              <a:t> </a:t>
            </a:r>
            <a:r>
              <a:rPr lang="tr-TR" dirty="0" err="1" smtClean="0"/>
              <a:t>view</a:t>
            </a:r>
            <a:r>
              <a:rPr lang="tr-TR" dirty="0" smtClean="0"/>
              <a:t> of </a:t>
            </a:r>
            <a:r>
              <a:rPr lang="tr-TR" dirty="0" err="1" smtClean="0"/>
              <a:t>masks</a:t>
            </a:r>
            <a:r>
              <a:rPr lang="tr-TR" dirty="0" smtClean="0"/>
              <a:t> </a:t>
            </a:r>
            <a:r>
              <a:rPr lang="tr-TR" dirty="0" err="1" smtClean="0"/>
              <a:t>which</a:t>
            </a:r>
            <a:r>
              <a:rPr lang="tr-TR" dirty="0" smtClean="0"/>
              <a:t> </a:t>
            </a:r>
            <a:r>
              <a:rPr lang="tr-TR" dirty="0" err="1" smtClean="0"/>
              <a:t>looked</a:t>
            </a:r>
            <a:r>
              <a:rPr lang="tr-TR" dirty="0" smtClean="0"/>
              <a:t> </a:t>
            </a:r>
            <a:r>
              <a:rPr lang="tr-TR" dirty="0" err="1" smtClean="0"/>
              <a:t>like</a:t>
            </a:r>
            <a:r>
              <a:rPr lang="tr-TR" dirty="0" smtClean="0"/>
              <a:t> </a:t>
            </a:r>
            <a:r>
              <a:rPr lang="tr-TR" dirty="0" err="1" smtClean="0"/>
              <a:t>orginial</a:t>
            </a:r>
            <a:r>
              <a:rPr lang="tr-TR" dirty="0" smtClean="0"/>
              <a:t> </a:t>
            </a:r>
            <a:r>
              <a:rPr lang="tr-TR" dirty="0" err="1" smtClean="0"/>
              <a:t>masks</a:t>
            </a:r>
            <a:r>
              <a:rPr lang="tr-TR" dirty="0" smtClean="0"/>
              <a:t> at </a:t>
            </a:r>
            <a:r>
              <a:rPr lang="tr-TR" dirty="0" err="1" smtClean="0"/>
              <a:t>the</a:t>
            </a:r>
            <a:r>
              <a:rPr lang="tr-TR" dirty="0" smtClean="0"/>
              <a:t> </a:t>
            </a:r>
            <a:r>
              <a:rPr lang="tr-TR" dirty="0" err="1" smtClean="0"/>
              <a:t>finish</a:t>
            </a:r>
            <a:r>
              <a:rPr lang="tr-TR" dirty="0" smtClean="0"/>
              <a:t>. (</a:t>
            </a:r>
            <a:r>
              <a:rPr lang="tr-TR" dirty="0" err="1" smtClean="0"/>
              <a:t>there</a:t>
            </a:r>
            <a:r>
              <a:rPr lang="tr-TR" dirty="0" smtClean="0"/>
              <a:t> </a:t>
            </a:r>
            <a:r>
              <a:rPr lang="tr-TR" dirty="0" err="1" smtClean="0"/>
              <a:t>should</a:t>
            </a:r>
            <a:r>
              <a:rPr lang="tr-TR" dirty="0" smtClean="0"/>
              <a:t> be </a:t>
            </a:r>
            <a:r>
              <a:rPr lang="tr-TR" dirty="0" err="1" smtClean="0"/>
              <a:t>expected</a:t>
            </a:r>
            <a:r>
              <a:rPr lang="tr-TR" dirty="0" smtClean="0"/>
              <a:t> </a:t>
            </a:r>
            <a:r>
              <a:rPr lang="tr-TR" dirty="0" err="1" smtClean="0"/>
              <a:t>view</a:t>
            </a:r>
            <a:r>
              <a:rPr lang="tr-TR" dirty="0" smtClean="0"/>
              <a:t> of </a:t>
            </a:r>
            <a:r>
              <a:rPr lang="tr-TR" dirty="0" err="1" smtClean="0"/>
              <a:t>outputs</a:t>
            </a:r>
            <a:r>
              <a:rPr lang="tr-TR" dirty="0" smtClean="0"/>
              <a:t> </a:t>
            </a:r>
            <a:r>
              <a:rPr lang="tr-TR" dirty="0" err="1" smtClean="0"/>
              <a:t>exactly</a:t>
            </a:r>
            <a:r>
              <a:rPr lang="tr-TR" dirty="0" smtClean="0"/>
              <a:t>)</a:t>
            </a:r>
          </a:p>
          <a:p>
            <a:pPr marL="857250" lvl="1" indent="-400050">
              <a:buFont typeface="+mj-lt"/>
              <a:buAutoNum type="romanLcPeriod"/>
            </a:pPr>
            <a:r>
              <a:rPr lang="tr-TR" dirty="0" err="1" smtClean="0"/>
              <a:t>Two</a:t>
            </a:r>
            <a:r>
              <a:rPr lang="tr-TR" dirty="0" smtClean="0"/>
              <a:t> </a:t>
            </a:r>
            <a:r>
              <a:rPr lang="tr-TR" dirty="0"/>
              <a:t>popular</a:t>
            </a:r>
            <a:r>
              <a:rPr lang="en-US" dirty="0"/>
              <a:t> of deep learning architectures used for segmentation </a:t>
            </a:r>
            <a:r>
              <a:rPr lang="en-US" dirty="0" smtClean="0"/>
              <a:t>is</a:t>
            </a:r>
            <a:r>
              <a:rPr lang="tr-TR" dirty="0" smtClean="0"/>
              <a:t> </a:t>
            </a:r>
            <a:r>
              <a:rPr lang="tr-TR" dirty="0" err="1" smtClean="0"/>
              <a:t>that</a:t>
            </a:r>
            <a:r>
              <a:rPr lang="tr-TR" dirty="0" smtClean="0"/>
              <a:t> </a:t>
            </a:r>
            <a:r>
              <a:rPr lang="en-US" dirty="0" smtClean="0"/>
              <a:t> </a:t>
            </a:r>
            <a:r>
              <a:rPr lang="en-US" dirty="0"/>
              <a:t>Convolutional Neural Networks </a:t>
            </a:r>
            <a:r>
              <a:rPr lang="en-US" b="1" dirty="0"/>
              <a:t>(CNNs)</a:t>
            </a:r>
            <a:r>
              <a:rPr lang="tr-TR" b="1" dirty="0"/>
              <a:t> </a:t>
            </a:r>
            <a:r>
              <a:rPr lang="tr-TR" dirty="0" err="1"/>
              <a:t>and</a:t>
            </a:r>
            <a:r>
              <a:rPr lang="tr-TR" dirty="0"/>
              <a:t> </a:t>
            </a:r>
            <a:r>
              <a:rPr lang="tr-TR" dirty="0" err="1"/>
              <a:t>Residual</a:t>
            </a:r>
            <a:r>
              <a:rPr lang="tr-TR" dirty="0"/>
              <a:t> </a:t>
            </a:r>
            <a:r>
              <a:rPr lang="en-US" dirty="0"/>
              <a:t>Neural Networks</a:t>
            </a:r>
            <a:r>
              <a:rPr lang="tr-TR" b="1" dirty="0"/>
              <a:t>(</a:t>
            </a:r>
            <a:r>
              <a:rPr lang="tr-TR" b="1" dirty="0" err="1"/>
              <a:t>ResNet</a:t>
            </a:r>
            <a:r>
              <a:rPr lang="tr-TR" b="1" dirty="0"/>
              <a:t>) </a:t>
            </a:r>
            <a:r>
              <a:rPr lang="tr-TR" dirty="0"/>
              <a:t>in</a:t>
            </a:r>
            <a:r>
              <a:rPr lang="en-US" dirty="0"/>
              <a:t> Image segmentation</a:t>
            </a:r>
            <a:r>
              <a:rPr lang="tr-TR" dirty="0"/>
              <a:t>.</a:t>
            </a:r>
            <a:r>
              <a:rPr lang="tr-TR" dirty="0" err="1"/>
              <a:t>And</a:t>
            </a:r>
            <a:r>
              <a:rPr lang="tr-TR" dirty="0"/>
              <a:t> I </a:t>
            </a:r>
            <a:r>
              <a:rPr lang="tr-TR" dirty="0" err="1"/>
              <a:t>used</a:t>
            </a:r>
            <a:r>
              <a:rPr lang="tr-TR" dirty="0"/>
              <a:t> </a:t>
            </a:r>
            <a:r>
              <a:rPr lang="tr-TR" dirty="0" err="1"/>
              <a:t>them</a:t>
            </a:r>
            <a:r>
              <a:rPr lang="tr-TR" dirty="0"/>
              <a:t> in </a:t>
            </a:r>
            <a:r>
              <a:rPr lang="tr-TR" dirty="0" err="1"/>
              <a:t>my</a:t>
            </a:r>
            <a:r>
              <a:rPr lang="tr-TR" dirty="0"/>
              <a:t> </a:t>
            </a:r>
            <a:r>
              <a:rPr lang="tr-TR" dirty="0" err="1" smtClean="0"/>
              <a:t>project</a:t>
            </a:r>
            <a:r>
              <a:rPr lang="tr-TR" dirty="0"/>
              <a:t>.</a:t>
            </a:r>
          </a:p>
          <a:p>
            <a:pPr marL="857250" lvl="1" indent="-400050">
              <a:buFont typeface="+mj-lt"/>
              <a:buAutoNum type="romanLcPeriod"/>
            </a:pPr>
            <a:r>
              <a:rPr lang="en-US" dirty="0"/>
              <a:t> </a:t>
            </a:r>
            <a:r>
              <a:rPr lang="tr-TR" dirty="0"/>
              <a:t>I </a:t>
            </a:r>
            <a:r>
              <a:rPr lang="tr-TR" dirty="0" err="1" smtClean="0"/>
              <a:t>utilized</a:t>
            </a:r>
            <a:r>
              <a:rPr lang="tr-TR" dirty="0" smtClean="0"/>
              <a:t> </a:t>
            </a:r>
            <a:r>
              <a:rPr lang="en-US" b="1" dirty="0"/>
              <a:t>U-Net</a:t>
            </a:r>
            <a:r>
              <a:rPr lang="tr-TR" b="1" dirty="0"/>
              <a:t> </a:t>
            </a:r>
            <a:r>
              <a:rPr lang="tr-TR" dirty="0" err="1"/>
              <a:t>and</a:t>
            </a:r>
            <a:r>
              <a:rPr lang="tr-TR" dirty="0"/>
              <a:t> </a:t>
            </a:r>
            <a:r>
              <a:rPr lang="tr-TR" b="1" dirty="0" err="1"/>
              <a:t>Res</a:t>
            </a:r>
            <a:r>
              <a:rPr lang="tr-TR" b="1" dirty="0"/>
              <a:t> U-net </a:t>
            </a:r>
            <a:r>
              <a:rPr lang="en-US" dirty="0"/>
              <a:t>and </a:t>
            </a:r>
            <a:r>
              <a:rPr lang="tr-TR" dirty="0" err="1"/>
              <a:t>their</a:t>
            </a:r>
            <a:r>
              <a:rPr lang="en-US" dirty="0"/>
              <a:t> architecture</a:t>
            </a:r>
            <a:r>
              <a:rPr lang="tr-TR" dirty="0"/>
              <a:t>s</a:t>
            </a:r>
            <a:r>
              <a:rPr lang="en-US" dirty="0"/>
              <a:t> </a:t>
            </a:r>
            <a:r>
              <a:rPr lang="tr-TR" dirty="0" err="1"/>
              <a:t>which</a:t>
            </a:r>
            <a:r>
              <a:rPr lang="tr-TR" dirty="0"/>
              <a:t> </a:t>
            </a:r>
            <a:r>
              <a:rPr lang="tr-TR" dirty="0" err="1"/>
              <a:t>are</a:t>
            </a:r>
            <a:r>
              <a:rPr lang="en-US" dirty="0"/>
              <a:t> a convolutional neural network that was developed for biomedical image segmentation.</a:t>
            </a:r>
            <a:endParaRPr lang="tr-TR" dirty="0"/>
          </a:p>
          <a:p>
            <a:pPr marL="857250" lvl="1" indent="-400050">
              <a:buFont typeface="+mj-lt"/>
              <a:buAutoNum type="romanLcPeriod"/>
            </a:pPr>
            <a:r>
              <a:rPr lang="tr-TR" dirty="0"/>
              <a:t>My </a:t>
            </a:r>
            <a:r>
              <a:rPr lang="tr-TR" dirty="0" smtClean="0"/>
              <a:t>program </a:t>
            </a:r>
            <a:r>
              <a:rPr lang="tr-TR" dirty="0" err="1"/>
              <a:t>language</a:t>
            </a:r>
            <a:r>
              <a:rPr lang="tr-TR" dirty="0"/>
              <a:t> is </a:t>
            </a:r>
            <a:r>
              <a:rPr lang="tr-TR" b="1" dirty="0" err="1"/>
              <a:t>Python</a:t>
            </a:r>
            <a:r>
              <a:rPr lang="tr-TR" dirty="0" err="1"/>
              <a:t>.I</a:t>
            </a:r>
            <a:r>
              <a:rPr lang="tr-TR" dirty="0"/>
              <a:t> </a:t>
            </a:r>
            <a:r>
              <a:rPr lang="tr-TR" dirty="0" err="1"/>
              <a:t>work</a:t>
            </a:r>
            <a:r>
              <a:rPr lang="tr-TR" dirty="0"/>
              <a:t> on </a:t>
            </a:r>
            <a:r>
              <a:rPr lang="tr-TR" b="1" dirty="0" err="1"/>
              <a:t>Spyder</a:t>
            </a:r>
            <a:r>
              <a:rPr lang="tr-TR" dirty="0" err="1"/>
              <a:t>.My</a:t>
            </a:r>
            <a:r>
              <a:rPr lang="tr-TR" dirty="0"/>
              <a:t> </a:t>
            </a:r>
            <a:r>
              <a:rPr lang="tr-TR" dirty="0" err="1"/>
              <a:t>framework</a:t>
            </a:r>
            <a:r>
              <a:rPr lang="tr-TR" dirty="0"/>
              <a:t> is </a:t>
            </a:r>
            <a:r>
              <a:rPr lang="tr-TR" dirty="0" err="1"/>
              <a:t>generally</a:t>
            </a:r>
            <a:r>
              <a:rPr lang="tr-TR" dirty="0"/>
              <a:t> </a:t>
            </a:r>
            <a:r>
              <a:rPr lang="tr-TR" b="1" dirty="0"/>
              <a:t> </a:t>
            </a:r>
            <a:r>
              <a:rPr lang="tr-TR" b="1" dirty="0" err="1"/>
              <a:t>Keras</a:t>
            </a:r>
            <a:r>
              <a:rPr lang="tr-TR" b="1" dirty="0"/>
              <a:t> </a:t>
            </a:r>
            <a:r>
              <a:rPr lang="tr-TR" dirty="0" err="1"/>
              <a:t>which</a:t>
            </a:r>
            <a:r>
              <a:rPr lang="tr-TR" dirty="0"/>
              <a:t> is </a:t>
            </a:r>
            <a:r>
              <a:rPr lang="tr-TR" dirty="0" err="1"/>
              <a:t>supported</a:t>
            </a:r>
            <a:r>
              <a:rPr lang="tr-TR" dirty="0"/>
              <a:t> </a:t>
            </a:r>
            <a:r>
              <a:rPr lang="tr-TR" dirty="0" err="1" smtClean="0"/>
              <a:t>from</a:t>
            </a:r>
            <a:r>
              <a:rPr lang="tr-TR" dirty="0" smtClean="0"/>
              <a:t> </a:t>
            </a:r>
            <a:r>
              <a:rPr lang="tr-TR" dirty="0" err="1" smtClean="0"/>
              <a:t>Tensorflow</a:t>
            </a:r>
            <a:r>
              <a:rPr lang="tr-TR" dirty="0" smtClean="0"/>
              <a:t>.</a:t>
            </a:r>
          </a:p>
          <a:p>
            <a:pPr marL="857250" lvl="1" indent="-400050">
              <a:buFont typeface="+mj-lt"/>
              <a:buAutoNum type="romanLcPeriod"/>
            </a:pPr>
            <a:r>
              <a:rPr lang="tr-TR" dirty="0" smtClean="0"/>
              <a:t>My </a:t>
            </a:r>
            <a:r>
              <a:rPr lang="tr-TR" dirty="0" err="1" smtClean="0"/>
              <a:t>dataset</a:t>
            </a:r>
            <a:r>
              <a:rPr lang="tr-TR" dirty="0" smtClean="0"/>
              <a:t>  </a:t>
            </a:r>
            <a:r>
              <a:rPr lang="tr-TR" dirty="0" err="1" smtClean="0"/>
              <a:t>includes</a:t>
            </a:r>
            <a:r>
              <a:rPr lang="tr-TR" dirty="0" smtClean="0"/>
              <a:t> MR </a:t>
            </a:r>
            <a:r>
              <a:rPr lang="tr-TR" dirty="0" err="1"/>
              <a:t>images</a:t>
            </a:r>
            <a:r>
              <a:rPr lang="tr-TR" dirty="0"/>
              <a:t> </a:t>
            </a:r>
            <a:r>
              <a:rPr lang="tr-TR" dirty="0" err="1"/>
              <a:t>which</a:t>
            </a:r>
            <a:r>
              <a:rPr lang="tr-TR" dirty="0"/>
              <a:t> </a:t>
            </a:r>
            <a:r>
              <a:rPr lang="tr-TR" dirty="0" err="1"/>
              <a:t>have</a:t>
            </a:r>
            <a:r>
              <a:rPr lang="tr-TR" dirty="0"/>
              <a:t> </a:t>
            </a:r>
            <a:r>
              <a:rPr lang="tr-TR" b="1" dirty="0" err="1"/>
              <a:t>Flair</a:t>
            </a:r>
            <a:r>
              <a:rPr lang="tr-TR" b="1" dirty="0"/>
              <a:t> </a:t>
            </a:r>
            <a:r>
              <a:rPr lang="tr-TR" b="1" dirty="0" err="1"/>
              <a:t>sequence</a:t>
            </a:r>
            <a:r>
              <a:rPr lang="tr-TR" dirty="0"/>
              <a:t>. </a:t>
            </a:r>
            <a:r>
              <a:rPr lang="en-US" dirty="0"/>
              <a:t>The main reason is that the femoral cartilage looks more prominent than the other sequences, so </a:t>
            </a:r>
            <a:r>
              <a:rPr lang="tr-TR" dirty="0"/>
              <a:t>i</a:t>
            </a:r>
            <a:r>
              <a:rPr lang="en-US" dirty="0"/>
              <a:t> can train </a:t>
            </a:r>
            <a:r>
              <a:rPr lang="tr-TR" dirty="0" err="1"/>
              <a:t>my</a:t>
            </a:r>
            <a:r>
              <a:rPr lang="en-US" dirty="0"/>
              <a:t> model more easily and successfully.</a:t>
            </a:r>
            <a:endParaRPr lang="tr-TR" dirty="0"/>
          </a:p>
        </p:txBody>
      </p:sp>
      <p:sp>
        <p:nvSpPr>
          <p:cNvPr id="4" name="Metin kutusu 3"/>
          <p:cNvSpPr txBox="1"/>
          <p:nvPr/>
        </p:nvSpPr>
        <p:spPr>
          <a:xfrm>
            <a:off x="2558374" y="233464"/>
            <a:ext cx="2089033" cy="738664"/>
          </a:xfrm>
          <a:prstGeom prst="rect">
            <a:avLst/>
          </a:prstGeom>
          <a:noFill/>
        </p:spPr>
        <p:txBody>
          <a:bodyPr wrap="none" rtlCol="0">
            <a:spAutoFit/>
          </a:bodyPr>
          <a:lstStyle/>
          <a:p>
            <a:pPr marL="0" lvl="1"/>
            <a:r>
              <a:rPr lang="tr-TR" sz="2400" dirty="0" err="1" smtClean="0"/>
              <a:t>Scientifically</a:t>
            </a:r>
            <a:r>
              <a:rPr lang="tr-TR" sz="2400" dirty="0" smtClean="0"/>
              <a:t>;</a:t>
            </a:r>
            <a:endParaRPr lang="tr-TR" dirty="0"/>
          </a:p>
          <a:p>
            <a:endParaRPr lang="en-US" dirty="0"/>
          </a:p>
        </p:txBody>
      </p:sp>
    </p:spTree>
    <p:extLst>
      <p:ext uri="{BB962C8B-B14F-4D97-AF65-F5344CB8AC3E}">
        <p14:creationId xmlns:p14="http://schemas.microsoft.com/office/powerpoint/2010/main" val="3653178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4400" dirty="0" smtClean="0"/>
              <a:t>LET’S  LOOK DEEPER </a:t>
            </a:r>
            <a:endParaRPr lang="en-US" sz="4400" dirty="0"/>
          </a:p>
        </p:txBody>
      </p:sp>
    </p:spTree>
    <p:extLst>
      <p:ext uri="{BB962C8B-B14F-4D97-AF65-F5344CB8AC3E}">
        <p14:creationId xmlns:p14="http://schemas.microsoft.com/office/powerpoint/2010/main" val="3713910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a:bodyPr>
          <a:lstStyle/>
          <a:p>
            <a:pPr>
              <a:buFont typeface="Wingdings" panose="05000000000000000000" pitchFamily="2" charset="2"/>
              <a:buChar char="q"/>
            </a:pPr>
            <a:r>
              <a:rPr lang="tr-TR" sz="4000" dirty="0" smtClean="0"/>
              <a:t>MODELS</a:t>
            </a:r>
            <a:endParaRPr lang="en-US" sz="4000" dirty="0"/>
          </a:p>
        </p:txBody>
      </p:sp>
    </p:spTree>
    <p:extLst>
      <p:ext uri="{BB962C8B-B14F-4D97-AF65-F5344CB8AC3E}">
        <p14:creationId xmlns:p14="http://schemas.microsoft.com/office/powerpoint/2010/main" val="1394610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69381" y="349790"/>
            <a:ext cx="8911687" cy="793210"/>
          </a:xfrm>
        </p:spPr>
        <p:txBody>
          <a:bodyPr/>
          <a:lstStyle/>
          <a:p>
            <a:r>
              <a:rPr lang="tr-TR" dirty="0" err="1" smtClean="0"/>
              <a:t>Artificial</a:t>
            </a:r>
            <a:r>
              <a:rPr lang="tr-TR" dirty="0" smtClean="0"/>
              <a:t> </a:t>
            </a:r>
            <a:r>
              <a:rPr lang="tr-TR" dirty="0" err="1" smtClean="0"/>
              <a:t>Neural</a:t>
            </a:r>
            <a:r>
              <a:rPr lang="tr-TR" dirty="0" smtClean="0"/>
              <a:t> Networks(</a:t>
            </a:r>
            <a:r>
              <a:rPr lang="tr-TR" dirty="0" err="1" smtClean="0"/>
              <a:t>ANNs</a:t>
            </a:r>
            <a:r>
              <a:rPr lang="tr-TR" dirty="0" smtClean="0"/>
              <a:t>)</a:t>
            </a:r>
            <a:endParaRPr lang="en-US" dirty="0"/>
          </a:p>
        </p:txBody>
      </p:sp>
      <p:sp>
        <p:nvSpPr>
          <p:cNvPr id="3" name="İçerik Yer Tutucusu 2"/>
          <p:cNvSpPr>
            <a:spLocks noGrp="1"/>
          </p:cNvSpPr>
          <p:nvPr>
            <p:ph idx="1"/>
          </p:nvPr>
        </p:nvSpPr>
        <p:spPr>
          <a:xfrm>
            <a:off x="1217612" y="1365504"/>
            <a:ext cx="9919780" cy="4532376"/>
          </a:xfrm>
        </p:spPr>
        <p:txBody>
          <a:bodyPr/>
          <a:lstStyle/>
          <a:p>
            <a:r>
              <a:rPr lang="en-US" dirty="0"/>
              <a:t>it is a simple mathematical model of the brain which is used to process nonlinear relationships between inputs and outputs in parallel like a human brain does every second</a:t>
            </a:r>
            <a:r>
              <a:rPr lang="en-US" dirty="0" smtClean="0"/>
              <a:t>.</a:t>
            </a:r>
            <a:endParaRPr lang="tr-TR" dirty="0" smtClean="0"/>
          </a:p>
          <a:p>
            <a:r>
              <a:rPr lang="en-US" dirty="0"/>
              <a:t>Neural networks learn things in exactly the same way as the brain, typically by a feedback process called back-propagation </a:t>
            </a:r>
            <a:r>
              <a:rPr lang="en-US" dirty="0" smtClean="0"/>
              <a:t>.</a:t>
            </a:r>
            <a:endParaRPr lang="tr-TR" dirty="0" smtClean="0"/>
          </a:p>
          <a:p>
            <a:r>
              <a:rPr lang="en-US" dirty="0"/>
              <a:t>Some architecture of ANNs includes</a:t>
            </a:r>
            <a:r>
              <a:rPr lang="en-US" dirty="0" smtClean="0"/>
              <a:t>:</a:t>
            </a:r>
            <a:endParaRPr lang="tr-TR" dirty="0" smtClean="0"/>
          </a:p>
          <a:p>
            <a:pPr marL="800100" lvl="1" indent="-342900">
              <a:buFont typeface="+mj-lt"/>
              <a:buAutoNum type="arabicPeriod"/>
            </a:pPr>
            <a:r>
              <a:rPr lang="tr-TR" dirty="0" err="1" smtClean="0"/>
              <a:t>Convolutional</a:t>
            </a:r>
            <a:r>
              <a:rPr lang="tr-TR" dirty="0" smtClean="0"/>
              <a:t> </a:t>
            </a:r>
            <a:r>
              <a:rPr lang="tr-TR" dirty="0" err="1" smtClean="0"/>
              <a:t>Neural</a:t>
            </a:r>
            <a:r>
              <a:rPr lang="tr-TR" dirty="0" smtClean="0"/>
              <a:t> Network</a:t>
            </a:r>
          </a:p>
          <a:p>
            <a:pPr marL="800100" lvl="1" indent="-342900">
              <a:buFont typeface="+mj-lt"/>
              <a:buAutoNum type="arabicPeriod"/>
            </a:pPr>
            <a:r>
              <a:rPr lang="tr-TR" dirty="0" err="1" smtClean="0"/>
              <a:t>Residual</a:t>
            </a:r>
            <a:r>
              <a:rPr lang="tr-TR" dirty="0" smtClean="0"/>
              <a:t> </a:t>
            </a:r>
            <a:r>
              <a:rPr lang="tr-TR" dirty="0" err="1" smtClean="0"/>
              <a:t>Neural</a:t>
            </a:r>
            <a:r>
              <a:rPr lang="tr-TR" dirty="0" smtClean="0"/>
              <a:t> Network</a:t>
            </a:r>
          </a:p>
          <a:p>
            <a:pPr marL="800100" lvl="1" indent="-342900">
              <a:buFont typeface="+mj-lt"/>
              <a:buAutoNum type="arabicPeriod"/>
            </a:pPr>
            <a:r>
              <a:rPr lang="tr-TR" dirty="0" err="1" smtClean="0"/>
              <a:t>Fully</a:t>
            </a:r>
            <a:r>
              <a:rPr lang="tr-TR" dirty="0" smtClean="0"/>
              <a:t> </a:t>
            </a:r>
            <a:r>
              <a:rPr lang="tr-TR" dirty="0" err="1" smtClean="0"/>
              <a:t>Convolutional</a:t>
            </a:r>
            <a:r>
              <a:rPr lang="tr-TR" dirty="0" smtClean="0"/>
              <a:t> Network</a:t>
            </a:r>
            <a:endParaRPr lang="en-US" dirty="0"/>
          </a:p>
        </p:txBody>
      </p:sp>
    </p:spTree>
    <p:extLst>
      <p:ext uri="{BB962C8B-B14F-4D97-AF65-F5344CB8AC3E}">
        <p14:creationId xmlns:p14="http://schemas.microsoft.com/office/powerpoint/2010/main" val="3862077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12384</TotalTime>
  <Words>1908</Words>
  <Application>Microsoft Office PowerPoint</Application>
  <PresentationFormat>Geniş ekran</PresentationFormat>
  <Paragraphs>160</Paragraphs>
  <Slides>41</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41</vt:i4>
      </vt:variant>
    </vt:vector>
  </HeadingPairs>
  <TitlesOfParts>
    <vt:vector size="49" baseType="lpstr">
      <vt:lpstr>Arial</vt:lpstr>
      <vt:lpstr>Calibri</vt:lpstr>
      <vt:lpstr>Century Gothic</vt:lpstr>
      <vt:lpstr>Courier New</vt:lpstr>
      <vt:lpstr>Times New Roman</vt:lpstr>
      <vt:lpstr>Wingdings</vt:lpstr>
      <vt:lpstr>Wingdings 3</vt:lpstr>
      <vt:lpstr>Duman</vt:lpstr>
      <vt:lpstr>KNEE-CARTILAGE SEGMENTATION</vt:lpstr>
      <vt:lpstr>PRESANTATION PLAN</vt:lpstr>
      <vt:lpstr>PowerPoint Sunusu</vt:lpstr>
      <vt:lpstr>PowerPoint Sunusu</vt:lpstr>
      <vt:lpstr>PowerPoint Sunusu</vt:lpstr>
      <vt:lpstr>PowerPoint Sunusu</vt:lpstr>
      <vt:lpstr>PowerPoint Sunusu</vt:lpstr>
      <vt:lpstr>PowerPoint Sunusu</vt:lpstr>
      <vt:lpstr>Artificial Neural Networks(ANNs)</vt:lpstr>
      <vt:lpstr>1-Convolutional Neural Network</vt:lpstr>
      <vt:lpstr>PowerPoint Sunusu</vt:lpstr>
      <vt:lpstr>2-Fully Convolutional Network</vt:lpstr>
      <vt:lpstr>3-Residual Neural Network</vt:lpstr>
      <vt:lpstr>PowerPoint Sunusu</vt:lpstr>
      <vt:lpstr>1-U-NET </vt:lpstr>
      <vt:lpstr>2-RESU-NET</vt:lpstr>
      <vt:lpstr>PowerPoint Sunusu</vt:lpstr>
      <vt:lpstr>PowerPoint Sunusu</vt:lpstr>
      <vt:lpstr>Python</vt:lpstr>
      <vt:lpstr>Spyder</vt:lpstr>
      <vt:lpstr>KERAS</vt:lpstr>
      <vt:lpstr>PowerPoint Sunusu</vt:lpstr>
      <vt:lpstr>PowerPoint Sunusu</vt:lpstr>
      <vt:lpstr>PowerPoint Sunusu</vt:lpstr>
      <vt:lpstr>PowerPoint Sunusu</vt:lpstr>
      <vt:lpstr>PowerPoint Sunusu</vt:lpstr>
      <vt:lpstr>PowerPoint Sunusu</vt:lpstr>
      <vt:lpstr>After compiling Model</vt:lpstr>
      <vt:lpstr>PowerPoint Sunusu</vt:lpstr>
      <vt:lpstr>PowerPoint Sunusu</vt:lpstr>
      <vt:lpstr>PowerPoint Sunusu</vt:lpstr>
      <vt:lpstr>PowerPoint Sunusu</vt:lpstr>
      <vt:lpstr>PowerPoint Sunusu</vt:lpstr>
      <vt:lpstr> </vt:lpstr>
      <vt:lpstr>PowerPoint Sunusu</vt:lpstr>
      <vt:lpstr>Evaluating Model</vt:lpstr>
      <vt:lpstr>PowerPoint Sunusu</vt:lpstr>
      <vt:lpstr>PowerPoint Sunusu</vt:lpstr>
      <vt:lpstr>PowerPoint Sunusu</vt:lpstr>
      <vt:lpstr>PowerPoint Sunusu</vt:lpstr>
      <vt:lpstr>THE END </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KNEE-CARTILAGE SEGMENTATION</dc:title>
  <dc:creator>WIN-</dc:creator>
  <cp:lastModifiedBy>WIN-</cp:lastModifiedBy>
  <cp:revision>102</cp:revision>
  <dcterms:created xsi:type="dcterms:W3CDTF">2020-08-21T12:39:50Z</dcterms:created>
  <dcterms:modified xsi:type="dcterms:W3CDTF">2023-02-15T21:07:51Z</dcterms:modified>
</cp:coreProperties>
</file>