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4"/>
  </p:notesMasterIdLst>
  <p:sldIdLst>
    <p:sldId id="256" r:id="rId2"/>
    <p:sldId id="309" r:id="rId3"/>
    <p:sldId id="310" r:id="rId4"/>
    <p:sldId id="258" r:id="rId5"/>
    <p:sldId id="259" r:id="rId6"/>
    <p:sldId id="260" r:id="rId7"/>
    <p:sldId id="261" r:id="rId8"/>
    <p:sldId id="262" r:id="rId9"/>
    <p:sldId id="306" r:id="rId10"/>
    <p:sldId id="263" r:id="rId11"/>
    <p:sldId id="264" r:id="rId12"/>
    <p:sldId id="307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2" r:id="rId29"/>
    <p:sldId id="283" r:id="rId30"/>
    <p:sldId id="284" r:id="rId31"/>
    <p:sldId id="285" r:id="rId32"/>
    <p:sldId id="286" r:id="rId33"/>
    <p:sldId id="288" r:id="rId34"/>
    <p:sldId id="289" r:id="rId35"/>
    <p:sldId id="308" r:id="rId36"/>
    <p:sldId id="287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4" r:id="rId51"/>
    <p:sldId id="303" r:id="rId52"/>
    <p:sldId id="305" r:id="rId53"/>
  </p:sldIdLst>
  <p:sldSz cx="12192000" cy="6858000"/>
  <p:notesSz cx="6858000" cy="9144000"/>
  <p:embeddedFontLst>
    <p:embeddedFont>
      <p:font typeface="Source Sans Pro" panose="020B0604020202020204" charset="0"/>
      <p:regular r:id="rId55"/>
      <p:bold r:id="rId56"/>
      <p:italic r:id="rId57"/>
      <p:boldItalic r:id="rId58"/>
    </p:embeddedFont>
    <p:embeddedFont>
      <p:font typeface="Consolas" panose="020B0609020204030204" pitchFamily="49" charset="0"/>
      <p:regular r:id="rId59"/>
      <p:bold r:id="rId60"/>
      <p:italic r:id="rId61"/>
      <p:boldItalic r:id="rId62"/>
    </p:embeddedFont>
    <p:embeddedFont>
      <p:font typeface="Georgia" panose="02040502050405020303" pitchFamily="18" charset="0"/>
      <p:regular r:id="rId63"/>
      <p:bold r:id="rId64"/>
      <p:italic r:id="rId65"/>
      <p:boldItalic r:id="rId66"/>
    </p:embeddedFont>
    <p:embeddedFont>
      <p:font typeface="Verdana" panose="020B0604030504040204" pitchFamily="34" charset="0"/>
      <p:regular r:id="rId67"/>
      <p:bold r:id="rId68"/>
      <p:italic r:id="rId69"/>
      <p:boldItalic r:id="rId70"/>
    </p:embeddedFont>
    <p:embeddedFont>
      <p:font typeface="Calibri" panose="020F0502020204030204" pitchFamily="34" charset="0"/>
      <p:regular r:id="rId71"/>
      <p:bold r:id="rId72"/>
      <p:italic r:id="rId73"/>
      <p:boldItalic r:id="rId7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BE7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9871" autoAdjust="0"/>
  </p:normalViewPr>
  <p:slideViewPr>
    <p:cSldViewPr snapToGrid="0">
      <p:cViewPr varScale="1">
        <p:scale>
          <a:sx n="65" d="100"/>
          <a:sy n="65" d="100"/>
        </p:scale>
        <p:origin x="648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font" Target="fonts/font9.fntdata"/><Relationship Id="rId68" Type="http://schemas.openxmlformats.org/officeDocument/2006/relationships/font" Target="fonts/font14.fntdata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74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61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73" Type="http://schemas.openxmlformats.org/officeDocument/2006/relationships/font" Target="fonts/font19.fntdata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font" Target="fonts/font15.fntdata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70" Type="http://schemas.openxmlformats.org/officeDocument/2006/relationships/font" Target="fonts/font16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beaz.com/python3io/index.html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techbeamers.com/python-file-handling-quiz-part-1/" TargetMode="Externa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beaz.com/python3io/index.html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techbeamers.com/python-file-handling-quiz-part-1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python.org/en/Loop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beaz.com/python3io/index.html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techbeamers.com/python-file-handling-quiz-part-1/" TargetMode="Externa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figure will clearly show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3263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3.1 : loop and range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3.2 : loop and if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3.3 : break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3.4 : continue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Lists and Loops </a:t>
            </a:r>
            <a:endParaRPr dirty="0"/>
          </a:p>
        </p:txBody>
      </p:sp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4d0c704d0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4d0c704d0_0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44d0c704d0_0_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List data structure is a way to make a list without typing out each element. There are many </a:t>
            </a:r>
            <a:r>
              <a:rPr lang="en-US" dirty="0" err="1"/>
              <a:t>many</a:t>
            </a:r>
            <a:r>
              <a:rPr lang="en-US" dirty="0"/>
              <a:t> ways to use list comprehension to generate lists. Some are quite complex, yet useful.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lists are declared by surrounding its elements with a pair of brackets</a:t>
            </a:r>
            <a:endParaRPr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Lists are used to store an ordered, </a:t>
            </a:r>
            <a:r>
              <a:rPr lang="en-US" sz="12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indexed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collection of data.</a:t>
            </a:r>
            <a:endParaRPr dirty="0"/>
          </a:p>
          <a:p>
            <a:pPr marL="6858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order of their elements do not rearrange unintentionally</a:t>
            </a:r>
            <a:endParaRPr b="1"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 expression variable is location to pointer in memory</a:t>
            </a:r>
            <a:endParaRPr dirty="0"/>
          </a:p>
          <a:p>
            <a:pPr marL="6858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to string the list index will start from 0</a:t>
            </a:r>
            <a:endParaRPr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is with gene strings and three value representing p-value to show significance of this gene expression under three different conditions.</a:t>
            </a:r>
            <a:endParaRPr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not only access individual elements in a list,  but we can also change their values. Change gene name in our list instead of  just a string 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let's say this is the name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Lif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 dirty="0"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Gene_expression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[0] = ‘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Lif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endParaRPr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Mutable: the number of elements in the list and what's stored in each element can change\</a:t>
            </a:r>
            <a:endParaRPr dirty="0"/>
          </a:p>
          <a:p>
            <a:pPr marL="2286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dna_list</a:t>
            </a:r>
            <a:r>
              <a:rPr lang="en-US" dirty="0"/>
              <a:t> =['TAGC','ACGTATGC','ATG','ACGGCTAG’]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lengths = []# empty list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</a:t>
            </a:r>
            <a:r>
              <a:rPr lang="en-US" dirty="0" err="1"/>
              <a:t>dna</a:t>
            </a:r>
            <a:r>
              <a:rPr lang="en-US" dirty="0"/>
              <a:t> in </a:t>
            </a:r>
            <a:r>
              <a:rPr lang="en-US" dirty="0" err="1"/>
              <a:t>dna_list</a:t>
            </a:r>
            <a:r>
              <a:rPr lang="en-US" dirty="0"/>
              <a:t>:    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lengths.append</a:t>
            </a:r>
            <a:r>
              <a:rPr lang="en-US" dirty="0"/>
              <a:t>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dna</a:t>
            </a:r>
            <a:r>
              <a:rPr lang="en-US" dirty="0"/>
              <a:t>))print(lengths)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89" name="Google Shape;1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individual list elements </a:t>
            </a:r>
            <a:endParaRPr dirty="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what is the length of films list?</a:t>
            </a:r>
            <a:endParaRPr dirty="0"/>
          </a:p>
          <a:p>
            <a:pPr marL="22860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(films)</a:t>
            </a:r>
            <a:endParaRPr dirty="0"/>
          </a:p>
        </p:txBody>
      </p:sp>
      <p:sp>
        <p:nvSpPr>
          <p:cNvPr id="198" name="Google Shape;19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Unlike strings which are immutable, lists are a mutable type!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 you can modify the content of indexed element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 as we did with string, we can slice lists too.  And the slice operation on a list or return on your list containing the requested elements in the slice.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means that the following slice, gene expression of -3, colon, nothing, square bracket, returns a new copy of the list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#slicing: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index 1 or -3 till the end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start,end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= [1:3)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at second element and end at 4th element in the list but not include it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method to extend a list by appending all the items in a given list:  multiple items at ones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append : add one item at a time. Add list of elements as one element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Extend will takes list of items and adds then a </a:t>
            </a:r>
            <a:r>
              <a:rPr lang="en-US" dirty="0" err="1"/>
              <a:t>invidually</a:t>
            </a:r>
            <a:r>
              <a:rPr lang="en-US" dirty="0"/>
              <a:t> to list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len</a:t>
            </a:r>
            <a:r>
              <a:rPr lang="en-US" dirty="0"/>
              <a:t>(gene_expression1) = 3 because concatenate doesn’t modify the list like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dirty="0"/>
              <a:t>gene_expression1.insert(4, “TNF”) --&gt; will add at 4th index or move before 4th index</a:t>
            </a:r>
            <a:endParaRPr dirty="0"/>
          </a:p>
        </p:txBody>
      </p:sp>
      <p:sp>
        <p:nvSpPr>
          <p:cNvPr id="213" name="Google Shape;21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4c6590cf7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4c6590cf7_1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&gt;&gt;&gt; </a:t>
            </a:r>
            <a:r>
              <a:rPr lang="en-US" dirty="0" err="1"/>
              <a:t>mylist</a:t>
            </a:r>
            <a:r>
              <a:rPr lang="en-US" dirty="0"/>
              <a:t>=[3,31,123,1,5]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&gt;&gt;&gt; sorted(</a:t>
            </a:r>
            <a:r>
              <a:rPr lang="en-US" dirty="0" err="1"/>
              <a:t>mylist</a:t>
            </a:r>
            <a:r>
              <a:rPr lang="en-US" dirty="0"/>
              <a:t>) [1, 3, 5, 31, 123]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&gt;&gt;&gt; </a:t>
            </a:r>
            <a:r>
              <a:rPr lang="en-US" dirty="0" err="1"/>
              <a:t>mylist</a:t>
            </a:r>
            <a:r>
              <a:rPr lang="en-US" dirty="0"/>
              <a:t> [3, 31, 123, 1, 5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&gt;&gt;&gt; </a:t>
            </a:r>
            <a:r>
              <a:rPr lang="en-US" dirty="0" err="1"/>
              <a:t>mylist.sort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220" name="Google Shape;220;g44c6590cf7_1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Tuples have many common properties with lists, such as indexing and slicing operations, but while lists are mutable, tuples are immutable, and usually contain an heterogeneous sequence of elements.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 tuple is created by placing all the items (elements) inside a </a:t>
            </a:r>
            <a:r>
              <a:rPr lang="en-US" b="1"/>
              <a:t>parentheses (), separated by comma</a:t>
            </a:r>
            <a:r>
              <a:rPr lang="en-US"/>
              <a:t>. The parentheses are optional but is a good practice to write it.</a:t>
            </a:r>
            <a:endParaRPr/>
          </a:p>
        </p:txBody>
      </p:sp>
      <p:sp>
        <p:nvSpPr>
          <p:cNvPr id="235" name="Google Shape;235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(1) Review of strings</a:t>
            </a:r>
            <a:endParaRPr dirty="0"/>
          </a:p>
        </p:txBody>
      </p:sp>
      <p:sp>
        <p:nvSpPr>
          <p:cNvPr id="109" name="Google Shape;10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4c6590cf7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g44c6590cf7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Tuples have many common properties with lists, such as indexing and slicing operations, but while lists are mutable, tuples are immutable, and usually contain an heterogeneous sequence of elements.</a:t>
            </a:r>
            <a:endParaRPr dirty="0"/>
          </a:p>
        </p:txBody>
      </p:sp>
      <p:sp>
        <p:nvSpPr>
          <p:cNvPr id="243" name="Google Shape;243;g44c6590cf7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4c6590cf7_1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4c6590cf7_1_1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len()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sorted()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tuple()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528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can test if an item exists in a tuple or not, using the keyword </a:t>
            </a:r>
            <a:r>
              <a:rPr lang="en-US" sz="950">
                <a:solidFill>
                  <a:srgbClr val="252830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>
                <a:solidFill>
                  <a:srgbClr val="2528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2528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528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count(‘x’)</a:t>
            </a:r>
            <a:endParaRPr>
              <a:solidFill>
                <a:srgbClr val="2528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528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index(‘x’)</a:t>
            </a:r>
            <a:endParaRPr>
              <a:solidFill>
                <a:srgbClr val="2528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44c6590cf7_1_1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Make sure to explain further what union, intersection and difference are for new users.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curly braces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Being an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unordered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collection,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sets do not record element position or order of insertion.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BReast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CAncer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susceptibility gene</a:t>
            </a:r>
            <a:endParaRPr b="1" dirty="0"/>
          </a:p>
        </p:txBody>
      </p:sp>
      <p:sp>
        <p:nvSpPr>
          <p:cNvPr id="256" name="Google Shape;25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Union |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intersection &amp;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difference - </a:t>
            </a:r>
            <a:endParaRPr dirty="0"/>
          </a:p>
        </p:txBody>
      </p:sp>
      <p:sp>
        <p:nvSpPr>
          <p:cNvPr id="263" name="Google Shape;26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TF_motif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(Transcription Factor) : </a:t>
            </a:r>
            <a:r>
              <a:rPr lang="en-US" dirty="0"/>
              <a:t>recognition sequence for ATF transcription</a:t>
            </a:r>
            <a:endParaRPr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Dictionaries are another </a:t>
            </a:r>
            <a:r>
              <a:rPr lang="en-US" dirty="0" err="1"/>
              <a:t>iterable</a:t>
            </a:r>
            <a:r>
              <a:rPr lang="en-US" dirty="0"/>
              <a:t>, like a string and list. Unlike strings and lists, dictionaries are not a sequence, or in other words, they are unordered and the position is not important.</a:t>
            </a:r>
            <a:endParaRPr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Empty dictionary without any items is written with just two curly braces, like this: {}</a:t>
            </a:r>
            <a:endParaRPr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Each key in a dictionary is unique, while values may not be. </a:t>
            </a:r>
            <a:r>
              <a:rPr lang="en-US" b="1" dirty="0"/>
              <a:t>The values of a dictionary can be of any type, but the keys must be of an immutable data type such as strings, numbers, or tuples.</a:t>
            </a:r>
            <a:endParaRPr b="1" dirty="0"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TF_motif</a:t>
            </a:r>
            <a:r>
              <a:rPr lang="en-US" dirty="0"/>
              <a:t>={'SP1' : '</a:t>
            </a:r>
            <a:r>
              <a:rPr lang="en-US" dirty="0" err="1"/>
              <a:t>gggcgg</a:t>
            </a:r>
            <a:r>
              <a:rPr lang="en-US" dirty="0"/>
              <a:t>', 'C/EBP':'</a:t>
            </a:r>
            <a:r>
              <a:rPr lang="en-US" dirty="0" err="1"/>
              <a:t>attgcgcaat</a:t>
            </a:r>
            <a:r>
              <a:rPr lang="en-US" dirty="0"/>
              <a:t>', 'ATF':'</a:t>
            </a:r>
            <a:r>
              <a:rPr lang="en-US" dirty="0" err="1"/>
              <a:t>tgacgtca</a:t>
            </a:r>
            <a:r>
              <a:rPr lang="en-US" dirty="0"/>
              <a:t>','</a:t>
            </a:r>
            <a:r>
              <a:rPr lang="en-US" dirty="0" err="1"/>
              <a:t>c-M</a:t>
            </a:r>
            <a:r>
              <a:rPr lang="en-US" dirty="0"/>
              <a:t>yc':'cacgtg'}</a:t>
            </a:r>
            <a:endParaRPr dirty="0"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1" name="Google Shape;271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sequence of the gene TP53 is stored as a value of the key 'TP53'. We can assess the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sequence by using the key in this format </a:t>
            </a:r>
            <a:r>
              <a:rPr lang="en-US" dirty="0" err="1"/>
              <a:t>dict</a:t>
            </a:r>
            <a:r>
              <a:rPr lang="en-US" dirty="0"/>
              <a:t>[key]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Access: we need to check if key is there, which can be done with ‘key’ in </a:t>
            </a:r>
            <a:r>
              <a:rPr lang="en-US" dirty="0" err="1"/>
              <a:t>TF_motif</a:t>
            </a:r>
            <a:endParaRPr dirty="0"/>
          </a:p>
        </p:txBody>
      </p:sp>
      <p:sp>
        <p:nvSpPr>
          <p:cNvPr id="279" name="Google Shape;27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4d0c704d0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sequence of the gene TP53 is stored as a value of the key 'TP53'. We can assess the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sequence by using the key in this format </a:t>
            </a:r>
            <a:r>
              <a:rPr lang="en-US" dirty="0" err="1"/>
              <a:t>dict</a:t>
            </a:r>
            <a:r>
              <a:rPr lang="en-US" dirty="0"/>
              <a:t>[key]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Access: we need to check if key is there, which can be done with ‘key’ in </a:t>
            </a:r>
            <a:r>
              <a:rPr lang="en-US" dirty="0" err="1"/>
              <a:t>TF_motif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----code: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genes = {}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genes['Brca1'] ='GTACCTTGATTTCGTATTCTGAGAGGCTGCTGCTTAGCGGTAGCCCCTTGGTTTCCGTGGCAACGGAAAA'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genes['TP53'] = 'GATGGGATTGGGGTTTTCCCCTCCCATGTGCTCAAGACTGGCGCTAAAAGTTTTGAGCTTCTCAAAAGTC'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gene ='TP53'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gene in genes: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print('found')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print('Sequence for ',gene, ':',genes[gene])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key in sorted(genes):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print(“Sored Dictionary: ” key, ‘=&gt;’, genes[key])</a:t>
            </a:r>
            <a:endParaRPr dirty="0"/>
          </a:p>
        </p:txBody>
      </p:sp>
      <p:sp>
        <p:nvSpPr>
          <p:cNvPr id="292" name="Google Shape;292;g44d0c704d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4d0c704d0_0_1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44d0c704d0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4d0c704d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4d0c704d0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could put</a:t>
            </a:r>
            <a:br>
              <a:rPr lang="en-US" dirty="0"/>
            </a:br>
            <a:r>
              <a:rPr lang="en-US" dirty="0"/>
              <a:t>all</a:t>
            </a:r>
            <a:br>
              <a:rPr lang="en-US" dirty="0"/>
            </a:br>
            <a:r>
              <a:rPr lang="en-US" dirty="0"/>
              <a:t>the</a:t>
            </a:r>
            <a:br>
              <a:rPr lang="en-US" dirty="0"/>
            </a:br>
            <a:r>
              <a:rPr lang="en-US" dirty="0"/>
              <a:t>functions</a:t>
            </a:r>
            <a:br>
              <a:rPr lang="en-US" dirty="0"/>
            </a:br>
            <a:r>
              <a:rPr lang="en-US" dirty="0"/>
              <a:t>we</a:t>
            </a:r>
            <a:br>
              <a:rPr lang="en-US" dirty="0"/>
            </a:br>
            <a:r>
              <a:rPr lang="en-US" dirty="0"/>
              <a:t>wrote</a:t>
            </a:r>
            <a:br>
              <a:rPr lang="en-US" dirty="0"/>
            </a:br>
            <a:r>
              <a:rPr lang="en-US" dirty="0"/>
              <a:t>to</a:t>
            </a:r>
            <a:br>
              <a:rPr lang="en-US" dirty="0"/>
            </a:br>
            <a:r>
              <a:rPr lang="en-US" dirty="0"/>
              <a:t>process</a:t>
            </a:r>
            <a:br>
              <a:rPr lang="en-US" dirty="0"/>
            </a:br>
            <a:r>
              <a:rPr lang="en-US" dirty="0"/>
              <a:t>a</a:t>
            </a:r>
            <a:br>
              <a:rPr lang="en-US" dirty="0"/>
            </a:br>
            <a:r>
              <a:rPr lang="en-US" dirty="0"/>
              <a:t>DNA</a:t>
            </a:r>
            <a:br>
              <a:rPr lang="en-US" dirty="0"/>
            </a:br>
            <a:r>
              <a:rPr lang="en-US" dirty="0"/>
              <a:t>sequence</a:t>
            </a:r>
            <a:br>
              <a:rPr lang="en-US" dirty="0"/>
            </a:br>
            <a:r>
              <a:rPr lang="en-US" dirty="0"/>
              <a:t>in</a:t>
            </a:r>
            <a:br>
              <a:rPr lang="en-US" dirty="0"/>
            </a:br>
            <a:r>
              <a:rPr lang="en-US" dirty="0"/>
              <a:t>a</a:t>
            </a:r>
            <a:br>
              <a:rPr lang="en-US" dirty="0"/>
            </a:br>
            <a:r>
              <a:rPr lang="en-US" dirty="0"/>
              <a:t>File</a:t>
            </a:r>
            <a:br>
              <a:rPr lang="en-US" dirty="0"/>
            </a:br>
            <a:r>
              <a:rPr lang="en-US" dirty="0"/>
              <a:t>called,</a:t>
            </a:r>
            <a:br>
              <a:rPr lang="en-US" dirty="0"/>
            </a:br>
            <a:r>
              <a:rPr lang="en-US" dirty="0"/>
              <a:t>for</a:t>
            </a:r>
            <a:br>
              <a:rPr lang="en-US" dirty="0"/>
            </a:br>
            <a:r>
              <a:rPr lang="en-US" dirty="0"/>
              <a:t>instance,</a:t>
            </a:r>
            <a:br>
              <a:rPr lang="en-US" dirty="0"/>
            </a:br>
            <a:r>
              <a:rPr lang="en-US" dirty="0"/>
              <a:t>dnautil.py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313" name="Google Shape;313;g44d0c704d0_0_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picture idea: Computers can do a ton of boring things quickly (and quite happily). You can leverage that power if you can program.</a:t>
            </a:r>
            <a:endParaRPr sz="1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be able to: automate repetitive arithmetic tasks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making errors is something Which are iterations and very common</a:t>
            </a:r>
            <a:endParaRPr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reason I am introducing loops here is If-statements are simplistic and useless without loops. </a:t>
            </a:r>
            <a:endParaRPr sz="1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form of iteration are for and while loops: </a:t>
            </a:r>
            <a:b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Repeated execution of a set of statements using either a recursive function call or a loop.</a:t>
            </a:r>
            <a:endParaRPr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tabLst/>
              <a:defRPr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Collection-controlled loop </a:t>
            </a:r>
            <a:b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 special construct which allow looping through the elements of a "collection", which can 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list, tuples or other ordered sequence.</a:t>
            </a:r>
            <a:endParaRPr lang="en-US"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Condition-controlled loop </a:t>
            </a:r>
            <a:b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loop will be repeated until a given condition changes, i.e. changes from True to False or from False to True, depending on the kind of loop. There are 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loops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do while loops with this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behaviour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4d0c704d0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4d0c704d0_0_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modules are libraries of code and you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have been using Modules already such as Math</a:t>
            </a:r>
            <a:endParaRPr dirty="0"/>
          </a:p>
        </p:txBody>
      </p:sp>
      <p:sp>
        <p:nvSpPr>
          <p:cNvPr id="320" name="Google Shape;320;g44d0c704d0_0_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4d0c704d0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4d0c704d0_0_1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We're going to import the math module by saying "import math".</a:t>
            </a:r>
            <a:br>
              <a:rPr lang="en-US" dirty="0"/>
            </a:br>
            <a:r>
              <a:rPr lang="en-US" dirty="0"/>
              <a:t>The module comes with several functions.</a:t>
            </a:r>
            <a:br>
              <a:rPr lang="en-US" dirty="0"/>
            </a:br>
            <a:r>
              <a:rPr lang="en-US" dirty="0"/>
              <a:t>We're just going to demonstrate a couple of them.</a:t>
            </a:r>
            <a:br>
              <a:rPr lang="en-US" dirty="0"/>
            </a:br>
            <a:r>
              <a:rPr lang="en-US" dirty="0"/>
              <a:t>For example, if I wanted to use the value of pi, I would type </a:t>
            </a:r>
            <a:r>
              <a:rPr lang="en-US" dirty="0" err="1"/>
              <a:t>math.pi</a:t>
            </a:r>
            <a:br>
              <a:rPr lang="en-US" dirty="0"/>
            </a:br>
            <a:r>
              <a:rPr lang="en-US" dirty="0"/>
              <a:t>and Python would tell me the value of pi, 3.14, and so on.</a:t>
            </a:r>
            <a:br>
              <a:rPr lang="en-US" dirty="0"/>
            </a:br>
            <a:r>
              <a:rPr lang="en-US" dirty="0"/>
              <a:t>The math module also comes with several functions, or methods.</a:t>
            </a:r>
            <a:br>
              <a:rPr lang="en-US" dirty="0"/>
            </a:br>
            <a:r>
              <a:rPr lang="en-US" dirty="0"/>
              <a:t>Let's try out the square root function.</a:t>
            </a:r>
            <a:br>
              <a:rPr lang="en-US" dirty="0"/>
            </a:br>
            <a:r>
              <a:rPr lang="en-US" dirty="0"/>
              <a:t>To use that, I type </a:t>
            </a:r>
            <a:r>
              <a:rPr lang="en-US" dirty="0" err="1"/>
              <a:t>math.sqrt</a:t>
            </a:r>
            <a:r>
              <a:rPr lang="en-US" dirty="0"/>
              <a:t> and the input argument</a:t>
            </a:r>
            <a:br>
              <a:rPr lang="en-US" dirty="0"/>
            </a:br>
            <a:r>
              <a:rPr lang="en-US" dirty="0"/>
              <a:t>is the number that I want the square root to be taken of.</a:t>
            </a:r>
            <a:br>
              <a:rPr lang="en-US" dirty="0"/>
            </a:br>
            <a:r>
              <a:rPr lang="en-US" dirty="0"/>
              <a:t>So in this case, I've asked Python to return the value of square root of 10.</a:t>
            </a:r>
            <a:br>
              <a:rPr lang="en-US" dirty="0"/>
            </a:br>
            <a:r>
              <a:rPr lang="en-US" dirty="0"/>
              <a:t>Let's do something a little more sophisticated.</a:t>
            </a:r>
            <a:br>
              <a:rPr lang="en-US" dirty="0"/>
            </a:br>
            <a:r>
              <a:rPr lang="en-US" dirty="0"/>
              <a:t>What if I wanted to find out the value of sin pi over 2?</a:t>
            </a:r>
            <a:br>
              <a:rPr lang="en-US" dirty="0"/>
            </a:br>
            <a:r>
              <a:rPr lang="en-US" dirty="0"/>
              <a:t>Let's first extract the value of pi, which we know is </a:t>
            </a:r>
            <a:r>
              <a:rPr lang="en-US" dirty="0" err="1"/>
              <a:t>math.pi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We can then take this number and divide that by 2.</a:t>
            </a:r>
            <a:br>
              <a:rPr lang="en-US" dirty="0"/>
            </a:br>
            <a:r>
              <a:rPr lang="en-US" dirty="0"/>
              <a:t>So this is pi over 2.</a:t>
            </a:r>
            <a:br>
              <a:rPr lang="en-US" dirty="0"/>
            </a:br>
            <a:r>
              <a:rPr lang="en-US" dirty="0"/>
              <a:t>To take the sin of this number, we say </a:t>
            </a:r>
            <a:r>
              <a:rPr lang="en-US" dirty="0" err="1"/>
              <a:t>math.sin</a:t>
            </a:r>
            <a:r>
              <a:rPr lang="en-US" dirty="0"/>
              <a:t> and use </a:t>
            </a:r>
            <a:r>
              <a:rPr lang="en-US" dirty="0" err="1"/>
              <a:t>math.pi</a:t>
            </a:r>
            <a:r>
              <a:rPr lang="en-US" dirty="0"/>
              <a:t> over 2</a:t>
            </a:r>
            <a:br>
              <a:rPr lang="en-US" dirty="0"/>
            </a:br>
            <a:r>
              <a:rPr lang="en-US" dirty="0"/>
              <a:t>as an input to the sin function.</a:t>
            </a:r>
            <a:br>
              <a:rPr lang="en-US" dirty="0"/>
            </a:br>
            <a:r>
              <a:rPr lang="en-US" dirty="0"/>
              <a:t>And as expected, Python tells us the sin of pi over 2 is exactly 1.</a:t>
            </a:r>
            <a:br>
              <a:rPr lang="en-US" dirty="0"/>
            </a:br>
            <a:r>
              <a:rPr lang="en-US" dirty="0"/>
              <a:t>Sometimes, we don't want to use the entire module.</a:t>
            </a:r>
            <a:br>
              <a:rPr lang="en-US" dirty="0"/>
            </a:br>
            <a:r>
              <a:rPr lang="en-US" dirty="0"/>
              <a:t>Perhaps we just want to choose one function from that module.</a:t>
            </a:r>
            <a:br>
              <a:rPr lang="en-US" dirty="0"/>
            </a:br>
            <a:r>
              <a:rPr lang="en-US" dirty="0"/>
              <a:t>Let's think about a situation where I just</a:t>
            </a:r>
            <a:br>
              <a:rPr lang="en-US" dirty="0"/>
            </a:br>
            <a:r>
              <a:rPr lang="en-US" dirty="0"/>
              <a:t>need to be able to have the value of pi available to me in my program.</a:t>
            </a:r>
            <a:br>
              <a:rPr lang="en-US" dirty="0"/>
            </a:br>
            <a:r>
              <a:rPr lang="en-US" dirty="0"/>
              <a:t>So I didn't need anything else from the math library, just the value of pi.</a:t>
            </a:r>
            <a:br>
              <a:rPr lang="en-US" dirty="0"/>
            </a:br>
            <a:r>
              <a:rPr lang="en-US" dirty="0"/>
              <a:t>To do that, I can do the following-- I can tell Python from math, import pi.</a:t>
            </a:r>
            <a:br>
              <a:rPr lang="en-US" dirty="0"/>
            </a:br>
            <a:r>
              <a:rPr lang="en-US" dirty="0"/>
              <a:t>In this case, Python has imported just the value of pi</a:t>
            </a:r>
            <a:br>
              <a:rPr lang="en-US" dirty="0"/>
            </a:br>
            <a:r>
              <a:rPr lang="en-US" dirty="0"/>
              <a:t>from that module and nothing else.</a:t>
            </a:r>
            <a:br>
              <a:rPr lang="en-US" dirty="0"/>
            </a:br>
            <a:r>
              <a:rPr lang="en-US" dirty="0"/>
              <a:t>Let's talk a little bit about namespaces.</a:t>
            </a:r>
            <a:br>
              <a:rPr lang="en-US" dirty="0"/>
            </a:br>
            <a:r>
              <a:rPr lang="en-US" dirty="0"/>
              <a:t>What is a namespace?</a:t>
            </a:r>
            <a:br>
              <a:rPr lang="en-US" dirty="0"/>
            </a:br>
            <a:r>
              <a:rPr lang="en-US" dirty="0"/>
              <a:t>Well namespace is a container of names shared</a:t>
            </a:r>
            <a:br>
              <a:rPr lang="en-US" dirty="0"/>
            </a:br>
            <a:r>
              <a:rPr lang="en-US" dirty="0"/>
              <a:t>by objects that typically go together.</a:t>
            </a:r>
            <a:br>
              <a:rPr lang="en-US" dirty="0"/>
            </a:br>
            <a:r>
              <a:rPr lang="en-US" dirty="0"/>
              <a:t>And its intention is to prevent naming conflicts.</a:t>
            </a:r>
            <a:br>
              <a:rPr lang="en-US" dirty="0"/>
            </a:br>
            <a:r>
              <a:rPr lang="en-US" dirty="0"/>
              <a:t>Perhaps the best way to understand namespace is through an example.</a:t>
            </a:r>
            <a:br>
              <a:rPr lang="en-US" dirty="0"/>
            </a:br>
            <a:r>
              <a:rPr lang="en-US" dirty="0"/>
              <a:t>So let's do the following.</a:t>
            </a:r>
            <a:br>
              <a:rPr lang="en-US" dirty="0"/>
            </a:br>
            <a:r>
              <a:rPr lang="en-US" dirty="0"/>
              <a:t>Let's import the math module first.</a:t>
            </a:r>
            <a:br>
              <a:rPr lang="en-US" dirty="0"/>
            </a:br>
            <a:r>
              <a:rPr lang="en-US" dirty="0"/>
              <a:t>We're then going to import the </a:t>
            </a:r>
            <a:r>
              <a:rPr lang="en-US" dirty="0" err="1"/>
              <a:t>numpy</a:t>
            </a:r>
            <a:r>
              <a:rPr lang="en-US" dirty="0"/>
              <a:t> module as np.</a:t>
            </a:r>
            <a:br>
              <a:rPr lang="en-US" dirty="0"/>
            </a:br>
            <a:r>
              <a:rPr lang="en-US" dirty="0"/>
              <a:t>Now, the math module has a square root method, sqrt,</a:t>
            </a:r>
            <a:br>
              <a:rPr lang="en-US" dirty="0"/>
            </a:br>
            <a:r>
              <a:rPr lang="en-US" dirty="0"/>
              <a:t>but </a:t>
            </a:r>
            <a:r>
              <a:rPr lang="en-US" dirty="0" err="1"/>
              <a:t>numpy</a:t>
            </a:r>
            <a:r>
              <a:rPr lang="en-US" dirty="0"/>
              <a:t> also has a square root method, sqrt.</a:t>
            </a:r>
            <a:br>
              <a:rPr lang="en-US" dirty="0"/>
            </a:br>
            <a:r>
              <a:rPr lang="en-US" dirty="0"/>
              <a:t>What is the difference between these two functions?</a:t>
            </a:r>
            <a:br>
              <a:rPr lang="en-US" dirty="0"/>
            </a:br>
            <a:r>
              <a:rPr lang="en-US" dirty="0"/>
              <a:t>Well, let's try an example.</a:t>
            </a:r>
            <a:br>
              <a:rPr lang="en-US" dirty="0"/>
            </a:br>
            <a:r>
              <a:rPr lang="en-US" dirty="0"/>
              <a:t>If I type </a:t>
            </a:r>
            <a:r>
              <a:rPr lang="en-US" dirty="0" err="1"/>
              <a:t>math.sqrt</a:t>
            </a:r>
            <a:r>
              <a:rPr lang="en-US" dirty="0"/>
              <a:t>, I can ask Python to calculate</a:t>
            </a:r>
            <a:br>
              <a:rPr lang="en-US" dirty="0"/>
            </a:br>
            <a:r>
              <a:rPr lang="en-US" dirty="0"/>
              <a:t>the value of the square root of 2.</a:t>
            </a:r>
            <a:br>
              <a:rPr lang="en-US" dirty="0"/>
            </a:br>
            <a:r>
              <a:rPr lang="en-US" dirty="0"/>
              <a:t>I can do the same exact thing using the square root</a:t>
            </a:r>
            <a:br>
              <a:rPr lang="en-US" dirty="0"/>
            </a:br>
            <a:r>
              <a:rPr lang="en-US" dirty="0"/>
              <a:t>function from the </a:t>
            </a:r>
            <a:r>
              <a:rPr lang="en-US" dirty="0" err="1"/>
              <a:t>numpy</a:t>
            </a:r>
            <a:r>
              <a:rPr lang="en-US" dirty="0"/>
              <a:t> module.</a:t>
            </a:r>
            <a:endParaRPr dirty="0"/>
          </a:p>
        </p:txBody>
      </p:sp>
      <p:sp>
        <p:nvSpPr>
          <p:cNvPr id="335" name="Google Shape;335;g44d0c704d0_0_1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4d0c704d0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4d0c704d0_0_1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b="1" dirty="0">
                <a:highlight>
                  <a:srgbClr val="FFFFFF"/>
                </a:highlight>
              </a:rPr>
              <a:t>#Use </a:t>
            </a:r>
            <a:r>
              <a:rPr lang="en-US" b="1" dirty="0" err="1">
                <a:highlight>
                  <a:srgbClr val="FFFFFF"/>
                </a:highlight>
              </a:rPr>
              <a:t>jupyter</a:t>
            </a:r>
            <a:r>
              <a:rPr lang="en-US" b="1" dirty="0">
                <a:highlight>
                  <a:srgbClr val="FFFFFF"/>
                </a:highlight>
              </a:rPr>
              <a:t> notebook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222222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To pick a random element from a non-empty sequence (like a list or a tuple), you can use </a:t>
            </a:r>
            <a:r>
              <a:rPr lang="en-US" sz="1050" dirty="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random. Choice()</a:t>
            </a:r>
            <a:r>
              <a:rPr lang="en-US" sz="1200" dirty="0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There is also </a:t>
            </a:r>
            <a:r>
              <a:rPr lang="en-US" sz="1050" dirty="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random. Choices()</a:t>
            </a:r>
            <a:r>
              <a:rPr lang="en-US" sz="1200" dirty="0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for choosing multiple elements from a sequence with replacement (</a:t>
            </a:r>
            <a:r>
              <a:rPr lang="en-US" sz="1200" b="1" dirty="0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duplicates are possible</a:t>
            </a:r>
            <a:r>
              <a:rPr lang="en-US" sz="1200" dirty="0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):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&gt;&gt;&gt;import random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#To generate random float between [0.0,1.0)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&gt;&gt;&gt;print(</a:t>
            </a:r>
            <a:r>
              <a:rPr lang="en-US" dirty="0" err="1"/>
              <a:t>random.random</a:t>
            </a:r>
            <a:r>
              <a:rPr lang="en-US" dirty="0"/>
              <a:t>())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0.35553263284394376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# To generate a random integer within [</a:t>
            </a:r>
            <a:r>
              <a:rPr lang="en-US" dirty="0" err="1"/>
              <a:t>x,y</a:t>
            </a:r>
            <a:r>
              <a:rPr lang="en-US" dirty="0"/>
              <a:t>] interval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&gt;&gt;&gt;print(</a:t>
            </a:r>
            <a:r>
              <a:rPr lang="en-US" dirty="0" err="1"/>
              <a:t>random.randint</a:t>
            </a:r>
            <a:r>
              <a:rPr lang="en-US" dirty="0"/>
              <a:t>(0, 10)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7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&gt;&gt;&gt;print(</a:t>
            </a:r>
            <a:r>
              <a:rPr lang="en-US" dirty="0" err="1"/>
              <a:t>random.randint</a:t>
            </a:r>
            <a:r>
              <a:rPr lang="en-US" dirty="0"/>
              <a:t>(500, 50000))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18601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#To generate a </a:t>
            </a:r>
            <a:r>
              <a:rPr lang="en-US" dirty="0" err="1"/>
              <a:t>randome</a:t>
            </a:r>
            <a:r>
              <a:rPr lang="en-US" dirty="0"/>
              <a:t> </a:t>
            </a:r>
            <a:r>
              <a:rPr lang="en-US" dirty="0" err="1"/>
              <a:t>interger</a:t>
            </a:r>
            <a:r>
              <a:rPr lang="en-US" dirty="0"/>
              <a:t> [</a:t>
            </a:r>
            <a:r>
              <a:rPr lang="en-US" dirty="0" err="1"/>
              <a:t>x,y</a:t>
            </a:r>
            <a:r>
              <a:rPr lang="en-US" dirty="0"/>
              <a:t>), </a:t>
            </a:r>
            <a:r>
              <a:rPr lang="en-US" dirty="0" err="1"/>
              <a:t>exlcudes</a:t>
            </a:r>
            <a:r>
              <a:rPr lang="en-US" dirty="0"/>
              <a:t> 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&gt;&gt;&gt;print(</a:t>
            </a:r>
            <a:r>
              <a:rPr lang="en-US" dirty="0" err="1"/>
              <a:t>random.randrange</a:t>
            </a:r>
            <a:r>
              <a:rPr lang="en-US" dirty="0"/>
              <a:t>(1, 10))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5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#To pick random element form list or tuple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&gt;&gt;&gt; items = ['one', 'two', 'three', 'four', 'five']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&gt;&gt;&gt; </a:t>
            </a:r>
            <a:r>
              <a:rPr lang="en-US" dirty="0" err="1"/>
              <a:t>random.choice</a:t>
            </a:r>
            <a:r>
              <a:rPr lang="en-US" dirty="0"/>
              <a:t>(items)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'four'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&gt;&gt;&gt; </a:t>
            </a:r>
            <a:r>
              <a:rPr lang="en-US" dirty="0" err="1"/>
              <a:t>random.choices</a:t>
            </a:r>
            <a:r>
              <a:rPr lang="en-US" dirty="0"/>
              <a:t>(items, k=2)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['three', 'three']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&gt;&gt;&gt; </a:t>
            </a:r>
            <a:r>
              <a:rPr lang="en-US" dirty="0" err="1"/>
              <a:t>random.choices</a:t>
            </a:r>
            <a:r>
              <a:rPr lang="en-US" dirty="0"/>
              <a:t>(items, k=3)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['three', 'five', 'four']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4" name="Google Shape;344;g44d0c704d0_0_1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91313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4d0c704d0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4d0c704d0_0_1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dirty="0"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When importing using the </a:t>
            </a:r>
            <a:r>
              <a:rPr lang="en-US" sz="1250" dirty="0">
                <a:solidFill>
                  <a:srgbClr val="DC143C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150" dirty="0"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 keyword, do not use the module name when referring to elements in the module. Example: </a:t>
            </a:r>
            <a:r>
              <a:rPr lang="en-US" sz="1250" dirty="0">
                <a:solidFill>
                  <a:srgbClr val="DC143C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person1["age"]</a:t>
            </a:r>
            <a:r>
              <a:rPr lang="en-US" sz="1150" dirty="0"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150" b="1" dirty="0"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not</a:t>
            </a:r>
            <a:r>
              <a:rPr lang="en-US" sz="1250" dirty="0">
                <a:solidFill>
                  <a:srgbClr val="DC143C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mymodule.person1["age"]</a:t>
            </a:r>
            <a:endParaRPr sz="1250" dirty="0">
              <a:solidFill>
                <a:srgbClr val="DC143C"/>
              </a:solidFill>
              <a:highlight>
                <a:srgbClr val="F1F1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 dirty="0">
              <a:solidFill>
                <a:srgbClr val="DC143C"/>
              </a:solidFill>
              <a:highlight>
                <a:srgbClr val="F1F1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Note: Module being imported should be in your directory to avoid errors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g44d0c704d0_0_1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4d0c704d0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4d0c704d0_0_1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__init_py: This file can be empty, and it indicates that the directory it contains is a Python package, so it can be imported the same way a module can be imported.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Each package in Python is a directory which </a:t>
            </a:r>
            <a:r>
              <a:rPr lang="en-US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MUST</a:t>
            </a:r>
            <a:r>
              <a:rPr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contain a special file called </a:t>
            </a:r>
            <a:r>
              <a:rPr lang="en-US" sz="900">
                <a:solidFill>
                  <a:srgbClr val="3A87AD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__init__.py</a:t>
            </a:r>
            <a:r>
              <a:rPr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 This file can be empty, and it indicates that the directory it contains is a Python package, so it can be imported the same way a module can be imported.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If we create a directory called </a:t>
            </a:r>
            <a:r>
              <a:rPr lang="en-US" sz="900">
                <a:solidFill>
                  <a:srgbClr val="3A87AD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, which marks the package name, we can then create a module inside that package called </a:t>
            </a:r>
            <a:r>
              <a:rPr lang="en-US" sz="900">
                <a:solidFill>
                  <a:srgbClr val="3A87AD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bar</a:t>
            </a:r>
            <a:r>
              <a:rPr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 We also must not forget to add the </a:t>
            </a:r>
            <a:r>
              <a:rPr lang="en-US" sz="900">
                <a:solidFill>
                  <a:srgbClr val="3A87AD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__init__.py</a:t>
            </a:r>
            <a:r>
              <a:rPr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file inside the </a:t>
            </a:r>
            <a:r>
              <a:rPr lang="en-US" sz="900">
                <a:solidFill>
                  <a:srgbClr val="3A87AD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directory.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To use the module </a:t>
            </a:r>
            <a:r>
              <a:rPr lang="en-US" sz="900">
                <a:solidFill>
                  <a:srgbClr val="3A87AD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bar</a:t>
            </a:r>
            <a:r>
              <a:rPr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, we can import it in two ways: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g44d0c704d0_0_1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4d0c704d0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44d0c704d0_0_1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__init_py: This file can be empty, and it indicates that the directory it contains is a Python package, so it can be imported the same way a module can be imported.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Possible structure for bioseq module</a:t>
            </a:r>
            <a:endParaRPr/>
          </a:p>
        </p:txBody>
      </p:sp>
      <p:sp>
        <p:nvSpPr>
          <p:cNvPr id="361" name="Google Shape;361;g44d0c704d0_0_1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44d0c704d0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44d0c704d0_0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g44d0c704d0_0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I/O stands for input/output. The in and out refer to getting data into and out of your script. It might be a little surprising at first, but writing to the screen, reading from the keyboard, reading from a file, and writing to a file are all examples of I/O.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Exercises: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http://www.dabeaz.com/python3io/index.html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Exercises: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https://www.techbeamers.com/python-file-handling-quiz-part-1/</a:t>
            </a:r>
            <a:r>
              <a:rPr lang="en-US" dirty="0"/>
              <a:t> </a:t>
            </a:r>
            <a:br>
              <a:rPr lang="en-US" dirty="0"/>
            </a:b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6" name="Google Shape;376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44d0c704d0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2" name="Google Shape;382;g44d0c704d0_0_2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I/O stands for input/output. The in and out refer to getting data into and out of your script. It might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be a little surprising at first, but writing to the screen, reading from the keyboard, reading from 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file, and writing to a file are all examples of I/O.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 might be a little surprising at first, but 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http://www.dabeaz.com/python3io/index.html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https://www.techbeamers.com/python-file-handling-quiz-part-1/</a:t>
            </a:r>
            <a:r>
              <a:rPr lang="en-US"/>
              <a:t> </a:t>
            </a:r>
            <a:br>
              <a:rPr lang="en-US"/>
            </a:b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g44d0c704d0_0_2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https://www.learnpython.org/en/Loops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next example is using a for loop to iterating over a string. Remember a string is a sequence like a list. Each character has a position. Look back at "Extracting a Substring, or Slicing" in the Strings section to see other ways that strings can be treated like lists.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Range will return [0,5)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>
                <a:solidFill>
                  <a:srgbClr val="0000FF"/>
                </a:solidFill>
              </a:rPr>
              <a:t># start at 4 end &lt;10 with increment of 2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(start, end, increment)</a:t>
            </a:r>
            <a:endParaRPr dirty="0"/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44d0c704d0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0" name="Google Shape;390;g44d0c704d0_0_2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I/O stands for input/output. The in and out refer to getting data into and out of your script. It might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be a little surprising at first, but writing to the screen, reading from the keyboard, reading from 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file, and writing to a file are all examples of I/O.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 might be a little surprising at first, but 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http://www.dabeaz.com/python3io/index.html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https://www.techbeamers.com/python-file-handling-quiz-part-1/</a:t>
            </a:r>
            <a:r>
              <a:rPr lang="en-US"/>
              <a:t> </a:t>
            </a:r>
            <a:br>
              <a:rPr lang="en-US"/>
            </a:b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dna = input("Enter DNA string:")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for nt in dna: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print(nt)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g44d0c704d0_0_2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44d0c704d0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44d0c704d0_0_2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Reading until CTRL-D or you can have character to indicate end with while loop condition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Then prints the file content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Write: prints number of character written to file</a:t>
            </a:r>
            <a:endParaRPr dirty="0"/>
          </a:p>
        </p:txBody>
      </p:sp>
      <p:sp>
        <p:nvSpPr>
          <p:cNvPr id="402" name="Google Shape;402;g44d0c704d0_0_2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44d0c704d0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g44d0c704d0_0_2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file already exists using mode ‘w’ truncates its content.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append to the end of the @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if it exists, use mode ‘a’: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5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Until now, you have been reading and writing to the standard input and output. Now, we will see how to use actual data files.</a:t>
            </a:r>
            <a:endParaRPr sz="115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Python provides basic functions and methods necessary to manipulate files by default.</a:t>
            </a:r>
            <a:endParaRPr sz="115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Most of the data we will be dealing with will be contained in files. </a:t>
            </a:r>
            <a:r>
              <a:rPr lang="en-US" b="1" dirty="0"/>
              <a:t>(fasta files, csv files or </a:t>
            </a:r>
            <a:r>
              <a:rPr lang="en-US" b="1" dirty="0" err="1"/>
              <a:t>Genbank</a:t>
            </a:r>
            <a:r>
              <a:rPr lang="en-US" b="1" dirty="0"/>
              <a:t>, BAM/SAM)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The first thing to do with a file is open it. We can do this with the open() function. The open() function takes the file name, access mode as arguments and returns a file object.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The most common access modes are reading (r) and writing (w).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fontAlgn="base"/>
            <a:r>
              <a:rPr lang="en-US" dirty="0"/>
              <a:t>Why close:</a:t>
            </a:r>
          </a:p>
          <a:p>
            <a:pPr fontAlgn="base"/>
            <a:r>
              <a:rPr lang="en-US" dirty="0"/>
              <a:t>	</a:t>
            </a:r>
            <a:r>
              <a:rPr lang="en-US" b="1" dirty="0"/>
              <a:t>M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any changes to files in python do not get saved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until </a:t>
            </a:r>
            <a:r>
              <a:rPr lang="en-US" sz="1200" b="0" i="1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after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the file is closed, so if your script edits, leaves open, and reads a file, it won't see the edits.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	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It can slow down your program. Too many things open, and thus more used space in the RAM, will impact performance.</a:t>
            </a:r>
          </a:p>
          <a:p>
            <a:br>
              <a:rPr lang="en-US" dirty="0"/>
            </a:br>
            <a:endParaRPr dirty="0"/>
          </a:p>
        </p:txBody>
      </p:sp>
      <p:sp>
        <p:nvSpPr>
          <p:cNvPr id="409" name="Google Shape;409;g44d0c704d0_0_2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44d0c704d0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g44d0c704d0_0_2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6" name="Google Shape;416;g44d0c704d0_0_2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4d0c704d0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g44d0c704d0_0_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4" name="Google Shape;424;g44d0c704d0_0_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44d0c704d0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g44d0c704d0_0_2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/>
            <a:r>
              <a:rPr lang="en-US" dirty="0"/>
              <a:t>Why close:</a:t>
            </a:r>
          </a:p>
          <a:p>
            <a:pPr fontAlgn="base"/>
            <a:r>
              <a:rPr lang="en-US" dirty="0"/>
              <a:t>	</a:t>
            </a:r>
            <a:r>
              <a:rPr lang="en-US" b="1" dirty="0"/>
              <a:t>M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any changes to files in python do not get saved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until </a:t>
            </a:r>
            <a:r>
              <a:rPr lang="en-US" sz="1200" b="0" i="1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after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the file is closed, so if your script edits, leaves open, and reads a file, it won't see the edits.</a:t>
            </a:r>
          </a:p>
        </p:txBody>
      </p:sp>
      <p:sp>
        <p:nvSpPr>
          <p:cNvPr id="431" name="Google Shape;431;g44d0c704d0_0_2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44d0c704d0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g44d0c704d0_0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You can also work with file objects using </a:t>
            </a:r>
            <a:r>
              <a:rPr lang="en-US" b="1" dirty="0"/>
              <a:t>the with statement</a:t>
            </a:r>
            <a:r>
              <a:rPr lang="en-US" b="0" dirty="0"/>
              <a:t>. It is designed to provide much cleaner syntax and exceptions handling when you are working with code. That explains why it’s good practice to use the with statement where applicable. </a:t>
            </a:r>
            <a:br>
              <a:rPr lang="en-US" b="0" dirty="0"/>
            </a:br>
            <a:br>
              <a:rPr lang="en-US" b="0" dirty="0"/>
            </a:br>
            <a:r>
              <a:rPr lang="en-US" b="0" dirty="0"/>
              <a:t>One bonus of using this method is that any files opened will be closed automatically after you are done. This leaves less to worry about during cleanup.</a:t>
            </a:r>
            <a:endParaRPr b="0" dirty="0"/>
          </a:p>
          <a:p>
            <a:pPr marL="0" lvl="0" indent="0" algn="l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https://www.pythonforbeginners.com/files/reading-and-writing-files-in-python</a:t>
            </a:r>
            <a:endParaRPr b="0" dirty="0"/>
          </a:p>
        </p:txBody>
      </p:sp>
      <p:sp>
        <p:nvSpPr>
          <p:cNvPr id="439" name="Google Shape;439;g44d0c704d0_0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44d0c704d0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44d0c704d0_0_2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44d0c704d0_0_2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4c6590cf7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4c6590cf7_1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latin typeface="Source Sans Pro" panose="020B0604020202020204" charset="0"/>
              </a:rPr>
              <a:t>range(stop)</a:t>
            </a:r>
          </a:p>
          <a:p>
            <a:pPr marL="457200" indent="-457200">
              <a:buAutoNum type="arabicPeriod"/>
            </a:pPr>
            <a:endParaRPr lang="en-US" sz="2000" dirty="0">
              <a:latin typeface="Source Sans Pro" panose="020B0604020202020204" charset="0"/>
            </a:endParaRPr>
          </a:p>
          <a:p>
            <a:pPr marL="457200" indent="-457200">
              <a:buAutoNum type="arabicPeriod"/>
            </a:pPr>
            <a:endParaRPr lang="en-US" sz="2000" dirty="0">
              <a:latin typeface="Source Sans Pro" panose="020B0604020202020204" charset="0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Source Sans Pro" panose="020B0604020202020204" charset="0"/>
              </a:rPr>
              <a:t>range(start, stop): 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604020202020204" charset="0"/>
              </a:rPr>
              <a:t>(0,3) </a:t>
            </a:r>
            <a:r>
              <a:rPr lang="en-US" sz="2000" dirty="0">
                <a:latin typeface="Source Sans Pro" panose="020B0604020202020204" charset="0"/>
                <a:sym typeface="Wingdings" panose="05000000000000000000" pitchFamily="2" charset="2"/>
              </a:rPr>
              <a:t>[0,3)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604020202020204" charset="0"/>
                <a:sym typeface="Wingdings" panose="05000000000000000000" pitchFamily="2" charset="2"/>
              </a:rPr>
              <a:t>[0,1,2]</a:t>
            </a:r>
            <a:endParaRPr lang="en-US" sz="2000" dirty="0">
              <a:latin typeface="Source Sans Pro" panose="020B0604020202020204" charset="0"/>
            </a:endParaRPr>
          </a:p>
          <a:p>
            <a:pPr lvl="2"/>
            <a:r>
              <a:rPr lang="en-US" sz="2000" dirty="0">
                <a:latin typeface="Source Sans Pro" panose="020B0604020202020204" charset="0"/>
              </a:rPr>
              <a:t>         	</a:t>
            </a:r>
          </a:p>
          <a:p>
            <a:pPr marL="457200" indent="-457200">
              <a:buAutoNum type="arabicPeriod"/>
            </a:pPr>
            <a:endParaRPr lang="en-US" sz="2000" dirty="0">
              <a:latin typeface="Source Sans Pro" panose="020B0604020202020204" charset="0"/>
            </a:endParaRPr>
          </a:p>
          <a:p>
            <a:pPr marL="457200" indent="-457200">
              <a:buAutoNum type="arabicPeriod"/>
            </a:pPr>
            <a:endParaRPr lang="en-US" sz="2000" dirty="0">
              <a:latin typeface="Source Sans Pro" panose="020B0604020202020204" charset="0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Source Sans Pro" panose="020B0604020202020204" charset="0"/>
              </a:rPr>
              <a:t>range(</a:t>
            </a:r>
            <a:r>
              <a:rPr lang="en-US" sz="2000" dirty="0" err="1">
                <a:latin typeface="Source Sans Pro" panose="020B0604020202020204" charset="0"/>
              </a:rPr>
              <a:t>start,stop,step</a:t>
            </a:r>
            <a:r>
              <a:rPr lang="en-US" sz="2000" dirty="0">
                <a:latin typeface="Source Sans Pro" panose="020B0604020202020204" charset="0"/>
              </a:rPr>
              <a:t>)</a:t>
            </a:r>
          </a:p>
          <a:p>
            <a:pPr marL="457200" indent="-457200">
              <a:buAutoNum type="arabicPeriod"/>
            </a:pPr>
            <a:endParaRPr lang="en-US" sz="2000" dirty="0">
              <a:latin typeface="Source Sans Pro" panose="020B0604020202020204" charset="0"/>
            </a:endParaRPr>
          </a:p>
          <a:p>
            <a:pPr marL="457200" indent="-457200">
              <a:buAutoNum type="arabicPeriod"/>
            </a:pPr>
            <a:endParaRPr lang="en-US" sz="2000" dirty="0">
              <a:latin typeface="Source Sans Pro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g44c6590cf7_1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6" name="Google Shape;466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Coursera Python for Genomics</a:t>
            </a:r>
            <a:endParaRPr/>
          </a:p>
        </p:txBody>
      </p:sp>
      <p:sp>
        <p:nvSpPr>
          <p:cNvPr id="467" name="Google Shape;467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of execution for a while 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statement:Evaluate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condition, yielding True or False.</a:t>
            </a:r>
            <a:b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+=1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+= is an assignment operatior and when followed by an expression with a numerical value,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condition is false, exit the while statement and continue execution at the next statement.</a:t>
            </a:r>
            <a:b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condition is true, execute the body and then go back to step 1.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Infinite Loop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While (True):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print 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of execution for a while 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statement:Evaluate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condition, yielding True or False.</a:t>
            </a:r>
            <a:b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+=1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+= is an assignment operatior and when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an expression with a numerical value,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condition is false, exit the while statement and continue execution at the next statement.</a:t>
            </a:r>
            <a:b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condition is true, execute the body and then go back to step 1.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Infinite Loop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While (True):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print 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6706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Notebook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while loop only ends, if the condition in the loop head is fulfilled.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 help of a 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 statement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while loop can be left prematurely, i.e. as soon as the control flow of the program comes to a break inside of a while loop (or other loops) the loop will be immediately left.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"break" shouldn't be confused with the continue statement. "continue" stops the current iteration of the loop and starts the next iteration by checking the condition. 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 loop is terminated when a break statement is executed. All the lines of code after the break, but within the loop block are not executed. No more iteration of the loop are preformed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##Print out 3 2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value =3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while(value&gt;0):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print(value)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value -= 1  # equivalent to value = value -1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if(value==1):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break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else: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print("Reached 0")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Google Shape;15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while loop only ends, if the condition in the loop head is fulfilled.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"break" shouldn't be confused with the continue statement. "continue" stops the current iteration of the loop 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starts the next iteration by checking the condition. 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When a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continue statement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is encountered inside a loop, control jumps to the beginning of the loop for next iteration, skipping the execution of 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statements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inside the body of loop for the current iteration.</a:t>
            </a:r>
            <a:endParaRPr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Source Sans Pro"/>
              <a:buNone/>
              <a:defRPr sz="7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Source Sans Pro"/>
              <a:buNone/>
              <a:defRPr sz="23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ctr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ctr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ctr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ctr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ctr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ctr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ctr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ctr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23" name="Google Shape;23;p2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4" name="Google Shape;24;p2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1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Source Sans Pro"/>
              <a:buNone/>
              <a:defRPr sz="72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sz="2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None/>
              <a:defRPr sz="2000" b="0" i="1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sz="1600" b="0" i="1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sz="1600" b="0" i="1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sz="1600" b="0" i="1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4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urce Sans Pro"/>
              <a:buNone/>
              <a:defRPr sz="4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302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urce Sans Pro"/>
              <a:buNone/>
              <a:defRPr sz="4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10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ingbat.com/pyth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80"/>
              <a:buFont typeface="Source Sans Pro"/>
              <a:buNone/>
            </a:pPr>
            <a:r>
              <a:rPr lang="en-US" sz="648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PYTHON NANOCOURSE- DAY 2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Source Sans Pro"/>
              <a:buNone/>
            </a:pPr>
            <a:r>
              <a:rPr lang="en-US" sz="23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Sruthi Chappidi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US" dirty="0"/>
              <a:t>Loop Control:  "break"  </a:t>
            </a:r>
            <a:br>
              <a:rPr lang="en-US" dirty="0"/>
            </a:br>
            <a:endParaRPr sz="4400" b="0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1371600" y="1404906"/>
            <a:ext cx="5386482" cy="4462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en-US" sz="2000" b="1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break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is used to exit a </a:t>
            </a:r>
            <a:r>
              <a:rPr lang="en-US" sz="2000" b="0" i="1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loop 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or a </a:t>
            </a:r>
            <a:r>
              <a:rPr lang="en-US" sz="2000" b="0" i="1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while loop </a:t>
            </a:r>
            <a:endParaRPr dirty="0"/>
          </a:p>
          <a:p>
            <a:pPr marL="384048" marR="0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endParaRPr sz="2000" b="1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84048" marR="0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endParaRPr sz="2000" b="1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84048" marR="0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endParaRPr sz="2000" b="0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4" name="Google Shape;15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31429" y="2093122"/>
            <a:ext cx="4949405" cy="4080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62839B-3E85-4C2E-9534-0607B3C00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6809" y="2805155"/>
            <a:ext cx="3015708" cy="26479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/>
              <a:t>Loop Control:  “continue"  </a:t>
            </a:r>
            <a:br>
              <a:rPr lang="en-US" dirty="0"/>
            </a:br>
            <a:endParaRPr sz="4400" i="0" u="none" strike="noStrike" cap="none" dirty="0">
              <a:solidFill>
                <a:schemeClr val="dk2"/>
              </a:solidFill>
            </a:endParaRPr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1371600" y="1522012"/>
            <a:ext cx="10703330" cy="1514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257048">
              <a:spcBef>
                <a:spcPts val="0"/>
              </a:spcBef>
              <a:buNone/>
            </a:pPr>
            <a:endParaRPr lang="en-US" b="1" dirty="0"/>
          </a:p>
          <a:p>
            <a:pPr marL="384048" lvl="0" indent="-384048">
              <a:spcBef>
                <a:spcPts val="1200"/>
              </a:spcBef>
            </a:pPr>
            <a:r>
              <a:rPr lang="en-US" b="1" dirty="0"/>
              <a:t>Continue</a:t>
            </a:r>
            <a:r>
              <a:rPr lang="en-US" dirty="0"/>
              <a:t> is used to skip the current iteration and return to the "for" or "while" statement. </a:t>
            </a:r>
            <a:endParaRPr lang="en-US" b="1" dirty="0"/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700" y="3007912"/>
            <a:ext cx="2714625" cy="31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9708" y="3821224"/>
            <a:ext cx="5259425" cy="229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79516" y="4215484"/>
            <a:ext cx="197167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FC2EC2EE-CF79-4BF5-84B6-E4FE6DBEF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766" y="568712"/>
            <a:ext cx="5720575" cy="572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52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Exercises</a:t>
            </a:r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body" idx="1"/>
          </p:nvPr>
        </p:nvSpPr>
        <p:spPr>
          <a:xfrm>
            <a:off x="1371600" y="1918010"/>
            <a:ext cx="9601200" cy="394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en-US" dirty="0"/>
              <a:t>Day2_Lesson3_Exercise1.ipynb</a:t>
            </a:r>
          </a:p>
          <a:p>
            <a:pPr marL="841248" lvl="1" indent="-384048">
              <a:spcBef>
                <a:spcPts val="0"/>
              </a:spcBef>
              <a:buFont typeface="Source Sans Pro"/>
              <a:buChar char="■"/>
            </a:pPr>
            <a:r>
              <a:rPr lang="en-US" dirty="0"/>
              <a:t>1.1, 1.2</a:t>
            </a:r>
          </a:p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endParaRPr lang="en-US" dirty="0"/>
          </a:p>
          <a:p>
            <a:pPr marL="384048" lvl="0" indent="-384048">
              <a:spcBef>
                <a:spcPts val="1200"/>
              </a:spcBef>
            </a:pP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Extra Practice: </a:t>
            </a:r>
            <a:r>
              <a:rPr lang="en-US" dirty="0">
                <a:hlinkClick r:id="rId3"/>
              </a:rPr>
              <a:t>https://codingbat.com/python</a:t>
            </a:r>
            <a:endParaRPr lang="en-US" dirty="0"/>
          </a:p>
          <a:p>
            <a:pPr marL="841248" lvl="1" indent="-384048">
              <a:spcBef>
                <a:spcPts val="1200"/>
              </a:spcBef>
            </a:pPr>
            <a:r>
              <a:rPr lang="en-US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String-2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00" cy="285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STRUCTURES</a:t>
            </a:r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00" cy="1143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Lists</a:t>
            </a:r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body" idx="1"/>
          </p:nvPr>
        </p:nvSpPr>
        <p:spPr>
          <a:xfrm>
            <a:off x="1371600" y="1538129"/>
            <a:ext cx="9601200" cy="5068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en-US" sz="22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 </a:t>
            </a:r>
            <a:r>
              <a:rPr lang="en-US" sz="2200" b="1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ordered</a:t>
            </a:r>
            <a:r>
              <a:rPr lang="en-US" sz="22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sz="2200" b="0" i="1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indexed collection </a:t>
            </a:r>
            <a:r>
              <a:rPr lang="en-US" sz="22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 values/data.</a:t>
            </a:r>
            <a:endParaRPr sz="2200" dirty="0"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en-US" sz="22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Enclosed with square brackets and elements are separated by commas</a:t>
            </a:r>
            <a:endParaRPr sz="2200" dirty="0"/>
          </a:p>
          <a:p>
            <a:pPr marL="0" marR="0" lvl="0" indent="0" algn="ctr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lang="en-US" sz="2200" b="1" i="1" u="none" strike="noStrike" cap="none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['gene', 5.16e-08, 0.000138511, 7.33e-08]</a:t>
            </a:r>
            <a:endParaRPr sz="2200" dirty="0"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en-US" sz="2200" b="0" i="1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Variable to hold list:</a:t>
            </a:r>
            <a:endParaRPr sz="2200" dirty="0"/>
          </a:p>
          <a:p>
            <a:pPr marL="0" marR="0" lvl="0" indent="0" algn="ctr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200" b="1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gene_expression</a:t>
            </a:r>
            <a:r>
              <a:rPr lang="en-US" sz="2200" b="1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=['gene', 5.16e-08, 0.000138511, 7.33e-08]</a:t>
            </a:r>
            <a:endParaRPr sz="2200" dirty="0"/>
          </a:p>
          <a:p>
            <a:pPr marL="0" marR="0" lvl="0" indent="0" algn="ctr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endParaRPr sz="2200" b="0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endParaRPr sz="2200" b="0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endParaRPr sz="2200" b="0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endParaRPr sz="2200" dirty="0"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endParaRPr sz="2200" b="0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endParaRPr sz="2200" b="0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endParaRPr sz="2200" b="0" i="1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86" name="Google Shape;18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5981" y="4408955"/>
            <a:ext cx="805815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US"/>
              <a:t>Examples of </a:t>
            </a:r>
            <a:r>
              <a:rPr lang="en-US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Lists</a:t>
            </a:r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body" idx="1"/>
          </p:nvPr>
        </p:nvSpPr>
        <p:spPr>
          <a:xfrm>
            <a:off x="1371600" y="1719425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en-US" sz="22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numbers = [1, 2, 3, 4]</a:t>
            </a:r>
            <a:endParaRPr sz="2200" dirty="0"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en-US" sz="22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mixed_numbers</a:t>
            </a:r>
            <a:r>
              <a:rPr lang="en-US" sz="22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= [5, 6.5, 1.23, 6.5]</a:t>
            </a:r>
            <a:endParaRPr sz="2200" dirty="0"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en-US" sz="22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fruits = ['apples', 'oranges', 'blueberries']</a:t>
            </a:r>
            <a:endParaRPr sz="2200" dirty="0"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en-US" sz="22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empty_list</a:t>
            </a:r>
            <a:r>
              <a:rPr lang="en-US" sz="22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= []</a:t>
            </a:r>
            <a:endParaRPr sz="2200" dirty="0"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en-US" sz="22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lists = [numbers, </a:t>
            </a:r>
            <a:r>
              <a:rPr lang="en-US" sz="22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mixed_numbers</a:t>
            </a:r>
            <a:r>
              <a:rPr lang="en-US" sz="22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fruits, </a:t>
            </a:r>
            <a:r>
              <a:rPr lang="en-US" sz="22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empty_list</a:t>
            </a:r>
            <a:r>
              <a:rPr lang="en-US" sz="22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]</a:t>
            </a:r>
            <a:endParaRPr sz="2200" dirty="0"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en-US" sz="22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lots_of_stuff</a:t>
            </a:r>
            <a:r>
              <a:rPr lang="en-US" sz="22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= [7, [1, 'hello'], 3.21, '12', 7, lists]</a:t>
            </a:r>
            <a:endParaRPr sz="2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Nested Lists </a:t>
            </a:r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body" idx="1"/>
          </p:nvPr>
        </p:nvSpPr>
        <p:spPr>
          <a:xfrm>
            <a:off x="1371600" y="1568408"/>
            <a:ext cx="9601200" cy="429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list may also be nested within another list</a:t>
            </a:r>
            <a:endParaRPr dirty="0"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lang="en-US" sz="2000" b="0" i="0" u="none" strike="noStrike" cap="none" dirty="0">
                <a:solidFill>
                  <a:schemeClr val="bg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gene_expression1=['gene1', 5.16e-08, 0.000138511, 7.33e-08</a:t>
            </a:r>
            <a:r>
              <a:rPr lang="en-US" sz="2000" b="0" i="0" u="none" strike="noStrike" cap="none" dirty="0">
                <a:solidFill>
                  <a:schemeClr val="bg2"/>
                </a:solidFill>
                <a:sym typeface="Source Sans Pro"/>
              </a:rPr>
              <a:t>]</a:t>
            </a:r>
            <a:endParaRPr dirty="0">
              <a:solidFill>
                <a:schemeClr val="bg2"/>
              </a:solidFill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0" i="0" u="none" strike="noStrike" cap="none" dirty="0">
                <a:solidFill>
                  <a:schemeClr val="bg2"/>
                </a:solidFill>
                <a:sym typeface="Source Sans Pro"/>
              </a:rPr>
              <a:t>	gene_expression2=['gene2’, 3.45e-08, 0.000178523, 11.33e-08]</a:t>
            </a:r>
            <a:endParaRPr dirty="0">
              <a:solidFill>
                <a:schemeClr val="bg2"/>
              </a:solidFill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0" i="0" u="none" strike="noStrike" cap="none" dirty="0">
                <a:solidFill>
                  <a:schemeClr val="bg2"/>
                </a:solidFill>
                <a:sym typeface="Source Sans Pro"/>
              </a:rPr>
              <a:t>	gene_expression3=['gene3’, 7.1e-08, 0.000183151, 2.33e-08]</a:t>
            </a:r>
            <a:endParaRPr dirty="0">
              <a:solidFill>
                <a:schemeClr val="bg2"/>
              </a:solidFill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0" i="0" u="none" strike="noStrike" cap="none" dirty="0">
                <a:solidFill>
                  <a:schemeClr val="bg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	</a:t>
            </a:r>
            <a:r>
              <a:rPr lang="en-US" sz="2000" b="0" i="0" u="none" strike="noStrike" cap="none" dirty="0" err="1">
                <a:solidFill>
                  <a:schemeClr val="bg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gene_expression</a:t>
            </a:r>
            <a:r>
              <a:rPr lang="en-US" sz="2000" b="0" i="0" u="none" strike="noStrike" cap="none" dirty="0">
                <a:solidFill>
                  <a:schemeClr val="bg2"/>
                </a:solidFill>
                <a:sym typeface="Source Sans Pro"/>
              </a:rPr>
              <a:t> = [gene_expression1, gene_expression2, gene_expression3]</a:t>
            </a:r>
            <a:endParaRPr dirty="0">
              <a:solidFill>
                <a:schemeClr val="bg2"/>
              </a:solidFill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0" i="0" u="none" strike="noStrike" cap="none" dirty="0">
                <a:solidFill>
                  <a:schemeClr val="bg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 print(</a:t>
            </a:r>
            <a:r>
              <a:rPr lang="en-US" sz="2000" b="0" i="0" u="none" strike="noStrike" cap="none" dirty="0" err="1">
                <a:solidFill>
                  <a:schemeClr val="bg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</a:t>
            </a:r>
            <a:r>
              <a:rPr lang="en-US" dirty="0" err="1">
                <a:solidFill>
                  <a:schemeClr val="bg2"/>
                </a:solidFill>
              </a:rPr>
              <a:t>e_expression</a:t>
            </a:r>
            <a:r>
              <a:rPr lang="en-US" dirty="0">
                <a:solidFill>
                  <a:schemeClr val="bg2"/>
                </a:solidFill>
              </a:rPr>
              <a:t>)</a:t>
            </a:r>
            <a:endParaRPr dirty="0">
              <a:solidFill>
                <a:schemeClr val="bg2"/>
              </a:solidFill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dirty="0"/>
              <a:t>	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61F76B-9AAF-4A27-B133-4504A7177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884" y="4664811"/>
            <a:ext cx="7886700" cy="1190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title"/>
          </p:nvPr>
        </p:nvSpPr>
        <p:spPr>
          <a:xfrm>
            <a:off x="1295400" y="17545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Accessing and Slicing Lists</a:t>
            </a:r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body" idx="1"/>
          </p:nvPr>
        </p:nvSpPr>
        <p:spPr>
          <a:xfrm>
            <a:off x="1295400" y="918400"/>
            <a:ext cx="10478400" cy="54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l" rtl="0">
              <a:spcBef>
                <a:spcPts val="1200"/>
              </a:spcBef>
              <a:spcAft>
                <a:spcPts val="0"/>
              </a:spcAft>
              <a:buSzPts val="2000"/>
              <a:buChar char="■"/>
            </a:pPr>
            <a:r>
              <a:rPr lang="en-US" b="1" dirty="0"/>
              <a:t>Mutable</a:t>
            </a:r>
            <a:r>
              <a:rPr lang="en-US" dirty="0"/>
              <a:t>. Element can be replaced by element</a:t>
            </a:r>
            <a:endParaRPr dirty="0"/>
          </a:p>
          <a:p>
            <a:pPr marL="0" lvl="0" indent="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</a:rPr>
              <a:t> &gt;&gt;&gt;gene_expression1[0] = ‘TNF’</a:t>
            </a:r>
            <a:endParaRPr dirty="0">
              <a:solidFill>
                <a:srgbClr val="0000FF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i="1" dirty="0">
                <a:solidFill>
                  <a:srgbClr val="0000FF"/>
                </a:solidFill>
              </a:rPr>
              <a:t> &gt;&gt;&gt;print(gene_expression1)</a:t>
            </a:r>
            <a:endParaRPr i="1" dirty="0">
              <a:solidFill>
                <a:srgbClr val="0000FF"/>
              </a:solidFill>
            </a:endParaRPr>
          </a:p>
          <a:p>
            <a:pPr marL="530352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i="1" dirty="0">
                <a:solidFill>
                  <a:srgbClr val="0000FF"/>
                </a:solidFill>
              </a:rPr>
              <a:t>['TNF', 5.16e-08, 0.000138511, 7.33e-08]</a:t>
            </a:r>
            <a:endParaRPr b="1" dirty="0">
              <a:solidFill>
                <a:srgbClr val="0000FF"/>
              </a:solidFill>
            </a:endParaRPr>
          </a:p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sz="2000" b="1" i="0" u="none" strike="noStrike" cap="none" dirty="0">
                <a:solidFill>
                  <a:schemeClr val="dk2"/>
                </a:solidFill>
              </a:rPr>
              <a:t>Accessing List</a:t>
            </a:r>
            <a:endParaRPr b="1" dirty="0"/>
          </a:p>
          <a:p>
            <a:pPr marL="530352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0" i="1" u="none" strike="noStrike" cap="none" dirty="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&gt;&gt;&gt; print(gene_expression1[0])</a:t>
            </a:r>
            <a:endParaRPr dirty="0">
              <a:solidFill>
                <a:srgbClr val="0000FF"/>
              </a:solidFill>
            </a:endParaRPr>
          </a:p>
          <a:p>
            <a:pPr marL="530352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0" i="1" u="none" strike="noStrike" cap="none" dirty="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TNF</a:t>
            </a:r>
            <a:endParaRPr dirty="0">
              <a:solidFill>
                <a:srgbClr val="0000FF"/>
              </a:solidFill>
            </a:endParaRP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en-US" sz="2000" b="1" i="0" u="none" strike="noStrike" cap="none" dirty="0">
                <a:solidFill>
                  <a:schemeClr val="dk2"/>
                </a:solidFill>
              </a:rPr>
              <a:t>Slicing Lists 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it will create a new list and doesn’t modify existing list</a:t>
            </a:r>
            <a:endParaRPr dirty="0"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0" i="1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1" u="none" strike="noStrike" cap="none" dirty="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&gt;&gt;&gt; print(gene_expression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sz="2000" b="0" i="1" u="none" strike="noStrike" cap="none" dirty="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[-3:] )</a:t>
            </a:r>
            <a:endParaRPr dirty="0">
              <a:solidFill>
                <a:srgbClr val="0000FF"/>
              </a:solidFill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0" i="1" u="none" strike="noStrike" cap="none" dirty="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[5.16e-08, 0.000138511, 7.33e-08]</a:t>
            </a:r>
            <a:endParaRPr dirty="0">
              <a:solidFill>
                <a:srgbClr val="0000FF"/>
              </a:solidFill>
            </a:endParaRPr>
          </a:p>
          <a:p>
            <a:pPr marL="269748" marR="0" lvl="0" indent="-2697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en-US" sz="2000" b="1" i="0" u="none" strike="noStrike" cap="none" dirty="0">
                <a:solidFill>
                  <a:schemeClr val="dk2"/>
                </a:solidFill>
              </a:rPr>
              <a:t>Change Content: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2000" b="0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457200" algn="l" rtl="0">
              <a:lnSpc>
                <a:spcPct val="9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</a:rPr>
              <a:t>&gt;&gt;&gt;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gene_expression1[1:3]=[6.09e-07]</a:t>
            </a:r>
            <a:endParaRPr sz="2000" b="0" i="0" u="none" strike="noStrike" cap="none" dirty="0"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solidFill>
                  <a:srgbClr val="0000FF"/>
                </a:solidFill>
              </a:rPr>
              <a:t>[‘TNF’, 6.09e-07, 7.33e-08]</a:t>
            </a:r>
            <a:endParaRPr dirty="0">
              <a:solidFill>
                <a:srgbClr val="0000FF"/>
              </a:solidFill>
            </a:endParaRPr>
          </a:p>
          <a:p>
            <a:pPr marL="269748" marR="0" lvl="0" indent="-2697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2000"/>
              <a:buChar char="■"/>
            </a:pPr>
            <a:r>
              <a:rPr lang="en-US" b="1" dirty="0"/>
              <a:t>Clear list:</a:t>
            </a:r>
            <a:endParaRPr b="1" dirty="0"/>
          </a:p>
          <a:p>
            <a:pPr marL="0" marR="0" lvl="0" indent="45720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</a:rPr>
              <a:t>&gt;&gt;&gt;gene_expression1[:] =[]</a:t>
            </a:r>
            <a:endParaRPr dirty="0">
              <a:solidFill>
                <a:srgbClr val="0000FF"/>
              </a:solidFill>
            </a:endParaRPr>
          </a:p>
          <a:p>
            <a:pPr marL="0" marR="0" lvl="0" indent="45720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</a:rPr>
              <a:t>&gt;&gt;&gt;gene_expression1.clear()</a:t>
            </a:r>
            <a:endParaRPr dirty="0">
              <a:solidFill>
                <a:srgbClr val="0000FF"/>
              </a:solidFill>
            </a:endParaRPr>
          </a:p>
          <a:p>
            <a:pPr marL="457200" marR="0" lvl="1" indent="0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endParaRPr sz="2000" b="0" i="1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" name="Google Shape;186;p24">
            <a:extLst>
              <a:ext uri="{FF2B5EF4-FFF2-40B4-BE49-F238E27FC236}">
                <a16:creationId xmlns:a16="http://schemas.microsoft.com/office/drawing/2014/main" id="{386DA782-CD3F-4AF6-BC69-EAA821114E2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1647" r="3173"/>
          <a:stretch/>
        </p:blipFill>
        <p:spPr>
          <a:xfrm>
            <a:off x="6768789" y="1989140"/>
            <a:ext cx="5252225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>
            <a:spLocks noGrp="1"/>
          </p:cNvSpPr>
          <p:nvPr>
            <p:ph type="title"/>
          </p:nvPr>
        </p:nvSpPr>
        <p:spPr>
          <a:xfrm>
            <a:off x="1371600" y="206298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US" sz="44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List Methods</a:t>
            </a:r>
            <a:endParaRPr dirty="0"/>
          </a:p>
        </p:txBody>
      </p:sp>
      <p:sp>
        <p:nvSpPr>
          <p:cNvPr id="216" name="Google Shape;216;p28"/>
          <p:cNvSpPr txBox="1">
            <a:spLocks noGrp="1"/>
          </p:cNvSpPr>
          <p:nvPr>
            <p:ph type="body" idx="1"/>
          </p:nvPr>
        </p:nvSpPr>
        <p:spPr>
          <a:xfrm>
            <a:off x="1371599" y="970156"/>
            <a:ext cx="10928196" cy="588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93573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b="1" dirty="0"/>
              <a:t>Concatenate </a:t>
            </a:r>
            <a:r>
              <a:rPr lang="en-US" dirty="0"/>
              <a:t>lists:</a:t>
            </a:r>
            <a:endParaRPr dirty="0"/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None/>
            </a:pPr>
            <a:r>
              <a:rPr lang="en-US" dirty="0">
                <a:solidFill>
                  <a:srgbClr val="0000FF"/>
                </a:solidFill>
              </a:rPr>
              <a:t>&gt;&gt;&gt; gene_expression1 + </a:t>
            </a:r>
            <a:r>
              <a:rPr lang="en-US" b="1" dirty="0">
                <a:solidFill>
                  <a:srgbClr val="0000FF"/>
                </a:solidFill>
              </a:rPr>
              <a:t>[5.16e-08, 0.000138511]</a:t>
            </a:r>
            <a:endParaRPr b="1" dirty="0">
              <a:solidFill>
                <a:srgbClr val="0000FF"/>
              </a:solidFill>
            </a:endParaRPr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None/>
            </a:pPr>
            <a:r>
              <a:rPr lang="en-US" dirty="0">
                <a:solidFill>
                  <a:srgbClr val="0000FF"/>
                </a:solidFill>
              </a:rPr>
              <a:t> 	[‘TNF', 6.09e-07, 9.33e-08, </a:t>
            </a:r>
            <a:r>
              <a:rPr lang="en-US" b="1" dirty="0">
                <a:solidFill>
                  <a:srgbClr val="0000FF"/>
                </a:solidFill>
              </a:rPr>
              <a:t>5.16e-08, 0.000138511</a:t>
            </a:r>
            <a:r>
              <a:rPr lang="en-US" dirty="0">
                <a:solidFill>
                  <a:srgbClr val="0000FF"/>
                </a:solidFill>
              </a:rPr>
              <a:t>]</a:t>
            </a:r>
            <a:endParaRPr dirty="0">
              <a:solidFill>
                <a:srgbClr val="0000FF"/>
              </a:solidFill>
            </a:endParaRPr>
          </a:p>
          <a:p>
            <a:pPr marL="384048" lvl="0" indent="-393573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SzPts val="2000"/>
              <a:buChar char="■"/>
            </a:pPr>
            <a:r>
              <a:rPr lang="en-US" i="1" dirty="0"/>
              <a:t>Length</a:t>
            </a:r>
            <a:r>
              <a:rPr lang="en-US" b="1" i="1" dirty="0"/>
              <a:t>:</a:t>
            </a:r>
          </a:p>
          <a:p>
            <a:pPr marL="0" lvl="0" indent="0" algn="l" rtl="0">
              <a:lnSpc>
                <a:spcPct val="84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 b="1" i="1" dirty="0">
                <a:solidFill>
                  <a:srgbClr val="0000FF"/>
                </a:solidFill>
              </a:rPr>
              <a:t>          </a:t>
            </a:r>
            <a:r>
              <a:rPr lang="en-US" i="1" dirty="0">
                <a:solidFill>
                  <a:srgbClr val="0000FF"/>
                </a:solidFill>
              </a:rPr>
              <a:t>&gt;&gt;&gt;</a:t>
            </a:r>
            <a:r>
              <a:rPr lang="en-US" i="1" dirty="0" err="1">
                <a:solidFill>
                  <a:srgbClr val="0000FF"/>
                </a:solidFill>
              </a:rPr>
              <a:t>len</a:t>
            </a:r>
            <a:r>
              <a:rPr lang="en-US" i="1" dirty="0">
                <a:solidFill>
                  <a:srgbClr val="0000FF"/>
                </a:solidFill>
              </a:rPr>
              <a:t>(gene_expression1)</a:t>
            </a:r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i="1" dirty="0">
                <a:solidFill>
                  <a:srgbClr val="0000FF"/>
                </a:solidFill>
              </a:rPr>
              <a:t>                  </a:t>
            </a:r>
            <a:r>
              <a:rPr lang="en-US" dirty="0">
                <a:solidFill>
                  <a:srgbClr val="0000FF"/>
                </a:solidFill>
              </a:rPr>
              <a:t>3</a:t>
            </a:r>
            <a:endParaRPr i="1" dirty="0">
              <a:solidFill>
                <a:srgbClr val="0000FF"/>
              </a:solidFill>
            </a:endParaRPr>
          </a:p>
          <a:p>
            <a:pPr marL="384048" lvl="0" indent="-393573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SzPts val="2000"/>
              <a:buChar char="■"/>
            </a:pPr>
            <a:r>
              <a:rPr lang="en-US" b="1" dirty="0"/>
              <a:t>Append - </a:t>
            </a:r>
            <a:r>
              <a:rPr lang="en-US" dirty="0"/>
              <a:t>adds as a single element to list; length of the list increasing by one</a:t>
            </a:r>
            <a:endParaRPr dirty="0"/>
          </a:p>
          <a:p>
            <a:pPr marL="0" lvl="0" indent="4572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i="1" dirty="0">
                <a:solidFill>
                  <a:srgbClr val="0000FF"/>
                </a:solidFill>
              </a:rPr>
              <a:t>&gt;&gt;&gt; </a:t>
            </a:r>
            <a:r>
              <a:rPr lang="en-US" i="1" dirty="0" err="1">
                <a:solidFill>
                  <a:srgbClr val="0000FF"/>
                </a:solidFill>
              </a:rPr>
              <a:t>dna_seq</a:t>
            </a:r>
            <a:r>
              <a:rPr lang="en-US" i="1" dirty="0">
                <a:solidFill>
                  <a:srgbClr val="0000FF"/>
                </a:solidFill>
              </a:rPr>
              <a:t> = [</a:t>
            </a:r>
            <a:r>
              <a:rPr lang="en-US" dirty="0">
                <a:solidFill>
                  <a:srgbClr val="0000FF"/>
                </a:solidFill>
              </a:rPr>
              <a:t>‘ATCGCGATAG’, 10]</a:t>
            </a:r>
            <a:endParaRPr dirty="0">
              <a:solidFill>
                <a:srgbClr val="0000FF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i="1" dirty="0">
                <a:solidFill>
                  <a:srgbClr val="0000FF"/>
                </a:solidFill>
              </a:rPr>
              <a:t>&gt;&gt;&gt;gene_expression1.</a:t>
            </a:r>
            <a:r>
              <a:rPr lang="en-US" b="1" i="1" dirty="0">
                <a:solidFill>
                  <a:srgbClr val="0000FF"/>
                </a:solidFill>
              </a:rPr>
              <a:t>append</a:t>
            </a:r>
            <a:r>
              <a:rPr lang="en-US" i="1" dirty="0">
                <a:solidFill>
                  <a:srgbClr val="0000FF"/>
                </a:solidFill>
              </a:rPr>
              <a:t>(</a:t>
            </a:r>
            <a:r>
              <a:rPr lang="en-US" i="1" dirty="0" err="1">
                <a:solidFill>
                  <a:srgbClr val="0000FF"/>
                </a:solidFill>
              </a:rPr>
              <a:t>dna_seq</a:t>
            </a:r>
            <a:r>
              <a:rPr lang="en-US" i="1" dirty="0">
                <a:solidFill>
                  <a:srgbClr val="0000FF"/>
                </a:solidFill>
              </a:rPr>
              <a:t>)</a:t>
            </a:r>
            <a:endParaRPr i="1" dirty="0">
              <a:solidFill>
                <a:srgbClr val="0000FF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i="1" dirty="0">
                <a:solidFill>
                  <a:srgbClr val="0000FF"/>
                </a:solidFill>
              </a:rPr>
              <a:t>[‘TNF', 6.09e-07, 9.33e-08, 5.16e-08, 0.000138511,</a:t>
            </a:r>
            <a:r>
              <a:rPr lang="en-US" b="1" i="1" dirty="0">
                <a:solidFill>
                  <a:srgbClr val="0000FF"/>
                </a:solidFill>
              </a:rPr>
              <a:t> [</a:t>
            </a:r>
            <a:r>
              <a:rPr lang="en-US" b="1" dirty="0">
                <a:solidFill>
                  <a:srgbClr val="0000FF"/>
                </a:solidFill>
              </a:rPr>
              <a:t>‘ATCGCGATAG’, 10]</a:t>
            </a:r>
            <a:r>
              <a:rPr lang="en-US" dirty="0">
                <a:solidFill>
                  <a:srgbClr val="0000FF"/>
                </a:solidFill>
              </a:rPr>
              <a:t>]</a:t>
            </a:r>
            <a:endParaRPr i="1" dirty="0">
              <a:solidFill>
                <a:srgbClr val="0000FF"/>
              </a:solidFill>
            </a:endParaRPr>
          </a:p>
          <a:p>
            <a:pPr marL="384048" lvl="0" indent="-393573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SzPts val="2000"/>
              <a:buChar char="■"/>
            </a:pPr>
            <a:r>
              <a:rPr lang="en-US" b="1" dirty="0"/>
              <a:t>Extend </a:t>
            </a:r>
            <a:r>
              <a:rPr lang="en-US" dirty="0"/>
              <a:t>- adds each element to list and length of list will increase based on number of elements added.</a:t>
            </a:r>
            <a:endParaRPr dirty="0"/>
          </a:p>
          <a:p>
            <a:pPr marL="0" lvl="0" indent="4572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i="1" dirty="0">
                <a:solidFill>
                  <a:srgbClr val="0000FF"/>
                </a:solidFill>
              </a:rPr>
              <a:t>&gt;&gt;&gt;gene_expression1.</a:t>
            </a:r>
            <a:r>
              <a:rPr lang="en-US" b="1" i="1" dirty="0">
                <a:solidFill>
                  <a:srgbClr val="0000FF"/>
                </a:solidFill>
              </a:rPr>
              <a:t>extend</a:t>
            </a:r>
            <a:r>
              <a:rPr lang="en-US" i="1" dirty="0">
                <a:solidFill>
                  <a:srgbClr val="0000FF"/>
                </a:solidFill>
              </a:rPr>
              <a:t>([</a:t>
            </a:r>
            <a:r>
              <a:rPr lang="en-US" dirty="0">
                <a:solidFill>
                  <a:srgbClr val="0000FF"/>
                </a:solidFill>
              </a:rPr>
              <a:t>‘test_string1’,’test_string2’</a:t>
            </a:r>
            <a:r>
              <a:rPr lang="en-US" i="1" dirty="0">
                <a:solidFill>
                  <a:srgbClr val="0000FF"/>
                </a:solidFill>
              </a:rPr>
              <a:t>])</a:t>
            </a:r>
            <a:endParaRPr i="1" dirty="0">
              <a:solidFill>
                <a:srgbClr val="0000FF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i="1" dirty="0">
                <a:solidFill>
                  <a:srgbClr val="0000FF"/>
                </a:solidFill>
              </a:rPr>
              <a:t>[‘TNF', 6.09e-07, 9.33e-08, 5.16e-08, 0.000138511, </a:t>
            </a:r>
            <a:r>
              <a:rPr lang="en-US" dirty="0">
                <a:solidFill>
                  <a:srgbClr val="0000FF"/>
                </a:solidFill>
              </a:rPr>
              <a:t> [‘ATCGCGATAG’,10], </a:t>
            </a:r>
            <a:r>
              <a:rPr lang="en-US" b="1" dirty="0">
                <a:solidFill>
                  <a:srgbClr val="0000FF"/>
                </a:solidFill>
              </a:rPr>
              <a:t>‘ATCGCGATAG’, 10</a:t>
            </a:r>
            <a:r>
              <a:rPr lang="en-US" i="1" dirty="0">
                <a:solidFill>
                  <a:srgbClr val="0000FF"/>
                </a:solidFill>
              </a:rPr>
              <a:t>]</a:t>
            </a:r>
            <a:endParaRPr i="1" dirty="0">
              <a:solidFill>
                <a:srgbClr val="0000FF"/>
              </a:solidFill>
            </a:endParaRPr>
          </a:p>
          <a:p>
            <a:pPr marL="384048" lvl="0" indent="-393573" algn="l" rtl="0">
              <a:lnSpc>
                <a:spcPct val="84000"/>
              </a:lnSpc>
              <a:spcBef>
                <a:spcPts val="500"/>
              </a:spcBef>
              <a:spcAft>
                <a:spcPts val="0"/>
              </a:spcAft>
              <a:buSzPts val="2000"/>
              <a:buChar char="■"/>
            </a:pPr>
            <a:r>
              <a:rPr lang="en-US" b="1" dirty="0"/>
              <a:t>Insert </a:t>
            </a:r>
            <a:r>
              <a:rPr lang="en-US" dirty="0"/>
              <a:t>- add item in a particular index in the list</a:t>
            </a:r>
            <a:endParaRPr dirty="0"/>
          </a:p>
          <a:p>
            <a:pPr marL="0" lvl="0" indent="457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FF"/>
                </a:solidFill>
              </a:rPr>
              <a:t>&gt;&gt;&gt;</a:t>
            </a:r>
            <a:r>
              <a:rPr lang="en-US" i="1" dirty="0">
                <a:solidFill>
                  <a:srgbClr val="0000FF"/>
                </a:solidFill>
              </a:rPr>
              <a:t>gene_expression1.insert(4, “TNF”)</a:t>
            </a:r>
          </a:p>
          <a:p>
            <a:pPr marL="0" indent="45720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ts val="1100"/>
              <a:buNone/>
            </a:pPr>
            <a:r>
              <a:rPr lang="en-US" i="1" dirty="0">
                <a:solidFill>
                  <a:srgbClr val="0000FF"/>
                </a:solidFill>
              </a:rPr>
              <a:t>[‘TNF', 6.09e-07, 9.33e-08, 5.16e-08,</a:t>
            </a:r>
            <a:r>
              <a:rPr lang="en-US" b="1" i="1" dirty="0">
                <a:solidFill>
                  <a:srgbClr val="0000FF"/>
                </a:solidFill>
              </a:rPr>
              <a:t>’TNF’, </a:t>
            </a:r>
            <a:r>
              <a:rPr lang="en-US" i="1" dirty="0">
                <a:solidFill>
                  <a:srgbClr val="0000FF"/>
                </a:solidFill>
              </a:rPr>
              <a:t>0.000138511, </a:t>
            </a:r>
            <a:r>
              <a:rPr lang="en-US" dirty="0">
                <a:solidFill>
                  <a:srgbClr val="0000FF"/>
                </a:solidFill>
              </a:rPr>
              <a:t>[‘ATCGCGATAG’,10],‘ATCGCGATAG’, 10</a:t>
            </a:r>
            <a:r>
              <a:rPr lang="en-US" i="1" dirty="0">
                <a:solidFill>
                  <a:srgbClr val="0000FF"/>
                </a:solidFill>
              </a:rPr>
              <a:t>]</a:t>
            </a:r>
          </a:p>
          <a:p>
            <a:pPr marL="0" lvl="0" indent="457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 dirty="0">
              <a:solidFill>
                <a:srgbClr val="0000FF"/>
              </a:solidFill>
            </a:endParaRPr>
          </a:p>
          <a:p>
            <a:pPr marL="0" lvl="0" indent="457200" algn="l" rtl="0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 dirty="0">
              <a:solidFill>
                <a:srgbClr val="0000FF"/>
              </a:solidFill>
            </a:endParaRPr>
          </a:p>
          <a:p>
            <a:pPr marL="0" lvl="0" indent="457200" algn="l" rtl="0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 dirty="0">
              <a:solidFill>
                <a:srgbClr val="0000FF"/>
              </a:solidFill>
            </a:endParaRPr>
          </a:p>
          <a:p>
            <a:pPr marL="914400" lvl="1" indent="-266573" algn="l" rtl="0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None/>
            </a:pPr>
            <a:endParaRPr dirty="0"/>
          </a:p>
          <a:p>
            <a:pPr marL="647827" marR="0" lvl="1" indent="0" algn="l" rtl="0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None/>
            </a:pPr>
            <a:endParaRPr b="1" i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C51A-8561-4D16-9013-B80F99CA3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DDBE4-1024-449E-90A9-B6D771F8A5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500" dirty="0"/>
              <a:t>Strings Review</a:t>
            </a:r>
          </a:p>
          <a:p>
            <a:r>
              <a:rPr lang="en-US" sz="2500" dirty="0"/>
              <a:t>Loops</a:t>
            </a:r>
          </a:p>
          <a:p>
            <a:r>
              <a:rPr lang="en-US" sz="2500" dirty="0"/>
              <a:t>Data Structures</a:t>
            </a:r>
          </a:p>
          <a:p>
            <a:r>
              <a:rPr lang="en-US" sz="2500" dirty="0"/>
              <a:t>Modules and Packages</a:t>
            </a:r>
          </a:p>
          <a:p>
            <a:r>
              <a:rPr lang="en-US" sz="2500" dirty="0"/>
              <a:t>I/O and Files</a:t>
            </a:r>
          </a:p>
          <a:p>
            <a:pPr marL="0" lvl="0" indent="0">
              <a:spcAft>
                <a:spcPts val="1000"/>
              </a:spcAft>
              <a:buNone/>
            </a:pPr>
            <a:endParaRPr lang="en-US" sz="2500" dirty="0"/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97149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List Methods</a:t>
            </a:r>
            <a:endParaRPr/>
          </a:p>
        </p:txBody>
      </p:sp>
      <p:sp>
        <p:nvSpPr>
          <p:cNvPr id="223" name="Google Shape;223;p29"/>
          <p:cNvSpPr txBox="1">
            <a:spLocks noGrp="1"/>
          </p:cNvSpPr>
          <p:nvPr>
            <p:ph type="body" idx="1"/>
          </p:nvPr>
        </p:nvSpPr>
        <p:spPr>
          <a:xfrm>
            <a:off x="1371600" y="1315101"/>
            <a:ext cx="9601200" cy="44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marR="0" lvl="0" indent="-393573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en-US" b="1" i="0" u="none" strike="noStrike" cap="none" dirty="0">
                <a:solidFill>
                  <a:schemeClr val="dk2"/>
                </a:solidFill>
              </a:rPr>
              <a:t>count</a:t>
            </a:r>
            <a:r>
              <a:rPr lang="en-US" b="1" dirty="0"/>
              <a:t>() - </a:t>
            </a:r>
            <a:r>
              <a:rPr lang="en-US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occurrence of elements</a:t>
            </a:r>
            <a:endParaRPr dirty="0"/>
          </a:p>
          <a:p>
            <a:pPr marL="457200" marR="0" lvl="1" indent="0" algn="l" rtl="0">
              <a:lnSpc>
                <a:spcPct val="8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None/>
            </a:pPr>
            <a:r>
              <a:rPr lang="en-US" dirty="0">
                <a:solidFill>
                  <a:srgbClr val="0000FF"/>
                </a:solidFill>
              </a:rPr>
              <a:t>&gt;&gt;&gt;</a:t>
            </a:r>
            <a:r>
              <a:rPr lang="en-US" b="0" i="1" u="none" strike="noStrike" cap="none" dirty="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gene_expression1.</a:t>
            </a:r>
            <a:r>
              <a:rPr lang="en-US" b="1" i="1" u="none" strike="noStrike" cap="none" dirty="0">
                <a:solidFill>
                  <a:srgbClr val="0000FF"/>
                </a:solidFill>
              </a:rPr>
              <a:t>count</a:t>
            </a:r>
            <a:r>
              <a:rPr lang="en-US" b="0" i="1" u="none" strike="noStrike" cap="none" dirty="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(‘TNF’)</a:t>
            </a:r>
            <a:endParaRPr b="0" i="1" u="none" strike="noStrike" cap="none" dirty="0"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1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None/>
            </a:pPr>
            <a:r>
              <a:rPr lang="en-US" dirty="0">
                <a:solidFill>
                  <a:srgbClr val="0000FF"/>
                </a:solidFill>
              </a:rPr>
              <a:t>2</a:t>
            </a:r>
            <a:endParaRPr dirty="0">
              <a:solidFill>
                <a:srgbClr val="0000FF"/>
              </a:solidFill>
            </a:endParaRPr>
          </a:p>
          <a:p>
            <a:pPr marL="384048" marR="0" lvl="0" indent="-393573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en-US" b="1" i="0" u="none" strike="noStrike" cap="none" dirty="0">
                <a:solidFill>
                  <a:schemeClr val="dk2"/>
                </a:solidFill>
              </a:rPr>
              <a:t>reverse</a:t>
            </a:r>
            <a:r>
              <a:rPr lang="en-US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endParaRPr dirty="0"/>
          </a:p>
          <a:p>
            <a:pPr marL="457200" lvl="1" indent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</a:rPr>
              <a:t>&gt;&gt;&gt;gene = [1, ‘brca1’, ‘cancer’]</a:t>
            </a:r>
            <a:endParaRPr dirty="0">
              <a:solidFill>
                <a:srgbClr val="0000FF"/>
              </a:solidFill>
            </a:endParaRPr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</a:rPr>
              <a:t>&gt;&gt;&gt;</a:t>
            </a:r>
            <a:r>
              <a:rPr lang="en-US" dirty="0" err="1">
                <a:solidFill>
                  <a:srgbClr val="0000FF"/>
                </a:solidFill>
              </a:rPr>
              <a:t>gene.reverse</a:t>
            </a:r>
            <a:r>
              <a:rPr lang="en-US" dirty="0">
                <a:solidFill>
                  <a:srgbClr val="0000FF"/>
                </a:solidFill>
              </a:rPr>
              <a:t>()</a:t>
            </a:r>
            <a:endParaRPr dirty="0">
              <a:solidFill>
                <a:srgbClr val="0000FF"/>
              </a:solidFill>
            </a:endParaRPr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dirty="0">
                <a:solidFill>
                  <a:srgbClr val="0000FF"/>
                </a:solidFill>
              </a:rPr>
              <a:t>[‘cancer’, ‘brca1’, 1] </a:t>
            </a:r>
            <a:endParaRPr dirty="0"/>
          </a:p>
          <a:p>
            <a:pPr marL="384048" marR="0" lvl="0" indent="-393573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en-US" b="1" dirty="0"/>
              <a:t>Sorting</a:t>
            </a:r>
            <a:endParaRPr b="1" dirty="0"/>
          </a:p>
          <a:p>
            <a:pPr marL="914400" marR="0" lvl="1" indent="-384048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lang="en-US" b="1" i="0" u="none" strike="noStrike" cap="none" dirty="0">
                <a:solidFill>
                  <a:schemeClr val="dk2"/>
                </a:solidFill>
              </a:rPr>
              <a:t>sorted</a:t>
            </a:r>
            <a:r>
              <a:rPr lang="en-US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n-US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mylist</a:t>
            </a:r>
            <a:r>
              <a:rPr lang="en-US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: do</a:t>
            </a:r>
            <a:r>
              <a:rPr lang="en-US" i="0" dirty="0"/>
              <a:t>esn’t modify original list</a:t>
            </a:r>
            <a:endParaRPr i="0" dirty="0"/>
          </a:p>
          <a:p>
            <a:pPr marL="914400" marR="0" lvl="1" indent="-384048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lang="en-US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mylist.</a:t>
            </a:r>
            <a:r>
              <a:rPr lang="en-US" b="1" i="0" u="none" strike="noStrike" cap="none" dirty="0">
                <a:solidFill>
                  <a:schemeClr val="dk2"/>
                </a:solidFill>
              </a:rPr>
              <a:t>sort</a:t>
            </a:r>
            <a:r>
              <a:rPr lang="en-US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: </a:t>
            </a:r>
            <a:r>
              <a:rPr lang="en-US" i="0" dirty="0"/>
              <a:t>modifies the list </a:t>
            </a:r>
            <a:endParaRPr b="0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914400" marR="0" lvl="1" indent="-266573" algn="l" rtl="0">
              <a:lnSpc>
                <a:spcPct val="8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None/>
            </a:pPr>
            <a:endParaRPr b="0" i="1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24" name="Google Shape;2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9550" y="4000675"/>
            <a:ext cx="3050850" cy="2255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Tuples</a:t>
            </a:r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body" idx="1"/>
          </p:nvPr>
        </p:nvSpPr>
        <p:spPr>
          <a:xfrm>
            <a:off x="1371600" y="1674625"/>
            <a:ext cx="9601200" cy="41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marR="0" lvl="0" indent="-384048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tuple consists of sequence of values separated by commas, and is another standard sequence data type, like strings and lists.</a:t>
            </a:r>
            <a:endParaRPr dirty="0"/>
          </a:p>
          <a:p>
            <a:pPr marL="384048" marR="0" lvl="0" indent="-257048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endParaRPr dirty="0"/>
          </a:p>
          <a:p>
            <a:pPr marL="384048" marR="0" lvl="0" indent="-257048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endParaRPr dirty="0"/>
          </a:p>
          <a:p>
            <a:pPr marL="384048" marR="0" lvl="0" indent="-257048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endParaRPr dirty="0"/>
          </a:p>
          <a:p>
            <a:pPr marL="384048" marR="0" lvl="0" indent="-257048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endParaRPr sz="2000" b="0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84048" marR="0" lvl="0" indent="-257048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endParaRPr sz="2000" b="0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84048" marR="0" lvl="0" indent="-384048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en-US" dirty="0"/>
              <a:t>A tuple can have items with different types (integer, float, list, string etc.).</a:t>
            </a:r>
            <a:endParaRPr dirty="0"/>
          </a:p>
          <a:p>
            <a:pPr marL="384048" marR="0" lvl="0" indent="-384048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</a:t>
            </a:r>
            <a:r>
              <a:rPr lang="en-US" dirty="0"/>
              <a:t>l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ist can have tuples as elements</a:t>
            </a:r>
            <a:endParaRPr dirty="0"/>
          </a:p>
          <a:p>
            <a:pPr marL="384048" marR="0" lvl="0" indent="0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i="1" dirty="0">
                <a:solidFill>
                  <a:srgbClr val="0000FF"/>
                </a:solidFill>
              </a:rPr>
              <a:t>&gt;&gt;&gt;</a:t>
            </a:r>
            <a:r>
              <a:rPr lang="en-US" sz="2000" b="0" i="1" u="none" strike="noStrike" cap="none" dirty="0">
                <a:solidFill>
                  <a:srgbClr val="0000FF"/>
                </a:solidFill>
                <a:sym typeface="Source Sans Pro"/>
              </a:rPr>
              <a:t>myList =[(1,2,3),(4,5,6),(7,8,9)]</a:t>
            </a:r>
            <a:endParaRPr lang="en-US" i="1" dirty="0">
              <a:solidFill>
                <a:srgbClr val="0000FF"/>
              </a:solidFill>
            </a:endParaRPr>
          </a:p>
          <a:p>
            <a:pPr marL="384048" marR="0" lvl="0" indent="0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2000" b="0" i="1" u="none" strike="noStrike" cap="none" dirty="0">
              <a:solidFill>
                <a:srgbClr val="0000FF"/>
              </a:solidFill>
              <a:sym typeface="Source Sans Pro"/>
            </a:endParaRPr>
          </a:p>
        </p:txBody>
      </p:sp>
      <p:pic>
        <p:nvPicPr>
          <p:cNvPr id="239" name="Google Shape;239;p31"/>
          <p:cNvPicPr preferRelativeResize="0"/>
          <p:nvPr/>
        </p:nvPicPr>
        <p:blipFill rotWithShape="1">
          <a:blip r:embed="rId3">
            <a:alphaModFix/>
          </a:blip>
          <a:srcRect t="38708" b="9214"/>
          <a:stretch/>
        </p:blipFill>
        <p:spPr>
          <a:xfrm>
            <a:off x="3489074" y="2538825"/>
            <a:ext cx="6614451" cy="1780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Tuples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39AD8-CF2A-4D9D-8972-CD1B8C8B5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817649"/>
            <a:ext cx="9601200" cy="4049751"/>
          </a:xfrm>
        </p:spPr>
        <p:txBody>
          <a:bodyPr/>
          <a:lstStyle/>
          <a:p>
            <a:pPr marL="384048" lvl="0" indent="-384048">
              <a:lnSpc>
                <a:spcPct val="84000"/>
              </a:lnSpc>
              <a:spcBef>
                <a:spcPts val="0"/>
              </a:spcBef>
            </a:pPr>
            <a:r>
              <a:rPr lang="en-US" dirty="0"/>
              <a:t>Tuples share similar properties with lists</a:t>
            </a:r>
          </a:p>
          <a:p>
            <a:pPr lvl="1" indent="-384048">
              <a:lnSpc>
                <a:spcPct val="84000"/>
              </a:lnSpc>
            </a:pPr>
            <a:r>
              <a:rPr lang="en-US" dirty="0"/>
              <a:t>indexing</a:t>
            </a:r>
          </a:p>
          <a:p>
            <a:pPr lvl="1" indent="-384048">
              <a:lnSpc>
                <a:spcPct val="84000"/>
              </a:lnSpc>
              <a:spcBef>
                <a:spcPts val="0"/>
              </a:spcBef>
            </a:pPr>
            <a:r>
              <a:rPr lang="en-US" dirty="0"/>
              <a:t>slicing </a:t>
            </a:r>
          </a:p>
          <a:p>
            <a:pPr lvl="1" indent="-384048">
              <a:lnSpc>
                <a:spcPct val="84000"/>
              </a:lnSpc>
              <a:spcBef>
                <a:spcPts val="0"/>
              </a:spcBef>
            </a:pPr>
            <a:r>
              <a:rPr lang="en-US" dirty="0"/>
              <a:t>concatenation</a:t>
            </a:r>
          </a:p>
          <a:p>
            <a:pPr marL="914400" lvl="0" indent="0">
              <a:lnSpc>
                <a:spcPct val="84000"/>
              </a:lnSpc>
              <a:spcBef>
                <a:spcPts val="200"/>
              </a:spcBef>
              <a:buNone/>
            </a:pPr>
            <a:r>
              <a:rPr lang="en-US" dirty="0">
                <a:solidFill>
                  <a:srgbClr val="0000FF"/>
                </a:solidFill>
              </a:rPr>
              <a:t>&gt;&gt;&gt; print((1, 2, 3) + (4, 5, 6))</a:t>
            </a:r>
          </a:p>
          <a:p>
            <a:pPr marL="914400" lvl="0" indent="0">
              <a:lnSpc>
                <a:spcPct val="84000"/>
              </a:lnSpc>
              <a:spcBef>
                <a:spcPts val="200"/>
              </a:spcBef>
              <a:buNone/>
            </a:pPr>
            <a:r>
              <a:rPr lang="en-US" dirty="0">
                <a:solidFill>
                  <a:srgbClr val="0000FF"/>
                </a:solidFill>
              </a:rPr>
              <a:t>1, 2, 3, 4, 5, 6</a:t>
            </a:r>
          </a:p>
          <a:p>
            <a:pPr marL="384048" lvl="0" indent="-384048">
              <a:lnSpc>
                <a:spcPct val="84000"/>
              </a:lnSpc>
              <a:spcBef>
                <a:spcPts val="1200"/>
              </a:spcBef>
            </a:pPr>
            <a:r>
              <a:rPr lang="en-US" dirty="0"/>
              <a:t>Tuple are used for </a:t>
            </a:r>
            <a:r>
              <a:rPr lang="en-US" b="1" dirty="0"/>
              <a:t>heterogeneous (different) data types</a:t>
            </a:r>
          </a:p>
          <a:p>
            <a:pPr marL="457200" lvl="1" indent="0">
              <a:lnSpc>
                <a:spcPct val="84000"/>
              </a:lnSpc>
              <a:spcBef>
                <a:spcPts val="1200"/>
              </a:spcBef>
              <a:buNone/>
            </a:pPr>
            <a:r>
              <a:rPr lang="en-US" i="0" dirty="0">
                <a:solidFill>
                  <a:srgbClr val="0000FF"/>
                </a:solidFill>
              </a:rPr>
              <a:t>&gt;&gt;&gt; mixed_tuple = (1,’a’,2,’b’)</a:t>
            </a:r>
          </a:p>
          <a:p>
            <a:pPr marL="384048" lvl="0" indent="-384048">
              <a:lnSpc>
                <a:spcPct val="84000"/>
              </a:lnSpc>
              <a:spcBef>
                <a:spcPts val="1200"/>
              </a:spcBef>
            </a:pPr>
            <a:r>
              <a:rPr lang="en-US" dirty="0"/>
              <a:t>Tuple are </a:t>
            </a:r>
            <a:r>
              <a:rPr lang="en-US" b="1" dirty="0"/>
              <a:t>immutable,</a:t>
            </a:r>
          </a:p>
          <a:p>
            <a:pPr marL="841248" lvl="1" indent="-384048">
              <a:lnSpc>
                <a:spcPct val="84000"/>
              </a:lnSpc>
              <a:spcBef>
                <a:spcPts val="1200"/>
              </a:spcBef>
            </a:pPr>
            <a:r>
              <a:rPr lang="en-US" dirty="0"/>
              <a:t>Once created it cant be changed: cannot remove tuple item</a:t>
            </a:r>
          </a:p>
          <a:p>
            <a:pPr marL="1298448" lvl="2" indent="-384048">
              <a:lnSpc>
                <a:spcPct val="84000"/>
              </a:lnSpc>
              <a:spcBef>
                <a:spcPts val="1200"/>
              </a:spcBef>
            </a:pPr>
            <a:r>
              <a:rPr lang="en-US" dirty="0">
                <a:solidFill>
                  <a:srgbClr val="FF0000"/>
                </a:solidFill>
              </a:rPr>
              <a:t>gene_expression1[0] = ‘TNF’</a:t>
            </a:r>
          </a:p>
          <a:p>
            <a:pPr marL="841248" lvl="1" indent="-384048">
              <a:lnSpc>
                <a:spcPct val="84000"/>
              </a:lnSpc>
              <a:spcBef>
                <a:spcPts val="1200"/>
              </a:spcBef>
            </a:pPr>
            <a:r>
              <a:rPr lang="en-US" dirty="0"/>
              <a:t>iterating through tuple is faster than with list. So there is a slight performance boost.</a:t>
            </a:r>
          </a:p>
          <a:p>
            <a:pPr marL="841248" lvl="1" indent="-384048">
              <a:lnSpc>
                <a:spcPct val="84000"/>
              </a:lnSpc>
              <a:spcBef>
                <a:spcPts val="1200"/>
              </a:spcBef>
            </a:pPr>
            <a:endParaRPr lang="en-US" dirty="0"/>
          </a:p>
          <a:p>
            <a:pPr marL="457200" lvl="1" indent="0">
              <a:lnSpc>
                <a:spcPct val="84000"/>
              </a:lnSpc>
              <a:spcBef>
                <a:spcPts val="1200"/>
              </a:spcBef>
              <a:buNone/>
            </a:pPr>
            <a:endParaRPr lang="en-US" dirty="0"/>
          </a:p>
          <a:p>
            <a:pPr marL="384048" lvl="0" indent="-384048">
              <a:lnSpc>
                <a:spcPct val="84000"/>
              </a:lnSpc>
              <a:spcBef>
                <a:spcPts val="1200"/>
              </a:spcBef>
            </a:pPr>
            <a:endParaRPr lang="en-US" dirty="0"/>
          </a:p>
          <a:p>
            <a:pPr marL="384048" lvl="0" indent="-257048">
              <a:lnSpc>
                <a:spcPct val="84000"/>
              </a:lnSpc>
              <a:spcBef>
                <a:spcPts val="1200"/>
              </a:spcBef>
              <a:buNone/>
            </a:pPr>
            <a:endParaRPr lang="en-US" dirty="0"/>
          </a:p>
          <a:p>
            <a:pPr marL="384048" lvl="0" indent="-257048">
              <a:lnSpc>
                <a:spcPct val="84000"/>
              </a:lnSpc>
              <a:spcBef>
                <a:spcPts val="1200"/>
              </a:spcBef>
              <a:buNone/>
            </a:pPr>
            <a:endParaRPr lang="en-US" dirty="0"/>
          </a:p>
          <a:p>
            <a:pPr marL="384048" lvl="0" indent="-257048">
              <a:lnSpc>
                <a:spcPct val="84000"/>
              </a:lnSpc>
              <a:spcBef>
                <a:spcPts val="1200"/>
              </a:spcBef>
              <a:buNone/>
            </a:pPr>
            <a:endParaRPr lang="en-US" dirty="0"/>
          </a:p>
          <a:p>
            <a:pPr marL="384048" lvl="0" indent="-257048">
              <a:lnSpc>
                <a:spcPct val="84000"/>
              </a:lnSpc>
              <a:spcBef>
                <a:spcPts val="1200"/>
              </a:spcBef>
              <a:buNone/>
            </a:pPr>
            <a:endParaRPr lang="en-US" dirty="0"/>
          </a:p>
          <a:p>
            <a:pPr marL="0" lvl="0" indent="0">
              <a:lnSpc>
                <a:spcPct val="84000"/>
              </a:lnSpc>
              <a:spcBef>
                <a:spcPts val="1200"/>
              </a:spcBef>
              <a:buNone/>
            </a:pPr>
            <a:endParaRPr lang="en-US" dirty="0"/>
          </a:p>
          <a:p>
            <a:pPr marL="384048" lvl="0" indent="0">
              <a:lnSpc>
                <a:spcPct val="84000"/>
              </a:lnSpc>
              <a:spcBef>
                <a:spcPts val="1200"/>
              </a:spcBef>
              <a:buNone/>
            </a:pPr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Tuples Method</a:t>
            </a:r>
            <a:endParaRPr/>
          </a:p>
        </p:txBody>
      </p:sp>
      <p:pic>
        <p:nvPicPr>
          <p:cNvPr id="253" name="Google Shape;25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650" y="1655350"/>
            <a:ext cx="6262249" cy="470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Sets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435055-2A08-4E15-B3D9-4F104B46F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428750"/>
            <a:ext cx="9601200" cy="3581400"/>
          </a:xfrm>
        </p:spPr>
        <p:txBody>
          <a:bodyPr/>
          <a:lstStyle/>
          <a:p>
            <a:pPr marL="384048" lvl="0" indent="-384048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An </a:t>
            </a:r>
            <a:r>
              <a:rPr lang="en-US" b="1" dirty="0"/>
              <a:t>unordered</a:t>
            </a:r>
            <a:r>
              <a:rPr lang="en-US" dirty="0"/>
              <a:t> collection of elements and values</a:t>
            </a:r>
          </a:p>
          <a:p>
            <a:pPr marL="384048" lvl="0" indent="-384048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Sets do not support indexing, slicing, or other sequence-like behavior.</a:t>
            </a:r>
          </a:p>
          <a:p>
            <a:pPr marL="384048" lvl="0" indent="-384048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No duplicate elements</a:t>
            </a:r>
          </a:p>
          <a:p>
            <a:pPr marL="384048" lvl="0" indent="-384048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Supports mathematical operations like </a:t>
            </a:r>
            <a:r>
              <a:rPr lang="en-US" i="1" dirty="0"/>
              <a:t>union, intersection, </a:t>
            </a:r>
            <a:r>
              <a:rPr lang="en-US" dirty="0"/>
              <a:t> and </a:t>
            </a:r>
            <a:r>
              <a:rPr lang="en-US" i="1" dirty="0"/>
              <a:t>difference</a:t>
            </a:r>
            <a:endParaRPr lang="en-US" dirty="0"/>
          </a:p>
          <a:p>
            <a:endParaRPr lang="en-US" dirty="0"/>
          </a:p>
        </p:txBody>
      </p:sp>
      <p:pic>
        <p:nvPicPr>
          <p:cNvPr id="260" name="Google Shape;2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643" y="3429000"/>
            <a:ext cx="835342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Operations </a:t>
            </a:r>
            <a:r>
              <a:rPr lang="en-US"/>
              <a:t>W</a:t>
            </a:r>
            <a:r>
              <a:rPr lang="en-US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ith </a:t>
            </a:r>
            <a:r>
              <a:rPr lang="en-US"/>
              <a:t>S</a:t>
            </a:r>
            <a:r>
              <a:rPr lang="en-US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ets	</a:t>
            </a:r>
            <a:endParaRPr/>
          </a:p>
        </p:txBody>
      </p:sp>
      <p:sp>
        <p:nvSpPr>
          <p:cNvPr id="266" name="Google Shape;266;p35"/>
          <p:cNvSpPr txBox="1">
            <a:spLocks noGrp="1"/>
          </p:cNvSpPr>
          <p:nvPr>
            <p:ph type="body" idx="1"/>
          </p:nvPr>
        </p:nvSpPr>
        <p:spPr>
          <a:xfrm>
            <a:off x="1450079" y="1491707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Union </a:t>
            </a:r>
            <a:endParaRPr dirty="0"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Intersection</a:t>
            </a:r>
            <a:endParaRPr dirty="0"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difference</a:t>
            </a:r>
            <a:endParaRPr dirty="0"/>
          </a:p>
        </p:txBody>
      </p:sp>
      <p:pic>
        <p:nvPicPr>
          <p:cNvPr id="267" name="Google Shape;2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8259" y="2815683"/>
            <a:ext cx="6135262" cy="3939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60;p34">
            <a:extLst>
              <a:ext uri="{FF2B5EF4-FFF2-40B4-BE49-F238E27FC236}">
                <a16:creationId xmlns:a16="http://schemas.microsoft.com/office/drawing/2014/main" id="{63A91C58-FFB6-4DB7-AF4A-5517C9595DC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18422" b="75485"/>
          <a:stretch/>
        </p:blipFill>
        <p:spPr>
          <a:xfrm>
            <a:off x="1140721" y="3575358"/>
            <a:ext cx="4606659" cy="819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60;p34">
            <a:extLst>
              <a:ext uri="{FF2B5EF4-FFF2-40B4-BE49-F238E27FC236}">
                <a16:creationId xmlns:a16="http://schemas.microsoft.com/office/drawing/2014/main" id="{7FB6F279-5FF0-4CAF-A8DA-5B88560B098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2456" r="14016"/>
          <a:stretch/>
        </p:blipFill>
        <p:spPr>
          <a:xfrm>
            <a:off x="1140720" y="4785267"/>
            <a:ext cx="4606659" cy="887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Dictionaries</a:t>
            </a:r>
            <a:endParaRPr/>
          </a:p>
        </p:txBody>
      </p:sp>
      <p:sp>
        <p:nvSpPr>
          <p:cNvPr id="274" name="Google Shape;274;p36"/>
          <p:cNvSpPr txBox="1">
            <a:spLocks noGrp="1"/>
          </p:cNvSpPr>
          <p:nvPr>
            <p:ph type="body" idx="1"/>
          </p:nvPr>
        </p:nvSpPr>
        <p:spPr>
          <a:xfrm>
            <a:off x="1371600" y="1022650"/>
            <a:ext cx="10820400" cy="44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■"/>
            </a:pPr>
            <a:r>
              <a:rPr lang="en-US" b="1" dirty="0"/>
              <a:t>Unordered</a:t>
            </a:r>
            <a:r>
              <a:rPr lang="en-US" dirty="0"/>
              <a:t> set of </a:t>
            </a:r>
            <a:r>
              <a:rPr lang="en-US" i="1" dirty="0"/>
              <a:t>key </a:t>
            </a:r>
            <a:r>
              <a:rPr lang="en-US" dirty="0"/>
              <a:t>and </a:t>
            </a:r>
            <a:r>
              <a:rPr lang="en-US" i="1" dirty="0"/>
              <a:t>value </a:t>
            </a:r>
            <a:r>
              <a:rPr lang="en-US" dirty="0"/>
              <a:t>pairs and not sequence like string and list.</a:t>
            </a:r>
            <a:endParaRPr dirty="0"/>
          </a:p>
          <a:p>
            <a:pPr marL="384048" marR="0" lvl="0" indent="-38404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■"/>
            </a:pPr>
            <a:r>
              <a:rPr lang="en-US" dirty="0"/>
              <a:t>Dictionaries are a collection of key/value pairs enclosed by {}.</a:t>
            </a:r>
            <a:endParaRPr dirty="0"/>
          </a:p>
          <a:p>
            <a:pPr marL="384048" lvl="0" indent="-38404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■"/>
            </a:pPr>
            <a:r>
              <a:rPr lang="en-US" i="1" dirty="0"/>
              <a:t>keys </a:t>
            </a:r>
            <a:r>
              <a:rPr lang="en-US" dirty="0"/>
              <a:t>must be unique within one dictionary and immutable</a:t>
            </a:r>
            <a:endParaRPr dirty="0"/>
          </a:p>
          <a:p>
            <a:pPr marL="914400" lvl="1" indent="-38404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–"/>
            </a:pPr>
            <a:r>
              <a:rPr lang="en-US" dirty="0"/>
              <a:t>No duplicate keys, but there can be duplicate values</a:t>
            </a:r>
            <a:endParaRPr dirty="0"/>
          </a:p>
          <a:p>
            <a:pPr marL="384048" marR="0" lvl="0" indent="-38404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■"/>
            </a:pPr>
            <a:r>
              <a:rPr lang="en-US" b="1" dirty="0"/>
              <a:t>colon (:)</a:t>
            </a:r>
            <a:r>
              <a:rPr lang="en-US" dirty="0"/>
              <a:t> to separate key from its value(s) and </a:t>
            </a:r>
            <a:r>
              <a:rPr lang="en-US" b="1" dirty="0"/>
              <a:t>commas </a:t>
            </a:r>
            <a:r>
              <a:rPr lang="en-US" dirty="0"/>
              <a:t>to separate</a:t>
            </a:r>
            <a:r>
              <a:rPr lang="en-US" b="1" dirty="0"/>
              <a:t> </a:t>
            </a:r>
            <a:r>
              <a:rPr lang="en-US" dirty="0"/>
              <a:t>elements/values. </a:t>
            </a:r>
            <a:endParaRPr dirty="0"/>
          </a:p>
          <a:p>
            <a:pPr marL="384048" marR="0" lvl="0" indent="-38404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■"/>
            </a:pPr>
            <a:r>
              <a:rPr lang="en-US" dirty="0"/>
              <a:t>Use dictionaries  with two pieces of information that naturally go together, </a:t>
            </a:r>
            <a:r>
              <a:rPr lang="en-US" b="1" dirty="0"/>
              <a:t>like gene name and sequence.</a:t>
            </a:r>
            <a:endParaRPr b="1" dirty="0"/>
          </a:p>
          <a:p>
            <a:pPr marL="384048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 dirty="0"/>
          </a:p>
          <a:p>
            <a:pPr marL="914400" marR="0" lvl="1" indent="-25704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endParaRPr sz="2000" b="0" i="1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75" name="Google Shape;275;p36"/>
          <p:cNvPicPr preferRelativeResize="0"/>
          <p:nvPr/>
        </p:nvPicPr>
        <p:blipFill rotWithShape="1">
          <a:blip r:embed="rId3">
            <a:alphaModFix/>
          </a:blip>
          <a:srcRect t="3748" r="53095" b="4600"/>
          <a:stretch/>
        </p:blipFill>
        <p:spPr>
          <a:xfrm>
            <a:off x="7092441" y="3812551"/>
            <a:ext cx="2697375" cy="26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6"/>
          <p:cNvSpPr txBox="1"/>
          <p:nvPr/>
        </p:nvSpPr>
        <p:spPr>
          <a:xfrm>
            <a:off x="3278459" y="4602510"/>
            <a:ext cx="6356195" cy="75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TF_motif</a:t>
            </a:r>
            <a:r>
              <a:rPr lang="en-US" sz="2000" dirty="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=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‘SP1' : '</a:t>
            </a:r>
            <a:r>
              <a:rPr lang="en-US" sz="2000" dirty="0" err="1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gggcgg</a:t>
            </a:r>
            <a:r>
              <a:rPr lang="en-US" sz="2000" dirty="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’,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'C/EBP':'</a:t>
            </a:r>
            <a:r>
              <a:rPr lang="en-US" sz="2000" dirty="0" err="1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attgcgcaat</a:t>
            </a:r>
            <a:r>
              <a:rPr lang="en-US" sz="2000" dirty="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’,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'ATF':'</a:t>
            </a:r>
            <a:r>
              <a:rPr lang="en-US" sz="2000" dirty="0" err="1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tgacgtca</a:t>
            </a:r>
            <a:r>
              <a:rPr lang="en-US" sz="2000" dirty="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’,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'</a:t>
            </a:r>
            <a:r>
              <a:rPr lang="en-US" sz="2000" dirty="0" err="1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c-M</a:t>
            </a:r>
            <a:r>
              <a:rPr lang="en-US" sz="2000" dirty="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yc':'cacgtg'}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build="p"/>
      <p:bldP spid="27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>
            <a:spLocks noGrp="1"/>
          </p:cNvSpPr>
          <p:nvPr>
            <p:ph type="title"/>
          </p:nvPr>
        </p:nvSpPr>
        <p:spPr>
          <a:xfrm>
            <a:off x="1295400" y="1812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Dictionaries (Cont’d)</a:t>
            </a:r>
            <a:endParaRPr/>
          </a:p>
        </p:txBody>
      </p:sp>
      <p:sp>
        <p:nvSpPr>
          <p:cNvPr id="282" name="Google Shape;282;p37"/>
          <p:cNvSpPr txBox="1">
            <a:spLocks noGrp="1"/>
          </p:cNvSpPr>
          <p:nvPr>
            <p:ph type="body" idx="1"/>
          </p:nvPr>
        </p:nvSpPr>
        <p:spPr>
          <a:xfrm>
            <a:off x="1295400" y="1122250"/>
            <a:ext cx="10606800" cy="6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en-US" dirty="0"/>
              <a:t>Accessing Values</a:t>
            </a:r>
            <a:endParaRPr dirty="0"/>
          </a:p>
          <a:p>
            <a:pPr marL="914400" marR="0" lvl="0" indent="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i="1" dirty="0">
                <a:solidFill>
                  <a:srgbClr val="0000FF"/>
                </a:solidFill>
              </a:rPr>
              <a:t>&gt;&gt;&gt;print(“The recognition sequence for the ATF transcription is.”, </a:t>
            </a:r>
            <a:r>
              <a:rPr lang="en-US" b="1" i="1" dirty="0" err="1">
                <a:solidFill>
                  <a:srgbClr val="0000FF"/>
                </a:solidFill>
              </a:rPr>
              <a:t>TF_motif</a:t>
            </a:r>
            <a:r>
              <a:rPr lang="en-US" b="1" i="1" dirty="0">
                <a:solidFill>
                  <a:srgbClr val="0000FF"/>
                </a:solidFill>
              </a:rPr>
              <a:t>['ATF']</a:t>
            </a:r>
            <a:r>
              <a:rPr lang="en-US" i="1" dirty="0">
                <a:solidFill>
                  <a:srgbClr val="0000FF"/>
                </a:solidFill>
              </a:rPr>
              <a:t>)</a:t>
            </a:r>
          </a:p>
          <a:p>
            <a:pPr marL="91440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i="1" dirty="0">
                <a:solidFill>
                  <a:srgbClr val="0000FF"/>
                </a:solidFill>
              </a:rPr>
              <a:t>The recognition sequence for the ATF transcription is </a:t>
            </a:r>
            <a:r>
              <a:rPr lang="en-US" i="1" dirty="0" err="1">
                <a:solidFill>
                  <a:srgbClr val="0000FF"/>
                </a:solidFill>
              </a:rPr>
              <a:t>tgacgtca</a:t>
            </a:r>
            <a:r>
              <a:rPr lang="en-US" sz="1800" i="1" dirty="0">
                <a:solidFill>
                  <a:srgbClr val="0000FF"/>
                </a:solidFill>
              </a:rPr>
              <a:t>.</a:t>
            </a:r>
            <a:endParaRPr sz="1800" i="1" dirty="0">
              <a:solidFill>
                <a:srgbClr val="0000FF"/>
              </a:solidFill>
            </a:endParaRP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Adding new </a:t>
            </a:r>
            <a:r>
              <a:rPr lang="en-US" sz="2000" b="0" i="1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key: value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pair to dictionary</a:t>
            </a:r>
            <a:endParaRPr dirty="0"/>
          </a:p>
          <a:p>
            <a:pPr marL="914400" marR="0" lvl="0" indent="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i="1" dirty="0">
                <a:solidFill>
                  <a:srgbClr val="0000FF"/>
                </a:solidFill>
              </a:rPr>
              <a:t> &gt;&gt;&gt; </a:t>
            </a:r>
            <a:r>
              <a:rPr lang="en-US" i="1" dirty="0" err="1">
                <a:solidFill>
                  <a:srgbClr val="0000FF"/>
                </a:solidFill>
              </a:rPr>
              <a:t>TF_motif</a:t>
            </a:r>
            <a:r>
              <a:rPr lang="en-US" i="1" dirty="0">
                <a:solidFill>
                  <a:srgbClr val="0000FF"/>
                </a:solidFill>
              </a:rPr>
              <a:t>['BARHL1’]='</a:t>
            </a:r>
            <a:r>
              <a:rPr lang="en-US" i="1" dirty="0" err="1">
                <a:solidFill>
                  <a:srgbClr val="0000FF"/>
                </a:solidFill>
              </a:rPr>
              <a:t>tgagtca</a:t>
            </a:r>
            <a:r>
              <a:rPr lang="en-US" i="1" dirty="0">
                <a:solidFill>
                  <a:srgbClr val="0000FF"/>
                </a:solidFill>
              </a:rPr>
              <a:t>'</a:t>
            </a:r>
            <a:endParaRPr i="1" dirty="0">
              <a:solidFill>
                <a:srgbClr val="0000FF"/>
              </a:solidFill>
            </a:endParaRPr>
          </a:p>
          <a:p>
            <a:pPr marL="91440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solidFill>
                  <a:srgbClr val="0000FF"/>
                </a:solidFill>
              </a:rPr>
              <a:t>{'ATF': '</a:t>
            </a:r>
            <a:r>
              <a:rPr lang="en-US" i="1" dirty="0" err="1">
                <a:solidFill>
                  <a:srgbClr val="0000FF"/>
                </a:solidFill>
              </a:rPr>
              <a:t>tgacgtca</a:t>
            </a:r>
            <a:r>
              <a:rPr lang="en-US" i="1" dirty="0">
                <a:solidFill>
                  <a:srgbClr val="0000FF"/>
                </a:solidFill>
              </a:rPr>
              <a:t>', 'c-</a:t>
            </a:r>
            <a:r>
              <a:rPr lang="en-US" i="1" dirty="0" err="1">
                <a:solidFill>
                  <a:srgbClr val="0000FF"/>
                </a:solidFill>
              </a:rPr>
              <a:t>Myc</a:t>
            </a:r>
            <a:r>
              <a:rPr lang="en-US" i="1" dirty="0">
                <a:solidFill>
                  <a:srgbClr val="0000FF"/>
                </a:solidFill>
              </a:rPr>
              <a:t>': '</a:t>
            </a:r>
            <a:r>
              <a:rPr lang="en-US" i="1" dirty="0" err="1">
                <a:solidFill>
                  <a:srgbClr val="0000FF"/>
                </a:solidFill>
              </a:rPr>
              <a:t>cacgtg</a:t>
            </a:r>
            <a:r>
              <a:rPr lang="en-US" i="1" dirty="0">
                <a:solidFill>
                  <a:srgbClr val="0000FF"/>
                </a:solidFill>
              </a:rPr>
              <a:t>', 'SP1': '</a:t>
            </a:r>
            <a:r>
              <a:rPr lang="en-US" i="1" dirty="0" err="1">
                <a:solidFill>
                  <a:srgbClr val="0000FF"/>
                </a:solidFill>
              </a:rPr>
              <a:t>gggcgg</a:t>
            </a:r>
            <a:r>
              <a:rPr lang="en-US" i="1" dirty="0">
                <a:solidFill>
                  <a:srgbClr val="0000FF"/>
                </a:solidFill>
              </a:rPr>
              <a:t>', 'C/EBP': '</a:t>
            </a:r>
            <a:r>
              <a:rPr lang="en-US" i="1" dirty="0" err="1">
                <a:solidFill>
                  <a:srgbClr val="0000FF"/>
                </a:solidFill>
              </a:rPr>
              <a:t>attgcgcaat</a:t>
            </a:r>
            <a:r>
              <a:rPr lang="en-US" i="1" dirty="0">
                <a:solidFill>
                  <a:srgbClr val="0000FF"/>
                </a:solidFill>
              </a:rPr>
              <a:t>', 'BARHL1’: '</a:t>
            </a:r>
            <a:r>
              <a:rPr lang="en-US" i="1" dirty="0" err="1">
                <a:solidFill>
                  <a:srgbClr val="0000FF"/>
                </a:solidFill>
              </a:rPr>
              <a:t>tgagtca</a:t>
            </a:r>
            <a:r>
              <a:rPr lang="en-US" i="1" dirty="0">
                <a:solidFill>
                  <a:srgbClr val="0000FF"/>
                </a:solidFill>
              </a:rPr>
              <a:t>'}</a:t>
            </a:r>
            <a:endParaRPr i="1" dirty="0">
              <a:solidFill>
                <a:srgbClr val="0000FF"/>
              </a:solidFill>
            </a:endParaRP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Modify Existing entry</a:t>
            </a:r>
            <a:endParaRPr sz="2000" b="0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i="1" dirty="0">
                <a:solidFill>
                  <a:srgbClr val="0000FF"/>
                </a:solidFill>
              </a:rPr>
              <a:t> &gt;&gt;&gt; </a:t>
            </a:r>
            <a:r>
              <a:rPr lang="en-US" i="1" dirty="0" err="1">
                <a:solidFill>
                  <a:srgbClr val="0000FF"/>
                </a:solidFill>
              </a:rPr>
              <a:t>TF_motif</a:t>
            </a:r>
            <a:r>
              <a:rPr lang="en-US" i="1" dirty="0">
                <a:solidFill>
                  <a:srgbClr val="0000FF"/>
                </a:solidFill>
              </a:rPr>
              <a:t>['BARHL1’]='</a:t>
            </a:r>
            <a:r>
              <a:rPr lang="en-US" i="1" dirty="0" err="1">
                <a:solidFill>
                  <a:srgbClr val="0000FF"/>
                </a:solidFill>
              </a:rPr>
              <a:t>tg</a:t>
            </a:r>
            <a:r>
              <a:rPr lang="en-US" i="1" dirty="0">
                <a:solidFill>
                  <a:srgbClr val="0000FF"/>
                </a:solidFill>
              </a:rPr>
              <a:t>(a/t)</a:t>
            </a:r>
            <a:r>
              <a:rPr lang="en-US" i="1" dirty="0" err="1">
                <a:solidFill>
                  <a:srgbClr val="0000FF"/>
                </a:solidFill>
              </a:rPr>
              <a:t>agtca</a:t>
            </a:r>
            <a:r>
              <a:rPr lang="en-US" i="1" dirty="0">
                <a:solidFill>
                  <a:srgbClr val="0000FF"/>
                </a:solidFill>
              </a:rPr>
              <a:t>'</a:t>
            </a:r>
            <a:endParaRPr i="1" dirty="0">
              <a:solidFill>
                <a:srgbClr val="0000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solidFill>
                  <a:srgbClr val="0000FF"/>
                </a:solidFill>
              </a:rPr>
              <a:t>{'ATF': '</a:t>
            </a:r>
            <a:r>
              <a:rPr lang="en-US" i="1" dirty="0" err="1">
                <a:solidFill>
                  <a:srgbClr val="0000FF"/>
                </a:solidFill>
              </a:rPr>
              <a:t>tgacgtca</a:t>
            </a:r>
            <a:r>
              <a:rPr lang="en-US" i="1" dirty="0">
                <a:solidFill>
                  <a:srgbClr val="0000FF"/>
                </a:solidFill>
              </a:rPr>
              <a:t>', 'c-</a:t>
            </a:r>
            <a:r>
              <a:rPr lang="en-US" i="1" dirty="0" err="1">
                <a:solidFill>
                  <a:srgbClr val="0000FF"/>
                </a:solidFill>
              </a:rPr>
              <a:t>Myc</a:t>
            </a:r>
            <a:r>
              <a:rPr lang="en-US" i="1" dirty="0">
                <a:solidFill>
                  <a:srgbClr val="0000FF"/>
                </a:solidFill>
              </a:rPr>
              <a:t>': '</a:t>
            </a:r>
            <a:r>
              <a:rPr lang="en-US" i="1" dirty="0" err="1">
                <a:solidFill>
                  <a:srgbClr val="0000FF"/>
                </a:solidFill>
              </a:rPr>
              <a:t>cacgtg</a:t>
            </a:r>
            <a:r>
              <a:rPr lang="en-US" i="1" dirty="0">
                <a:solidFill>
                  <a:srgbClr val="0000FF"/>
                </a:solidFill>
              </a:rPr>
              <a:t>', 'SP1': '</a:t>
            </a:r>
            <a:r>
              <a:rPr lang="en-US" i="1" dirty="0" err="1">
                <a:solidFill>
                  <a:srgbClr val="0000FF"/>
                </a:solidFill>
              </a:rPr>
              <a:t>gggcgg</a:t>
            </a:r>
            <a:r>
              <a:rPr lang="en-US" i="1" dirty="0">
                <a:solidFill>
                  <a:srgbClr val="0000FF"/>
                </a:solidFill>
              </a:rPr>
              <a:t>', 'C/EBP': '</a:t>
            </a:r>
            <a:r>
              <a:rPr lang="en-US" i="1" dirty="0" err="1">
                <a:solidFill>
                  <a:srgbClr val="0000FF"/>
                </a:solidFill>
              </a:rPr>
              <a:t>attgcgcaat</a:t>
            </a:r>
            <a:r>
              <a:rPr lang="en-US" i="1" dirty="0">
                <a:solidFill>
                  <a:srgbClr val="0000FF"/>
                </a:solidFill>
              </a:rPr>
              <a:t>', 'BARHL1’: '</a:t>
            </a:r>
            <a:r>
              <a:rPr lang="en-US" i="1" dirty="0" err="1">
                <a:solidFill>
                  <a:srgbClr val="0000FF"/>
                </a:solidFill>
              </a:rPr>
              <a:t>tg</a:t>
            </a:r>
            <a:r>
              <a:rPr lang="en-US" i="1" dirty="0">
                <a:solidFill>
                  <a:srgbClr val="0000FF"/>
                </a:solidFill>
              </a:rPr>
              <a:t>(a/t)</a:t>
            </a:r>
            <a:r>
              <a:rPr lang="en-US" i="1" dirty="0" err="1">
                <a:solidFill>
                  <a:srgbClr val="0000FF"/>
                </a:solidFill>
              </a:rPr>
              <a:t>agtca</a:t>
            </a:r>
            <a:r>
              <a:rPr lang="en-US" i="1" dirty="0">
                <a:solidFill>
                  <a:srgbClr val="0000FF"/>
                </a:solidFill>
              </a:rPr>
              <a:t>’}</a:t>
            </a:r>
            <a:endParaRPr i="1" dirty="0">
              <a:solidFill>
                <a:srgbClr val="0000FF"/>
              </a:solidFill>
            </a:endParaRPr>
          </a:p>
          <a:p>
            <a:pPr marL="384048" lvl="0" indent="-384048" algn="l" rtl="0">
              <a:spcBef>
                <a:spcPts val="1200"/>
              </a:spcBef>
              <a:spcAft>
                <a:spcPts val="0"/>
              </a:spcAft>
              <a:buSzPts val="2000"/>
              <a:buChar char="■"/>
            </a:pPr>
            <a:r>
              <a:rPr lang="en-US" dirty="0"/>
              <a:t>Delete a key from dictionary</a:t>
            </a:r>
            <a:endParaRPr dirty="0"/>
          </a:p>
          <a:p>
            <a:pPr marL="384048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&gt;&gt;&gt;</a:t>
            </a:r>
            <a:r>
              <a:rPr lang="en-US" b="1" dirty="0">
                <a:solidFill>
                  <a:srgbClr val="0000FF"/>
                </a:solidFill>
              </a:rPr>
              <a:t>del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TF_motif</a:t>
            </a:r>
            <a:r>
              <a:rPr lang="en-US" dirty="0">
                <a:solidFill>
                  <a:srgbClr val="0000FF"/>
                </a:solidFill>
              </a:rPr>
              <a:t>[‘sp1’]</a:t>
            </a:r>
            <a:endParaRPr dirty="0">
              <a:solidFill>
                <a:srgbClr val="0000FF"/>
              </a:solidFill>
            </a:endParaRPr>
          </a:p>
          <a:p>
            <a:pPr marL="841248" lvl="0" indent="73152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</a:rPr>
              <a:t>{'ATF': '</a:t>
            </a:r>
            <a:r>
              <a:rPr lang="en-US" dirty="0" err="1">
                <a:solidFill>
                  <a:srgbClr val="0000FF"/>
                </a:solidFill>
              </a:rPr>
              <a:t>tgacgtca</a:t>
            </a:r>
            <a:r>
              <a:rPr lang="en-US" dirty="0">
                <a:solidFill>
                  <a:srgbClr val="0000FF"/>
                </a:solidFill>
              </a:rPr>
              <a:t>', 'c-</a:t>
            </a:r>
            <a:r>
              <a:rPr lang="en-US" dirty="0" err="1">
                <a:solidFill>
                  <a:srgbClr val="0000FF"/>
                </a:solidFill>
              </a:rPr>
              <a:t>Myc</a:t>
            </a:r>
            <a:r>
              <a:rPr lang="en-US" dirty="0">
                <a:solidFill>
                  <a:srgbClr val="0000FF"/>
                </a:solidFill>
              </a:rPr>
              <a:t>': '</a:t>
            </a:r>
            <a:r>
              <a:rPr lang="en-US" dirty="0" err="1">
                <a:solidFill>
                  <a:srgbClr val="0000FF"/>
                </a:solidFill>
              </a:rPr>
              <a:t>cacgtg</a:t>
            </a:r>
            <a:r>
              <a:rPr lang="en-US" dirty="0">
                <a:solidFill>
                  <a:srgbClr val="0000FF"/>
                </a:solidFill>
              </a:rPr>
              <a:t>', 'C/EBP': '</a:t>
            </a:r>
            <a:r>
              <a:rPr lang="en-US" dirty="0" err="1">
                <a:solidFill>
                  <a:srgbClr val="0000FF"/>
                </a:solidFill>
              </a:rPr>
              <a:t>attgcgcaat</a:t>
            </a:r>
            <a:r>
              <a:rPr lang="en-US" i="1" dirty="0">
                <a:solidFill>
                  <a:srgbClr val="0000FF"/>
                </a:solidFill>
              </a:rPr>
              <a:t>, 'BARHL1’: '</a:t>
            </a:r>
            <a:r>
              <a:rPr lang="en-US" i="1" dirty="0" err="1">
                <a:solidFill>
                  <a:srgbClr val="0000FF"/>
                </a:solidFill>
              </a:rPr>
              <a:t>tg</a:t>
            </a:r>
            <a:r>
              <a:rPr lang="en-US" i="1" dirty="0">
                <a:solidFill>
                  <a:srgbClr val="0000FF"/>
                </a:solidFill>
              </a:rPr>
              <a:t>(a/t)</a:t>
            </a:r>
            <a:r>
              <a:rPr lang="en-US" i="1" dirty="0" err="1">
                <a:solidFill>
                  <a:srgbClr val="0000FF"/>
                </a:solidFill>
              </a:rPr>
              <a:t>agtca</a:t>
            </a:r>
            <a:r>
              <a:rPr lang="en-US" i="1" dirty="0">
                <a:solidFill>
                  <a:srgbClr val="0000FF"/>
                </a:solidFill>
              </a:rPr>
              <a:t>’}</a:t>
            </a:r>
            <a:endParaRPr i="1" dirty="0">
              <a:solidFill>
                <a:srgbClr val="0000FF"/>
              </a:solidFill>
            </a:endParaRPr>
          </a:p>
          <a:p>
            <a:pPr marL="841248" lvl="0" indent="73152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FF"/>
              </a:solidFill>
            </a:endParaRPr>
          </a:p>
          <a:p>
            <a:pPr marL="841248" lvl="0" indent="73152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384048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>
            <a:spLocks noGrp="1"/>
          </p:cNvSpPr>
          <p:nvPr>
            <p:ph type="title"/>
          </p:nvPr>
        </p:nvSpPr>
        <p:spPr>
          <a:xfrm>
            <a:off x="1295400" y="1812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US" sz="44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Dictionaries (Cont’d)</a:t>
            </a:r>
            <a:endParaRPr dirty="0"/>
          </a:p>
        </p:txBody>
      </p:sp>
      <p:sp>
        <p:nvSpPr>
          <p:cNvPr id="295" name="Google Shape;295;p39"/>
          <p:cNvSpPr txBox="1">
            <a:spLocks noGrp="1"/>
          </p:cNvSpPr>
          <p:nvPr>
            <p:ph type="body" idx="1"/>
          </p:nvPr>
        </p:nvSpPr>
        <p:spPr>
          <a:xfrm>
            <a:off x="1295399" y="1122300"/>
            <a:ext cx="10669859" cy="564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l" rtl="0">
              <a:spcBef>
                <a:spcPts val="1200"/>
              </a:spcBef>
              <a:spcAft>
                <a:spcPts val="0"/>
              </a:spcAft>
              <a:buSzPts val="2000"/>
              <a:buChar char="■"/>
            </a:pPr>
            <a:r>
              <a:rPr lang="en-US" dirty="0"/>
              <a:t>Listing all values and keys: </a:t>
            </a:r>
            <a:r>
              <a:rPr lang="en-US" b="1" dirty="0"/>
              <a:t>keys() </a:t>
            </a:r>
            <a:r>
              <a:rPr lang="en-US" dirty="0"/>
              <a:t>and </a:t>
            </a:r>
            <a:r>
              <a:rPr lang="en-US" b="1" dirty="0"/>
              <a:t>values()</a:t>
            </a:r>
            <a:r>
              <a:rPr lang="en-US" dirty="0"/>
              <a:t> methods</a:t>
            </a:r>
            <a:r>
              <a:rPr lang="en-US" b="1" dirty="0"/>
              <a:t> </a:t>
            </a:r>
          </a:p>
          <a:p>
            <a:pPr marL="914400" lvl="0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i="1" dirty="0">
                <a:solidFill>
                  <a:srgbClr val="0000FF"/>
                </a:solidFill>
              </a:rPr>
              <a:t>&gt;&gt;&gt;list(</a:t>
            </a:r>
            <a:r>
              <a:rPr lang="en-US" i="1" dirty="0" err="1">
                <a:solidFill>
                  <a:srgbClr val="0000FF"/>
                </a:solidFill>
              </a:rPr>
              <a:t>TF_motif.keys</a:t>
            </a:r>
            <a:r>
              <a:rPr lang="en-US" i="1" dirty="0">
                <a:solidFill>
                  <a:srgbClr val="0000FF"/>
                </a:solidFill>
              </a:rPr>
              <a:t>())</a:t>
            </a:r>
          </a:p>
          <a:p>
            <a:pPr marL="914400" lvl="0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i="1" dirty="0">
                <a:solidFill>
                  <a:srgbClr val="0000FF"/>
                </a:solidFill>
              </a:rPr>
              <a:t>['ATF', 'c-</a:t>
            </a:r>
            <a:r>
              <a:rPr lang="en-US" i="1" dirty="0" err="1">
                <a:solidFill>
                  <a:srgbClr val="0000FF"/>
                </a:solidFill>
              </a:rPr>
              <a:t>Myc</a:t>
            </a:r>
            <a:r>
              <a:rPr lang="en-US" i="1" dirty="0">
                <a:solidFill>
                  <a:srgbClr val="0000FF"/>
                </a:solidFill>
              </a:rPr>
              <a:t>', 'SP1', 'C/EBP', 'Oct-1', 'BARHL1']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i="1" dirty="0">
              <a:solidFill>
                <a:srgbClr val="0000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i="1" dirty="0">
                <a:solidFill>
                  <a:srgbClr val="0000FF"/>
                </a:solidFill>
              </a:rPr>
              <a:t>&gt;&gt;&gt;list(</a:t>
            </a:r>
            <a:r>
              <a:rPr lang="en-US" i="1" dirty="0" err="1">
                <a:solidFill>
                  <a:srgbClr val="0000FF"/>
                </a:solidFill>
              </a:rPr>
              <a:t>TF_motif.values</a:t>
            </a:r>
            <a:r>
              <a:rPr lang="en-US" i="1" dirty="0">
                <a:solidFill>
                  <a:srgbClr val="0000FF"/>
                </a:solidFill>
              </a:rPr>
              <a:t>())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i="1" dirty="0">
                <a:solidFill>
                  <a:srgbClr val="0000FF"/>
                </a:solidFill>
              </a:rPr>
              <a:t>['</a:t>
            </a:r>
            <a:r>
              <a:rPr lang="en-US" i="1" dirty="0" err="1">
                <a:solidFill>
                  <a:srgbClr val="0000FF"/>
                </a:solidFill>
              </a:rPr>
              <a:t>tgacgtca</a:t>
            </a:r>
            <a:r>
              <a:rPr lang="en-US" i="1" dirty="0">
                <a:solidFill>
                  <a:srgbClr val="0000FF"/>
                </a:solidFill>
              </a:rPr>
              <a:t>', '</a:t>
            </a:r>
            <a:r>
              <a:rPr lang="en-US" i="1" dirty="0" err="1">
                <a:solidFill>
                  <a:srgbClr val="0000FF"/>
                </a:solidFill>
              </a:rPr>
              <a:t>cacgtg</a:t>
            </a:r>
            <a:r>
              <a:rPr lang="en-US" i="1" dirty="0">
                <a:solidFill>
                  <a:srgbClr val="0000FF"/>
                </a:solidFill>
              </a:rPr>
              <a:t>', '</a:t>
            </a:r>
            <a:r>
              <a:rPr lang="en-US" i="1" dirty="0" err="1">
                <a:solidFill>
                  <a:srgbClr val="0000FF"/>
                </a:solidFill>
              </a:rPr>
              <a:t>gggcgg</a:t>
            </a:r>
            <a:r>
              <a:rPr lang="en-US" i="1" dirty="0">
                <a:solidFill>
                  <a:srgbClr val="0000FF"/>
                </a:solidFill>
              </a:rPr>
              <a:t>', '</a:t>
            </a:r>
            <a:r>
              <a:rPr lang="en-US" i="1" dirty="0" err="1">
                <a:solidFill>
                  <a:srgbClr val="0000FF"/>
                </a:solidFill>
              </a:rPr>
              <a:t>attgcgcaat</a:t>
            </a:r>
            <a:r>
              <a:rPr lang="en-US" i="1" dirty="0">
                <a:solidFill>
                  <a:srgbClr val="0000FF"/>
                </a:solidFill>
              </a:rPr>
              <a:t>', '</a:t>
            </a:r>
            <a:r>
              <a:rPr lang="en-US" i="1" dirty="0" err="1">
                <a:solidFill>
                  <a:srgbClr val="0000FF"/>
                </a:solidFill>
              </a:rPr>
              <a:t>atgcaaa</a:t>
            </a:r>
            <a:r>
              <a:rPr lang="en-US" i="1" dirty="0">
                <a:solidFill>
                  <a:srgbClr val="0000FF"/>
                </a:solidFill>
              </a:rPr>
              <a:t>', '</a:t>
            </a:r>
            <a:r>
              <a:rPr lang="en-US" i="1" dirty="0" err="1">
                <a:solidFill>
                  <a:srgbClr val="0000FF"/>
                </a:solidFill>
              </a:rPr>
              <a:t>tg</a:t>
            </a:r>
            <a:r>
              <a:rPr lang="en-US" i="1" dirty="0">
                <a:solidFill>
                  <a:srgbClr val="0000FF"/>
                </a:solidFill>
              </a:rPr>
              <a:t>(a/t)</a:t>
            </a:r>
            <a:r>
              <a:rPr lang="en-US" i="1" dirty="0" err="1">
                <a:solidFill>
                  <a:srgbClr val="0000FF"/>
                </a:solidFill>
              </a:rPr>
              <a:t>agtca</a:t>
            </a:r>
            <a:r>
              <a:rPr lang="en-US" i="1" dirty="0">
                <a:solidFill>
                  <a:srgbClr val="0000FF"/>
                </a:solidFill>
              </a:rPr>
              <a:t>']</a:t>
            </a:r>
            <a:endParaRPr i="1" dirty="0">
              <a:solidFill>
                <a:srgbClr val="0000FF"/>
              </a:solidFill>
            </a:endParaRPr>
          </a:p>
          <a:p>
            <a:pPr marL="384048" lvl="0" indent="-384048" algn="l" rtl="0">
              <a:spcBef>
                <a:spcPts val="1200"/>
              </a:spcBef>
              <a:spcAft>
                <a:spcPts val="0"/>
              </a:spcAft>
              <a:buSzPts val="2000"/>
              <a:buChar char="■"/>
            </a:pPr>
            <a:r>
              <a:rPr lang="en-US" b="1" dirty="0"/>
              <a:t>Sorted() </a:t>
            </a:r>
            <a:r>
              <a:rPr lang="en-US" dirty="0"/>
              <a:t>method</a:t>
            </a:r>
            <a:endParaRPr dirty="0"/>
          </a:p>
          <a:p>
            <a:pPr marL="384048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384048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384048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384048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384048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384048" lvl="0" indent="-384048" algn="l" rtl="0">
              <a:spcBef>
                <a:spcPts val="1200"/>
              </a:spcBef>
              <a:spcAft>
                <a:spcPts val="0"/>
              </a:spcAft>
              <a:buSzPts val="2000"/>
              <a:buChar char="■"/>
            </a:pPr>
            <a:r>
              <a:rPr lang="en-US" dirty="0"/>
              <a:t>Values can be lists</a:t>
            </a:r>
            <a:endParaRPr dirty="0"/>
          </a:p>
          <a:p>
            <a:pPr marL="384048" lvl="0" indent="0">
              <a:spcBef>
                <a:spcPts val="1200"/>
              </a:spcBef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i="1" dirty="0">
                <a:solidFill>
                  <a:srgbClr val="0000FF"/>
                </a:solidFill>
              </a:rPr>
              <a:t>&gt;&gt;&gt;</a:t>
            </a:r>
            <a:r>
              <a:rPr lang="en-US" i="1" dirty="0" err="1">
                <a:solidFill>
                  <a:srgbClr val="0000FF"/>
                </a:solidFill>
              </a:rPr>
              <a:t>mydict</a:t>
            </a:r>
            <a:r>
              <a:rPr lang="en-US" i="1" dirty="0">
                <a:solidFill>
                  <a:srgbClr val="0000FF"/>
                </a:solidFill>
              </a:rPr>
              <a:t> = {'fruits': ['banana', 'apple', 'orange'], 'vegetables': ['pepper’, 'carrot']}</a:t>
            </a:r>
            <a:endParaRPr i="1" dirty="0">
              <a:solidFill>
                <a:srgbClr val="0000FF"/>
              </a:solidFill>
            </a:endParaRPr>
          </a:p>
          <a:p>
            <a:pPr marL="384048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96" name="Google Shape;29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838" y="3710950"/>
            <a:ext cx="5512326" cy="215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endParaRPr sz="44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02" name="Google Shape;30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600" y="676888"/>
            <a:ext cx="9135199" cy="550422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0"/>
          <p:cNvSpPr txBox="1"/>
          <p:nvPr/>
        </p:nvSpPr>
        <p:spPr>
          <a:xfrm>
            <a:off x="10224725" y="5668900"/>
            <a:ext cx="362400" cy="38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C51A-8561-4D16-9013-B80F99CA3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DDBE4-1024-449E-90A9-B6D771F8A5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406400">
              <a:buSzPts val="2800"/>
            </a:pPr>
            <a:r>
              <a:rPr lang="en-US" sz="2500" dirty="0"/>
              <a:t>Coursera: Python for Genomic Science</a:t>
            </a:r>
          </a:p>
          <a:p>
            <a:pPr lvl="0" indent="-406400">
              <a:buSzPts val="2800"/>
            </a:pPr>
            <a:r>
              <a:rPr lang="en-US" sz="2500" dirty="0"/>
              <a:t>Cold Spring </a:t>
            </a:r>
            <a:r>
              <a:rPr lang="en-US" sz="2500" dirty="0" err="1"/>
              <a:t>Harbour</a:t>
            </a:r>
            <a:endParaRPr lang="en-US" sz="2500" dirty="0"/>
          </a:p>
          <a:p>
            <a:pPr lvl="0" indent="-406400">
              <a:buSzPts val="2800"/>
            </a:pPr>
            <a:r>
              <a:rPr lang="en-US" sz="2500" dirty="0" err="1"/>
              <a:t>DataCamp</a:t>
            </a:r>
            <a:r>
              <a:rPr lang="en-US" sz="2500" dirty="0"/>
              <a:t> -python course</a:t>
            </a:r>
          </a:p>
          <a:p>
            <a:pPr lvl="0" indent="-406400">
              <a:buSzPts val="2800"/>
            </a:pPr>
            <a:r>
              <a:rPr lang="en-US" sz="2500" dirty="0"/>
              <a:t>https://www.python-course.eu/</a:t>
            </a:r>
          </a:p>
          <a:p>
            <a:pPr lvl="0" indent="-406400">
              <a:buSzPts val="2800"/>
            </a:pPr>
            <a:r>
              <a:rPr lang="en-US" sz="2500" dirty="0"/>
              <a:t>https://www.learnpython.org</a:t>
            </a:r>
          </a:p>
        </p:txBody>
      </p:sp>
    </p:spTree>
    <p:extLst>
      <p:ext uri="{BB962C8B-B14F-4D97-AF65-F5344CB8AC3E}">
        <p14:creationId xmlns:p14="http://schemas.microsoft.com/office/powerpoint/2010/main" val="135007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Exercises</a:t>
            </a:r>
            <a:endParaRPr/>
          </a:p>
        </p:txBody>
      </p:sp>
      <p:sp>
        <p:nvSpPr>
          <p:cNvPr id="309" name="Google Shape;309;p41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>
              <a:spcBef>
                <a:spcPts val="0"/>
              </a:spcBef>
            </a:pPr>
            <a:r>
              <a:rPr lang="en-US" dirty="0"/>
              <a:t>Day2-Lesson-3-Exercise1.ipynb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00" cy="285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MODULES AND PACKAGES</a:t>
            </a:r>
            <a:endParaRPr/>
          </a:p>
        </p:txBody>
      </p:sp>
      <p:sp>
        <p:nvSpPr>
          <p:cNvPr id="316" name="Google Shape;316;p42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00" cy="1143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Modules</a:t>
            </a:r>
            <a:endParaRPr/>
          </a:p>
        </p:txBody>
      </p:sp>
      <p:sp>
        <p:nvSpPr>
          <p:cNvPr id="323" name="Google Shape;323;p43"/>
          <p:cNvSpPr txBox="1">
            <a:spLocks noGrp="1"/>
          </p:cNvSpPr>
          <p:nvPr>
            <p:ph type="body" idx="1"/>
          </p:nvPr>
        </p:nvSpPr>
        <p:spPr>
          <a:xfrm>
            <a:off x="1371600" y="1604900"/>
            <a:ext cx="9601200" cy="4262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■"/>
            </a:pPr>
            <a:r>
              <a:rPr lang="en-US" dirty="0"/>
              <a:t>Python file with libraries of code, which contain definitions of functions , or variables.</a:t>
            </a:r>
            <a:endParaRPr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■"/>
            </a:pPr>
            <a:r>
              <a:rPr lang="en-US" dirty="0"/>
              <a:t>Grouping related code into a module makes the code easier to understand and use</a:t>
            </a:r>
            <a:endParaRPr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■"/>
            </a:pPr>
            <a:r>
              <a:rPr lang="en-US" dirty="0"/>
              <a:t>To create a module just save the code you want in a file with the file extension .</a:t>
            </a:r>
            <a:r>
              <a:rPr lang="en-US" dirty="0" err="1"/>
              <a:t>py</a:t>
            </a: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200"/>
              </a:spcAft>
              <a:buNone/>
            </a:pPr>
            <a:endParaRPr dirty="0"/>
          </a:p>
        </p:txBody>
      </p:sp>
      <p:pic>
        <p:nvPicPr>
          <p:cNvPr id="5" name="Google Shape;324;p43">
            <a:extLst>
              <a:ext uri="{FF2B5EF4-FFF2-40B4-BE49-F238E27FC236}">
                <a16:creationId xmlns:a16="http://schemas.microsoft.com/office/drawing/2014/main" id="{2F72C156-8085-42C2-B062-35CFF401E78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37109" b="3102"/>
          <a:stretch/>
        </p:blipFill>
        <p:spPr>
          <a:xfrm>
            <a:off x="2952924" y="3429000"/>
            <a:ext cx="7052725" cy="3321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Built-in Modules : Math</a:t>
            </a:r>
            <a:endParaRPr/>
          </a:p>
        </p:txBody>
      </p:sp>
      <p:sp>
        <p:nvSpPr>
          <p:cNvPr id="338" name="Google Shape;338;p45"/>
          <p:cNvSpPr txBox="1">
            <a:spLocks noGrp="1"/>
          </p:cNvSpPr>
          <p:nvPr>
            <p:ph type="body" idx="1"/>
          </p:nvPr>
        </p:nvSpPr>
        <p:spPr>
          <a:xfrm>
            <a:off x="1371600" y="1630775"/>
            <a:ext cx="9601200" cy="423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■"/>
            </a:pPr>
            <a:r>
              <a:rPr lang="en-US" b="1" dirty="0"/>
              <a:t>math </a:t>
            </a:r>
            <a:r>
              <a:rPr lang="en-US" dirty="0"/>
              <a:t>is a module, which is standard library with several function. 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■"/>
            </a:pPr>
            <a:r>
              <a:rPr lang="en-US" dirty="0"/>
              <a:t>Explore  all the functions in a module using the built-in function </a:t>
            </a:r>
            <a:r>
              <a:rPr lang="en-US" b="1" dirty="0" err="1"/>
              <a:t>dir</a:t>
            </a:r>
            <a:r>
              <a:rPr lang="en-US" b="1" dirty="0"/>
              <a:t>()</a:t>
            </a:r>
            <a:r>
              <a:rPr lang="en-US" dirty="0"/>
              <a:t>.</a:t>
            </a:r>
            <a:endParaRPr dirty="0"/>
          </a:p>
          <a:p>
            <a:pPr marL="45720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</a:rPr>
              <a:t>&gt;&gt;&gt;</a:t>
            </a:r>
            <a:r>
              <a:rPr lang="en-US" dirty="0" err="1">
                <a:solidFill>
                  <a:srgbClr val="0000FF"/>
                </a:solidFill>
              </a:rPr>
              <a:t>dir</a:t>
            </a:r>
            <a:r>
              <a:rPr lang="en-US" dirty="0">
                <a:solidFill>
                  <a:srgbClr val="0000FF"/>
                </a:solidFill>
              </a:rPr>
              <a:t>(math)</a:t>
            </a:r>
            <a:endParaRPr dirty="0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FF"/>
                </a:solidFill>
              </a:rPr>
              <a:t>[ 'ceil',  'cos', '</a:t>
            </a:r>
            <a:r>
              <a:rPr lang="en-US" dirty="0" err="1">
                <a:solidFill>
                  <a:srgbClr val="0000FF"/>
                </a:solidFill>
              </a:rPr>
              <a:t>cosh</a:t>
            </a:r>
            <a:r>
              <a:rPr lang="en-US" dirty="0">
                <a:solidFill>
                  <a:srgbClr val="0000FF"/>
                </a:solidFill>
              </a:rPr>
              <a:t>', 'degrees', '</a:t>
            </a:r>
            <a:r>
              <a:rPr lang="en-US" dirty="0" err="1">
                <a:solidFill>
                  <a:srgbClr val="0000FF"/>
                </a:solidFill>
              </a:rPr>
              <a:t>exp</a:t>
            </a:r>
            <a:r>
              <a:rPr lang="en-US" dirty="0">
                <a:solidFill>
                  <a:srgbClr val="0000FF"/>
                </a:solidFill>
              </a:rPr>
              <a:t>', 'fabs', 'factorial', 'floor',  '</a:t>
            </a:r>
            <a:r>
              <a:rPr lang="en-US" dirty="0" err="1">
                <a:solidFill>
                  <a:srgbClr val="0000FF"/>
                </a:solidFill>
              </a:rPr>
              <a:t>gcd</a:t>
            </a:r>
            <a:r>
              <a:rPr lang="en-US" dirty="0">
                <a:solidFill>
                  <a:srgbClr val="0000FF"/>
                </a:solidFill>
              </a:rPr>
              <a:t>', 'log' 'log10', 'pi', 'pow', 'radians', 'sin',....]</a:t>
            </a:r>
            <a:endParaRPr dirty="0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339" name="Google Shape;33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563" y="2481263"/>
            <a:ext cx="4391025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6938" y="2928950"/>
            <a:ext cx="307657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Built-in Modules: Random</a:t>
            </a:r>
            <a:endParaRPr/>
          </a:p>
        </p:txBody>
      </p:sp>
      <p:sp>
        <p:nvSpPr>
          <p:cNvPr id="347" name="Google Shape;347;p46"/>
          <p:cNvSpPr txBox="1">
            <a:spLocks noGrp="1"/>
          </p:cNvSpPr>
          <p:nvPr>
            <p:ph type="body" idx="1"/>
          </p:nvPr>
        </p:nvSpPr>
        <p:spPr>
          <a:xfrm>
            <a:off x="1371600" y="1656650"/>
            <a:ext cx="9601200" cy="421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800"/>
              </a:spcBef>
              <a:spcAft>
                <a:spcPts val="0"/>
              </a:spcAft>
              <a:buSzPts val="2000"/>
              <a:buChar char="■"/>
            </a:pPr>
            <a:r>
              <a:rPr lang="en-US" b="1" dirty="0"/>
              <a:t>random </a:t>
            </a:r>
            <a:r>
              <a:rPr lang="en-US" dirty="0"/>
              <a:t>module is the most widely known tool for generating random data</a:t>
            </a:r>
            <a:endParaRPr dirty="0"/>
          </a:p>
          <a:p>
            <a:pPr marL="457200" lvl="0" indent="-355600" algn="l" rtl="0">
              <a:spcBef>
                <a:spcPts val="800"/>
              </a:spcBef>
              <a:spcAft>
                <a:spcPts val="0"/>
              </a:spcAft>
              <a:buSzPts val="2000"/>
              <a:buChar char="■"/>
            </a:pPr>
            <a:r>
              <a:rPr lang="en-US" dirty="0"/>
              <a:t>random(), randint(x,y), randrange(x,y),</a:t>
            </a:r>
            <a:endParaRPr dirty="0"/>
          </a:p>
          <a:p>
            <a:pPr marL="457200" lvl="0" indent="-355600" algn="l" rtl="0">
              <a:spcBef>
                <a:spcPts val="800"/>
              </a:spcBef>
              <a:spcAft>
                <a:spcPts val="0"/>
              </a:spcAft>
              <a:buSzPts val="2000"/>
              <a:buChar char="■"/>
            </a:pPr>
            <a:r>
              <a:rPr lang="en-US" dirty="0"/>
              <a:t>Random selection of items from List and Tuple:</a:t>
            </a:r>
            <a:endParaRPr dirty="0"/>
          </a:p>
          <a:p>
            <a:pPr marL="914400" lvl="1" indent="-355600" algn="l" rtl="0">
              <a:spcBef>
                <a:spcPts val="800"/>
              </a:spcBef>
              <a:spcAft>
                <a:spcPts val="0"/>
              </a:spcAft>
              <a:buSzPts val="2000"/>
              <a:buChar char="–"/>
            </a:pPr>
            <a:r>
              <a:rPr lang="en-US" dirty="0"/>
              <a:t>choices(list/tuple, number picks) :  will select duplicate values</a:t>
            </a:r>
            <a:endParaRPr dirty="0"/>
          </a:p>
          <a:p>
            <a:pPr marL="914400" lvl="1" indent="-355600" algn="l" rtl="0">
              <a:spcBef>
                <a:spcPts val="800"/>
              </a:spcBef>
              <a:spcAft>
                <a:spcPts val="0"/>
              </a:spcAft>
              <a:buSzPts val="2000"/>
              <a:buChar char="–"/>
            </a:pPr>
            <a:r>
              <a:rPr lang="en-US" dirty="0"/>
              <a:t>sample(list/tuple, number picks) : will select unique values</a:t>
            </a: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200"/>
              </a:spcAft>
              <a:buNone/>
            </a:pPr>
            <a:endParaRPr dirty="0"/>
          </a:p>
        </p:txBody>
      </p:sp>
      <p:pic>
        <p:nvPicPr>
          <p:cNvPr id="348" name="Google Shape;34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725" y="3814327"/>
            <a:ext cx="5506132" cy="277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8438" y="3728163"/>
            <a:ext cx="5149215" cy="2863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AA7CB-7B15-4258-88D0-7984AF867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dnautil</a:t>
            </a:r>
            <a:r>
              <a:rPr lang="en-US" dirty="0"/>
              <a:t> Module</a:t>
            </a:r>
          </a:p>
        </p:txBody>
      </p:sp>
      <p:pic>
        <p:nvPicPr>
          <p:cNvPr id="4" name="Google Shape;324;p43">
            <a:extLst>
              <a:ext uri="{FF2B5EF4-FFF2-40B4-BE49-F238E27FC236}">
                <a16:creationId xmlns:a16="http://schemas.microsoft.com/office/drawing/2014/main" id="{50362FD1-0A8C-4512-BB8B-E182B21130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37109" b="3102"/>
          <a:stretch/>
        </p:blipFill>
        <p:spPr>
          <a:xfrm>
            <a:off x="2252546" y="1349297"/>
            <a:ext cx="9187621" cy="50625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33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Modules</a:t>
            </a:r>
            <a:endParaRPr/>
          </a:p>
        </p:txBody>
      </p:sp>
      <p:sp>
        <p:nvSpPr>
          <p:cNvPr id="331" name="Google Shape;331;p44"/>
          <p:cNvSpPr txBox="1">
            <a:spLocks noGrp="1"/>
          </p:cNvSpPr>
          <p:nvPr>
            <p:ph type="body" idx="1"/>
          </p:nvPr>
        </p:nvSpPr>
        <p:spPr>
          <a:xfrm>
            <a:off x="1371600" y="1638300"/>
            <a:ext cx="9601200" cy="358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■"/>
            </a:pPr>
            <a:r>
              <a:rPr lang="en-US" dirty="0"/>
              <a:t>Using </a:t>
            </a:r>
            <a:r>
              <a:rPr lang="en-US" i="1" dirty="0"/>
              <a:t>import </a:t>
            </a:r>
            <a:r>
              <a:rPr lang="en-US" dirty="0"/>
              <a:t>statements , we can use modules</a:t>
            </a: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i="1" dirty="0">
                <a:solidFill>
                  <a:srgbClr val="0000FF"/>
                </a:solidFill>
              </a:rPr>
              <a:t>	&gt;&gt;&gt;</a:t>
            </a:r>
            <a:r>
              <a:rPr lang="en-US" b="1" i="1" dirty="0">
                <a:solidFill>
                  <a:srgbClr val="0000FF"/>
                </a:solidFill>
              </a:rPr>
              <a:t>import </a:t>
            </a:r>
            <a:r>
              <a:rPr lang="en-US" b="1" i="1" dirty="0" err="1">
                <a:solidFill>
                  <a:srgbClr val="0000FF"/>
                </a:solidFill>
              </a:rPr>
              <a:t>dnautil</a:t>
            </a:r>
            <a:endParaRPr lang="en-US" b="1" i="1" dirty="0">
              <a:solidFill>
                <a:srgbClr val="0000FF"/>
              </a:solidFill>
            </a:endParaRPr>
          </a:p>
          <a:p>
            <a:pPr marL="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i="1" dirty="0">
                <a:solidFill>
                  <a:srgbClr val="0000FF"/>
                </a:solidFill>
              </a:rPr>
              <a:t>	&gt;&gt;&gt;</a:t>
            </a:r>
            <a:r>
              <a:rPr lang="en-US" i="1" dirty="0" err="1">
                <a:solidFill>
                  <a:srgbClr val="0000FF"/>
                </a:solidFill>
              </a:rPr>
              <a:t>dna</a:t>
            </a:r>
            <a:r>
              <a:rPr lang="en-US" i="1" dirty="0">
                <a:solidFill>
                  <a:srgbClr val="0000FF"/>
                </a:solidFill>
              </a:rPr>
              <a:t> = “</a:t>
            </a:r>
            <a:r>
              <a:rPr lang="en-US" i="1" dirty="0" err="1">
                <a:solidFill>
                  <a:srgbClr val="0000FF"/>
                </a:solidFill>
              </a:rPr>
              <a:t>atgagggctaggt</a:t>
            </a:r>
            <a:r>
              <a:rPr lang="en-US" i="1" dirty="0">
                <a:solidFill>
                  <a:srgbClr val="0000FF"/>
                </a:solidFill>
              </a:rPr>
              <a:t>”</a:t>
            </a:r>
            <a:endParaRPr i="1" dirty="0">
              <a:solidFill>
                <a:srgbClr val="0000FF"/>
              </a:solidFill>
            </a:endParaRPr>
          </a:p>
          <a:p>
            <a:pPr marL="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i="1" dirty="0">
                <a:solidFill>
                  <a:srgbClr val="0000FF"/>
                </a:solidFill>
              </a:rPr>
              <a:t>	&gt;&gt;&gt;</a:t>
            </a:r>
            <a:r>
              <a:rPr lang="en-US" b="1" i="1" dirty="0" err="1">
                <a:solidFill>
                  <a:srgbClr val="0000FF"/>
                </a:solidFill>
              </a:rPr>
              <a:t>dnautil</a:t>
            </a:r>
            <a:r>
              <a:rPr lang="en-US" i="1" dirty="0" err="1">
                <a:solidFill>
                  <a:srgbClr val="0000FF"/>
                </a:solidFill>
              </a:rPr>
              <a:t>.gc</a:t>
            </a:r>
            <a:r>
              <a:rPr lang="en-US" i="1" dirty="0">
                <a:solidFill>
                  <a:srgbClr val="0000FF"/>
                </a:solidFill>
              </a:rPr>
              <a:t>(</a:t>
            </a:r>
            <a:r>
              <a:rPr lang="en-US" i="1" dirty="0" err="1">
                <a:solidFill>
                  <a:srgbClr val="0000FF"/>
                </a:solidFill>
              </a:rPr>
              <a:t>dna</a:t>
            </a:r>
            <a:r>
              <a:rPr lang="en-US" i="1" dirty="0">
                <a:solidFill>
                  <a:srgbClr val="0000FF"/>
                </a:solidFill>
              </a:rPr>
              <a:t>)</a:t>
            </a:r>
            <a:endParaRPr i="1" dirty="0">
              <a:solidFill>
                <a:srgbClr val="0000FF"/>
              </a:solidFill>
            </a:endParaRPr>
          </a:p>
          <a:p>
            <a:pPr marL="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i="1" dirty="0">
                <a:solidFill>
                  <a:srgbClr val="0000FF"/>
                </a:solidFill>
              </a:rPr>
              <a:t>	0.5384615384615384</a:t>
            </a:r>
            <a:endParaRPr i="1" dirty="0">
              <a:solidFill>
                <a:srgbClr val="0000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■"/>
            </a:pPr>
            <a:r>
              <a:rPr lang="en-US" dirty="0">
                <a:solidFill>
                  <a:srgbClr val="000000"/>
                </a:solidFill>
              </a:rPr>
              <a:t>import all functions using:</a:t>
            </a:r>
            <a:endParaRPr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i="1" dirty="0">
                <a:solidFill>
                  <a:srgbClr val="0000FF"/>
                </a:solidFill>
              </a:rPr>
              <a:t>	&gt;&gt;&gt; from </a:t>
            </a:r>
            <a:r>
              <a:rPr lang="en-US" i="1" dirty="0" err="1">
                <a:solidFill>
                  <a:srgbClr val="0000FF"/>
                </a:solidFill>
              </a:rPr>
              <a:t>dnautil</a:t>
            </a:r>
            <a:r>
              <a:rPr lang="en-US" i="1" dirty="0">
                <a:solidFill>
                  <a:srgbClr val="0000FF"/>
                </a:solidFill>
              </a:rPr>
              <a:t> import *</a:t>
            </a:r>
            <a:endParaRPr i="1" dirty="0">
              <a:solidFill>
                <a:srgbClr val="0000FF"/>
              </a:solidFill>
            </a:endParaRPr>
          </a:p>
          <a:p>
            <a:pPr marL="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i="1" dirty="0">
                <a:solidFill>
                  <a:srgbClr val="0000FF"/>
                </a:solidFill>
              </a:rPr>
              <a:t>	&gt;&gt;&gt;</a:t>
            </a:r>
            <a:r>
              <a:rPr lang="en-US" i="1" dirty="0" err="1">
                <a:solidFill>
                  <a:srgbClr val="0000FF"/>
                </a:solidFill>
              </a:rPr>
              <a:t>gc</a:t>
            </a:r>
            <a:r>
              <a:rPr lang="en-US" i="1" dirty="0">
                <a:solidFill>
                  <a:srgbClr val="0000FF"/>
                </a:solidFill>
              </a:rPr>
              <a:t>(</a:t>
            </a:r>
            <a:r>
              <a:rPr lang="en-US" i="1" dirty="0" err="1">
                <a:solidFill>
                  <a:srgbClr val="0000FF"/>
                </a:solidFill>
              </a:rPr>
              <a:t>dna</a:t>
            </a:r>
            <a:r>
              <a:rPr lang="en-US" i="1" dirty="0">
                <a:solidFill>
                  <a:srgbClr val="0000FF"/>
                </a:solidFill>
              </a:rPr>
              <a:t>)</a:t>
            </a:r>
            <a:endParaRPr i="1" dirty="0">
              <a:solidFill>
                <a:srgbClr val="0000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■"/>
            </a:pPr>
            <a:r>
              <a:rPr lang="en-US" dirty="0">
                <a:solidFill>
                  <a:srgbClr val="000000"/>
                </a:solidFill>
              </a:rPr>
              <a:t>Or import few selected functions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i="1" dirty="0">
                <a:solidFill>
                  <a:srgbClr val="0000FF"/>
                </a:solidFill>
              </a:rPr>
              <a:t>&gt;&gt;&gt; from </a:t>
            </a:r>
            <a:r>
              <a:rPr lang="en-US" b="1" i="1" dirty="0" err="1">
                <a:solidFill>
                  <a:srgbClr val="0000FF"/>
                </a:solidFill>
              </a:rPr>
              <a:t>dnautil</a:t>
            </a:r>
            <a:r>
              <a:rPr lang="en-US" b="1" i="1" dirty="0">
                <a:solidFill>
                  <a:srgbClr val="0000FF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import </a:t>
            </a:r>
            <a:r>
              <a:rPr lang="en-US" b="1" i="1" dirty="0" err="1">
                <a:solidFill>
                  <a:srgbClr val="0000FF"/>
                </a:solidFill>
              </a:rPr>
              <a:t>gc,has_stop_codon</a:t>
            </a:r>
            <a:endParaRPr b="1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Packages</a:t>
            </a:r>
            <a:endParaRPr/>
          </a:p>
        </p:txBody>
      </p:sp>
      <p:sp>
        <p:nvSpPr>
          <p:cNvPr id="356" name="Google Shape;356;p47"/>
          <p:cNvSpPr txBox="1">
            <a:spLocks noGrp="1"/>
          </p:cNvSpPr>
          <p:nvPr>
            <p:ph type="body" idx="1"/>
          </p:nvPr>
        </p:nvSpPr>
        <p:spPr>
          <a:xfrm>
            <a:off x="1371600" y="1449575"/>
            <a:ext cx="10121400" cy="48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Consists of multiple modules. </a:t>
            </a:r>
            <a:endParaRPr/>
          </a:p>
          <a:p>
            <a:pPr marL="457200" marR="0" lvl="0" indent="-35560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Each package in Python is a directory which </a:t>
            </a:r>
            <a:r>
              <a:rPr lang="en-US" b="1"/>
              <a:t>MUST </a:t>
            </a:r>
            <a:r>
              <a:rPr lang="en-US"/>
              <a:t>contain a special file called __init__.py.</a:t>
            </a: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marR="0" lvl="0" indent="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l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None/>
            </a:pPr>
            <a:r>
              <a:rPr lang="en-US"/>
              <a:t>	</a:t>
            </a:r>
            <a:endParaRPr/>
          </a:p>
        </p:txBody>
      </p:sp>
      <p:pic>
        <p:nvPicPr>
          <p:cNvPr id="357" name="Google Shape;35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4049" y="3562450"/>
            <a:ext cx="4445807" cy="302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Packages Example</a:t>
            </a:r>
            <a:endParaRPr/>
          </a:p>
        </p:txBody>
      </p:sp>
      <p:sp>
        <p:nvSpPr>
          <p:cNvPr id="364" name="Google Shape;364;p48"/>
          <p:cNvSpPr txBox="1">
            <a:spLocks noGrp="1"/>
          </p:cNvSpPr>
          <p:nvPr>
            <p:ph type="body" idx="1"/>
          </p:nvPr>
        </p:nvSpPr>
        <p:spPr>
          <a:xfrm>
            <a:off x="1371600" y="1449575"/>
            <a:ext cx="10121400" cy="54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■"/>
            </a:pPr>
            <a:r>
              <a:rPr lang="en-US" b="1" dirty="0" err="1">
                <a:solidFill>
                  <a:srgbClr val="0000FF"/>
                </a:solidFill>
              </a:rPr>
              <a:t>bioseq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/>
              <a:t>- Package to process </a:t>
            </a:r>
            <a:r>
              <a:rPr lang="en-US" b="1" u="sng" dirty="0"/>
              <a:t>all types of biological sequences</a:t>
            </a:r>
            <a:endParaRPr u="sng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dnautil.py</a:t>
            </a:r>
            <a:r>
              <a:rPr lang="en-US" dirty="0"/>
              <a:t> - file/module containing useful functions to process DNA sequences</a:t>
            </a: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rnautil.py </a:t>
            </a:r>
            <a:r>
              <a:rPr lang="en-US" dirty="0"/>
              <a:t>-file/module  containing useful function to process RNA sequences</a:t>
            </a:r>
            <a:endParaRPr dirty="0"/>
          </a:p>
          <a:p>
            <a:pPr marL="45720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</a:rPr>
              <a:t>proteinutil.py </a:t>
            </a:r>
            <a:r>
              <a:rPr lang="en-US" dirty="0"/>
              <a:t>-file/module  containing useful function to process protein sequences</a:t>
            </a:r>
            <a:endParaRPr dirty="0"/>
          </a:p>
          <a:p>
            <a:pPr marL="45720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600"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■"/>
            </a:pPr>
            <a:r>
              <a:rPr lang="en-US" dirty="0"/>
              <a:t>To use </a:t>
            </a:r>
            <a:r>
              <a:rPr lang="en-US" dirty="0" err="1"/>
              <a:t>proteinutil</a:t>
            </a:r>
            <a:r>
              <a:rPr lang="en-US" dirty="0"/>
              <a:t> module from </a:t>
            </a:r>
            <a:r>
              <a:rPr lang="en-US" dirty="0" err="1"/>
              <a:t>bioseq</a:t>
            </a:r>
            <a:r>
              <a:rPr lang="en-US" dirty="0"/>
              <a:t> package</a:t>
            </a:r>
            <a:endParaRPr dirty="0"/>
          </a:p>
          <a:p>
            <a:pPr marL="137160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i="1" dirty="0">
                <a:solidFill>
                  <a:srgbClr val="0000FF"/>
                </a:solidFill>
              </a:rPr>
              <a:t>&gt;&gt;&gt;import </a:t>
            </a:r>
            <a:r>
              <a:rPr lang="en-US" i="1" dirty="0" err="1">
                <a:solidFill>
                  <a:srgbClr val="0000FF"/>
                </a:solidFill>
              </a:rPr>
              <a:t>bioseq.dnautil</a:t>
            </a:r>
            <a:endParaRPr i="1" dirty="0">
              <a:solidFill>
                <a:srgbClr val="0000FF"/>
              </a:solidFill>
            </a:endParaRPr>
          </a:p>
          <a:p>
            <a:pPr marL="13716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i="1" dirty="0">
                <a:solidFill>
                  <a:srgbClr val="0000FF"/>
                </a:solidFill>
              </a:rPr>
              <a:t>&gt;&gt; from </a:t>
            </a:r>
            <a:r>
              <a:rPr lang="en-US" i="1" dirty="0" err="1">
                <a:solidFill>
                  <a:srgbClr val="0000FF"/>
                </a:solidFill>
              </a:rPr>
              <a:t>bioseq</a:t>
            </a:r>
            <a:r>
              <a:rPr lang="en-US" i="1" dirty="0">
                <a:solidFill>
                  <a:srgbClr val="0000FF"/>
                </a:solidFill>
              </a:rPr>
              <a:t> import </a:t>
            </a:r>
            <a:r>
              <a:rPr lang="en-US" i="1" dirty="0" err="1">
                <a:solidFill>
                  <a:srgbClr val="0000FF"/>
                </a:solidFill>
              </a:rPr>
              <a:t>dnautil</a:t>
            </a:r>
            <a:endParaRPr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■"/>
            </a:pPr>
            <a:r>
              <a:rPr lang="en-US" dirty="0" err="1"/>
              <a:t>Numpy</a:t>
            </a:r>
            <a:r>
              <a:rPr lang="en-US" dirty="0"/>
              <a:t>, Pandas, </a:t>
            </a:r>
            <a:r>
              <a:rPr lang="en-US" dirty="0" err="1"/>
              <a:t>Keras</a:t>
            </a:r>
            <a:endParaRPr i="1" dirty="0">
              <a:solidFill>
                <a:srgbClr val="0000FF"/>
              </a:solidFill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i="1" dirty="0">
              <a:solidFill>
                <a:srgbClr val="0000FF"/>
              </a:solidFill>
            </a:endParaRPr>
          </a:p>
          <a:p>
            <a:pPr marL="13716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i="1" dirty="0">
              <a:solidFill>
                <a:srgbClr val="0000FF"/>
              </a:solidFill>
            </a:endParaRPr>
          </a:p>
          <a:p>
            <a:pPr marL="13716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i="1" dirty="0">
              <a:solidFill>
                <a:srgbClr val="0000FF"/>
              </a:solidFill>
            </a:endParaRPr>
          </a:p>
          <a:p>
            <a:pPr marL="13716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457200" algn="l" rtl="0"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/>
          </a:p>
        </p:txBody>
      </p:sp>
      <p:pic>
        <p:nvPicPr>
          <p:cNvPr id="365" name="Google Shape;36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9250" y="3358700"/>
            <a:ext cx="2353126" cy="1842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9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00" cy="285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I/O and Files</a:t>
            </a:r>
            <a:endParaRPr/>
          </a:p>
        </p:txBody>
      </p:sp>
      <p:sp>
        <p:nvSpPr>
          <p:cNvPr id="372" name="Google Shape;372;p49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00" cy="1143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Strings- Review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919DD-C89C-41B6-A731-50BB10DE88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06" t="39861" r="12682" b="4873"/>
          <a:stretch/>
        </p:blipFill>
        <p:spPr>
          <a:xfrm>
            <a:off x="3446876" y="1716549"/>
            <a:ext cx="5967048" cy="361373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CE345B-5ADA-4F51-AF49-B39F548CBC07}"/>
              </a:ext>
            </a:extLst>
          </p:cNvPr>
          <p:cNvCxnSpPr>
            <a:cxnSpLocks/>
          </p:cNvCxnSpPr>
          <p:nvPr/>
        </p:nvCxnSpPr>
        <p:spPr>
          <a:xfrm>
            <a:off x="4739268" y="2893741"/>
            <a:ext cx="5352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048669-6AAF-415E-A203-6550C663F137}"/>
              </a:ext>
            </a:extLst>
          </p:cNvPr>
          <p:cNvCxnSpPr>
            <a:cxnSpLocks/>
          </p:cNvCxnSpPr>
          <p:nvPr/>
        </p:nvCxnSpPr>
        <p:spPr>
          <a:xfrm>
            <a:off x="4739267" y="3429000"/>
            <a:ext cx="5352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F00295-6486-45E9-8A27-C7ACB4AA9A76}"/>
              </a:ext>
            </a:extLst>
          </p:cNvPr>
          <p:cNvCxnSpPr>
            <a:cxnSpLocks/>
          </p:cNvCxnSpPr>
          <p:nvPr/>
        </p:nvCxnSpPr>
        <p:spPr>
          <a:xfrm>
            <a:off x="4969725" y="3949390"/>
            <a:ext cx="5352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0"/>
          <p:cNvSpPr txBox="1">
            <a:spLocks noGrp="1"/>
          </p:cNvSpPr>
          <p:nvPr>
            <p:ph type="title"/>
          </p:nvPr>
        </p:nvSpPr>
        <p:spPr>
          <a:xfrm>
            <a:off x="1371600" y="426925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US"/>
              <a:t>I/O: Input/Output</a:t>
            </a:r>
            <a:endParaRPr/>
          </a:p>
        </p:txBody>
      </p:sp>
      <p:sp>
        <p:nvSpPr>
          <p:cNvPr id="379" name="Google Shape;379;p50"/>
          <p:cNvSpPr txBox="1">
            <a:spLocks noGrp="1"/>
          </p:cNvSpPr>
          <p:nvPr>
            <p:ph type="body" idx="1"/>
          </p:nvPr>
        </p:nvSpPr>
        <p:spPr>
          <a:xfrm>
            <a:off x="1371600" y="1501350"/>
            <a:ext cx="9601200" cy="43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60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50"/>
              <a:buChar char="■"/>
            </a:pPr>
            <a:r>
              <a:rPr lang="en-US" dirty="0"/>
              <a:t>I/O stands for input/output. The </a:t>
            </a:r>
            <a:r>
              <a:rPr lang="en-US" i="1" dirty="0"/>
              <a:t>in </a:t>
            </a:r>
            <a:r>
              <a:rPr lang="en-US" dirty="0"/>
              <a:t>and </a:t>
            </a:r>
            <a:r>
              <a:rPr lang="en-US" i="1" dirty="0"/>
              <a:t>out </a:t>
            </a:r>
            <a:r>
              <a:rPr lang="en-US" dirty="0"/>
              <a:t>refer to getting data into and out of your script.</a:t>
            </a:r>
            <a:endParaRPr dirty="0"/>
          </a:p>
          <a:p>
            <a:pPr marL="457200" marR="0" lvl="0" indent="-3460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50"/>
              <a:buChar char="■"/>
            </a:pPr>
            <a:r>
              <a:rPr lang="en-US" dirty="0"/>
              <a:t>Why I/O? </a:t>
            </a:r>
            <a:endParaRPr dirty="0"/>
          </a:p>
          <a:p>
            <a:pPr marL="914400" marR="0" lvl="0" indent="-3460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50"/>
              <a:buAutoNum type="arabicPeriod"/>
            </a:pPr>
            <a:r>
              <a:rPr lang="en-US" dirty="0"/>
              <a:t> Real programs interact with the world </a:t>
            </a:r>
            <a:endParaRPr dirty="0"/>
          </a:p>
          <a:p>
            <a:pPr marL="914400" marR="0" lvl="0" indent="-3460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50"/>
              <a:buAutoNum type="arabicPeriod"/>
            </a:pPr>
            <a:r>
              <a:rPr lang="en-US" dirty="0"/>
              <a:t> They read and write ﬁles </a:t>
            </a:r>
            <a:endParaRPr dirty="0"/>
          </a:p>
          <a:p>
            <a:pPr marL="914400" marR="0" lvl="0" indent="-3460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50"/>
              <a:buAutoNum type="arabicPeriod"/>
            </a:pPr>
            <a:r>
              <a:rPr lang="en-US" dirty="0"/>
              <a:t> They send and receive messages </a:t>
            </a:r>
            <a:endParaRPr dirty="0"/>
          </a:p>
          <a:p>
            <a:pPr marL="457200" marR="0" lvl="0" indent="-3460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50"/>
              <a:buChar char="■"/>
            </a:pPr>
            <a:r>
              <a:rPr lang="en-US" dirty="0"/>
              <a:t>Examples of I/O: </a:t>
            </a:r>
            <a:endParaRPr dirty="0"/>
          </a:p>
          <a:p>
            <a:pPr marL="914400" marR="0" lvl="0" indent="-34607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50"/>
              <a:buAutoNum type="arabicPeriod"/>
            </a:pPr>
            <a:r>
              <a:rPr lang="en-US" dirty="0"/>
              <a:t>Writing to the screen</a:t>
            </a:r>
            <a:endParaRPr dirty="0"/>
          </a:p>
          <a:p>
            <a:pPr marL="914400" marR="0" lvl="0" indent="-34607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50"/>
              <a:buAutoNum type="arabicPeriod"/>
            </a:pPr>
            <a:r>
              <a:rPr lang="en-US" dirty="0"/>
              <a:t>Reading from the keyboard</a:t>
            </a:r>
            <a:endParaRPr dirty="0"/>
          </a:p>
          <a:p>
            <a:pPr marL="914400" marR="0" lvl="0" indent="-34607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50"/>
              <a:buAutoNum type="arabicPeriod"/>
            </a:pPr>
            <a:r>
              <a:rPr lang="en-US" dirty="0"/>
              <a:t>Reading from a file</a:t>
            </a:r>
            <a:endParaRPr dirty="0"/>
          </a:p>
          <a:p>
            <a:pPr marL="914400" marR="0" lvl="0" indent="-346075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50"/>
              <a:buAutoNum type="arabicPeriod"/>
            </a:pPr>
            <a:r>
              <a:rPr lang="en-US" dirty="0"/>
              <a:t>Writing to a file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50800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4400"/>
              <a:buAutoNum type="arabicPeriod"/>
            </a:pPr>
            <a:r>
              <a:rPr lang="en-US"/>
              <a:t>Writing to the Screen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B4D4C9-CAE3-4FC4-92D6-84534FAB4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0771" y="1791050"/>
            <a:ext cx="9601200" cy="3581400"/>
          </a:xfrm>
        </p:spPr>
        <p:txBody>
          <a:bodyPr/>
          <a:lstStyle/>
          <a:p>
            <a:pPr lvl="0" indent="-346075">
              <a:lnSpc>
                <a:spcPct val="100000"/>
              </a:lnSpc>
              <a:spcBef>
                <a:spcPts val="1200"/>
              </a:spcBef>
              <a:buSzPts val="1850"/>
            </a:pPr>
            <a:r>
              <a:rPr lang="en-US" dirty="0"/>
              <a:t>The simplest way to produce output is using the </a:t>
            </a:r>
            <a:r>
              <a:rPr lang="en-US" i="1" dirty="0"/>
              <a:t>print()</a:t>
            </a:r>
            <a:r>
              <a:rPr lang="en-US" dirty="0"/>
              <a:t> statement</a:t>
            </a:r>
          </a:p>
          <a:p>
            <a:pPr lvl="0" indent="-346075">
              <a:lnSpc>
                <a:spcPct val="100000"/>
              </a:lnSpc>
              <a:spcBef>
                <a:spcPts val="1200"/>
              </a:spcBef>
              <a:buSzPts val="1850"/>
            </a:pPr>
            <a:r>
              <a:rPr lang="en-US" dirty="0"/>
              <a:t>You can pass zero or more expressions separated by commas. </a:t>
            </a:r>
          </a:p>
          <a:p>
            <a:pPr lvl="0" indent="-346075">
              <a:lnSpc>
                <a:spcPct val="100000"/>
              </a:lnSpc>
              <a:spcBef>
                <a:spcPts val="1200"/>
              </a:spcBef>
              <a:buSzPts val="1850"/>
            </a:pPr>
            <a:r>
              <a:rPr lang="en-US" dirty="0"/>
              <a:t>This function converts the expressions you pass into a string and writes the result to standard output as follows</a:t>
            </a:r>
          </a:p>
        </p:txBody>
      </p:sp>
      <p:pic>
        <p:nvPicPr>
          <p:cNvPr id="387" name="Google Shape;38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8012" y="3843967"/>
            <a:ext cx="589597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2"/>
          <p:cNvSpPr txBox="1">
            <a:spLocks noGrp="1"/>
          </p:cNvSpPr>
          <p:nvPr>
            <p:ph type="title"/>
          </p:nvPr>
        </p:nvSpPr>
        <p:spPr>
          <a:xfrm>
            <a:off x="1371600" y="426925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Reading from keyboard</a:t>
            </a:r>
            <a:endParaRPr/>
          </a:p>
        </p:txBody>
      </p:sp>
      <p:sp>
        <p:nvSpPr>
          <p:cNvPr id="394" name="Google Shape;394;p52"/>
          <p:cNvSpPr txBox="1">
            <a:spLocks noGrp="1"/>
          </p:cNvSpPr>
          <p:nvPr>
            <p:ph type="body" idx="1"/>
          </p:nvPr>
        </p:nvSpPr>
        <p:spPr>
          <a:xfrm>
            <a:off x="1371600" y="1501350"/>
            <a:ext cx="9601200" cy="43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60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50"/>
              <a:buChar char="■"/>
            </a:pPr>
            <a:r>
              <a:rPr lang="en-US" dirty="0"/>
              <a:t>There is a function which prints a message to the screen and waits for input from the keyboard. This input can be stored in a variable.</a:t>
            </a:r>
            <a:endParaRPr dirty="0"/>
          </a:p>
          <a:p>
            <a:pPr marL="457200" marR="0" lvl="0" indent="-3460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50"/>
              <a:buChar char="■"/>
            </a:pPr>
            <a:r>
              <a:rPr lang="en-US" dirty="0"/>
              <a:t>Built-in function : input()</a:t>
            </a:r>
            <a:endParaRPr dirty="0"/>
          </a:p>
          <a:p>
            <a:pPr marL="914400" marR="0" lvl="1" indent="-3460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50"/>
              <a:buChar char="–"/>
            </a:pPr>
            <a:r>
              <a:rPr lang="en-US" i="0" dirty="0"/>
              <a:t>reads one line from standard input and returns it as a string (removing the trailing newline).</a:t>
            </a:r>
            <a:endParaRPr i="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None/>
            </a:pPr>
            <a:endParaRPr dirty="0"/>
          </a:p>
        </p:txBody>
      </p:sp>
      <p:pic>
        <p:nvPicPr>
          <p:cNvPr id="395" name="Google Shape;395;p52"/>
          <p:cNvPicPr preferRelativeResize="0"/>
          <p:nvPr/>
        </p:nvPicPr>
        <p:blipFill rotWithShape="1">
          <a:blip r:embed="rId3">
            <a:alphaModFix/>
          </a:blip>
          <a:srcRect t="-179560" b="179560"/>
          <a:stretch/>
        </p:blipFill>
        <p:spPr>
          <a:xfrm>
            <a:off x="1860825" y="3629600"/>
            <a:ext cx="10331175" cy="10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900" y="3604899"/>
            <a:ext cx="10797100" cy="11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1900" y="5310583"/>
            <a:ext cx="550545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2"/>
          <p:cNvSpPr txBox="1"/>
          <p:nvPr/>
        </p:nvSpPr>
        <p:spPr>
          <a:xfrm>
            <a:off x="6900300" y="5310583"/>
            <a:ext cx="5291700" cy="13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-prints a message to the screen and waits for input</a:t>
            </a:r>
            <a:endParaRPr sz="185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1000"/>
              </a:spcAft>
              <a:buNone/>
            </a:pPr>
            <a:r>
              <a:rPr lang="en-US" sz="185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-from the keyboard. This input can be stored in a variable.</a:t>
            </a:r>
            <a:endParaRPr sz="185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Reading from keyboard(Cont’d)</a:t>
            </a:r>
            <a:endParaRPr/>
          </a:p>
        </p:txBody>
      </p:sp>
      <p:sp>
        <p:nvSpPr>
          <p:cNvPr id="405" name="Google Shape;405;p53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■"/>
            </a:pPr>
            <a:r>
              <a:rPr lang="en-US" dirty="0"/>
              <a:t>Python </a:t>
            </a:r>
            <a:r>
              <a:rPr lang="en-US" i="1" dirty="0"/>
              <a:t>sys </a:t>
            </a:r>
            <a:r>
              <a:rPr lang="en-US" dirty="0"/>
              <a:t>module provides file handlers for the standard input, output and error</a:t>
            </a:r>
            <a:endParaRPr dirty="0"/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</a:rPr>
              <a:t>&gt;&gt;&gt;</a:t>
            </a:r>
            <a:r>
              <a:rPr lang="en-US" dirty="0" err="1">
                <a:solidFill>
                  <a:srgbClr val="0000FF"/>
                </a:solidFill>
              </a:rPr>
              <a:t>sys.stdin.read</a:t>
            </a:r>
            <a:r>
              <a:rPr lang="en-US" dirty="0">
                <a:solidFill>
                  <a:srgbClr val="0000FF"/>
                </a:solidFill>
              </a:rPr>
              <a:t>()</a:t>
            </a:r>
            <a:endParaRPr dirty="0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</a:rPr>
              <a:t>first line from file</a:t>
            </a:r>
            <a:endParaRPr dirty="0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</a:rPr>
              <a:t>another line to file  (Ctrl-D)</a:t>
            </a:r>
            <a:endParaRPr dirty="0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FF"/>
                </a:solidFill>
              </a:rPr>
              <a:t>‘first line from file\nanother line to file\n’</a:t>
            </a:r>
            <a:endParaRPr b="1" dirty="0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</a:rPr>
              <a:t>&gt;&gt;&gt;</a:t>
            </a:r>
            <a:r>
              <a:rPr lang="en-US" dirty="0" err="1">
                <a:solidFill>
                  <a:srgbClr val="0000FF"/>
                </a:solidFill>
              </a:rPr>
              <a:t>sys.stdout.write</a:t>
            </a:r>
            <a:r>
              <a:rPr lang="en-US" dirty="0">
                <a:solidFill>
                  <a:srgbClr val="0000FF"/>
                </a:solidFill>
              </a:rPr>
              <a:t>(“writing output to file.\n”)</a:t>
            </a:r>
            <a:endParaRPr dirty="0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FF"/>
                </a:solidFill>
              </a:rPr>
              <a:t>writing output to file</a:t>
            </a:r>
            <a:endParaRPr b="1" dirty="0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FF"/>
                </a:solidFill>
              </a:rPr>
              <a:t>22</a:t>
            </a:r>
            <a:endParaRPr b="1" dirty="0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200"/>
              </a:spcBef>
              <a:spcAft>
                <a:spcPts val="200"/>
              </a:spcAft>
              <a:buNone/>
            </a:pPr>
            <a:endParaRPr dirty="0">
              <a:solidFill>
                <a:srgbClr val="0000F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AEA014-BF9D-4FFA-BFCA-BB6FD3896C30}"/>
              </a:ext>
            </a:extLst>
          </p:cNvPr>
          <p:cNvSpPr/>
          <p:nvPr/>
        </p:nvSpPr>
        <p:spPr>
          <a:xfrm>
            <a:off x="7670333" y="2970638"/>
            <a:ext cx="4116199" cy="21698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500" i="1" dirty="0">
                <a:solidFill>
                  <a:srgbClr val="0000FF"/>
                </a:solidFill>
                <a:latin typeface="Source Sans Pro" panose="020B0604020202020204" charset="0"/>
              </a:rPr>
              <a:t>&gt;&gt;</a:t>
            </a:r>
            <a:r>
              <a:rPr lang="en-US" sz="1500" i="1" dirty="0" err="1">
                <a:solidFill>
                  <a:srgbClr val="0000FF"/>
                </a:solidFill>
                <a:latin typeface="Source Sans Pro" panose="020B0604020202020204" charset="0"/>
              </a:rPr>
              <a:t>dir</a:t>
            </a:r>
            <a:r>
              <a:rPr lang="en-US" sz="1500" i="1" dirty="0">
                <a:solidFill>
                  <a:srgbClr val="0000FF"/>
                </a:solidFill>
                <a:latin typeface="Source Sans Pro" panose="020B0604020202020204" charset="0"/>
              </a:rPr>
              <a:t>(sys)</a:t>
            </a:r>
          </a:p>
          <a:p>
            <a:r>
              <a:rPr lang="en-US" sz="1500" dirty="0">
                <a:latin typeface="Source Sans Pro" panose="020B0604020202020204" charset="0"/>
              </a:rPr>
              <a:t>['</a:t>
            </a:r>
            <a:r>
              <a:rPr lang="en-US" sz="1500" dirty="0" err="1">
                <a:latin typeface="Source Sans Pro" panose="020B0604020202020204" charset="0"/>
              </a:rPr>
              <a:t>argv</a:t>
            </a:r>
            <a:r>
              <a:rPr lang="en-US" sz="1500" dirty="0">
                <a:latin typeface="Source Sans Pro" panose="020B0604020202020204" charset="0"/>
              </a:rPr>
              <a:t>', '</a:t>
            </a:r>
            <a:r>
              <a:rPr lang="en-US" sz="1500" dirty="0" err="1">
                <a:latin typeface="Source Sans Pro" panose="020B0604020202020204" charset="0"/>
              </a:rPr>
              <a:t>callstats</a:t>
            </a:r>
            <a:r>
              <a:rPr lang="en-US" sz="1500" dirty="0">
                <a:latin typeface="Source Sans Pro" panose="020B0604020202020204" charset="0"/>
              </a:rPr>
              <a:t>', 'copyright', '</a:t>
            </a:r>
            <a:r>
              <a:rPr lang="en-US" sz="1500" dirty="0" err="1">
                <a:latin typeface="Source Sans Pro" panose="020B0604020202020204" charset="0"/>
              </a:rPr>
              <a:t>displayhook</a:t>
            </a:r>
            <a:r>
              <a:rPr lang="en-US" sz="1500" dirty="0">
                <a:latin typeface="Source Sans Pro" panose="020B0604020202020204" charset="0"/>
              </a:rPr>
              <a:t>', '</a:t>
            </a:r>
            <a:r>
              <a:rPr lang="en-US" sz="1500" dirty="0" err="1">
                <a:latin typeface="Source Sans Pro" panose="020B0604020202020204" charset="0"/>
              </a:rPr>
              <a:t>dont_write_bytecode</a:t>
            </a:r>
            <a:r>
              <a:rPr lang="en-US" sz="1500" dirty="0">
                <a:latin typeface="Source Sans Pro" panose="020B0604020202020204" charset="0"/>
              </a:rPr>
              <a:t>', '</a:t>
            </a:r>
            <a:r>
              <a:rPr lang="en-US" sz="1500" dirty="0" err="1">
                <a:latin typeface="Source Sans Pro" panose="020B0604020202020204" charset="0"/>
              </a:rPr>
              <a:t>exc_info</a:t>
            </a:r>
            <a:r>
              <a:rPr lang="en-US" sz="1500" dirty="0">
                <a:latin typeface="Source Sans Pro" panose="020B0604020202020204" charset="0"/>
              </a:rPr>
              <a:t>', '</a:t>
            </a:r>
            <a:r>
              <a:rPr lang="en-US" sz="1500" dirty="0" err="1">
                <a:latin typeface="Source Sans Pro" panose="020B0604020202020204" charset="0"/>
              </a:rPr>
              <a:t>excepthook</a:t>
            </a:r>
            <a:r>
              <a:rPr lang="en-US" sz="1500" dirty="0">
                <a:latin typeface="Source Sans Pro" panose="020B0604020202020204" charset="0"/>
              </a:rPr>
              <a:t>', '</a:t>
            </a:r>
            <a:r>
              <a:rPr lang="en-US" sz="1500" dirty="0" err="1">
                <a:latin typeface="Source Sans Pro" panose="020B0604020202020204" charset="0"/>
              </a:rPr>
              <a:t>exec_prefix</a:t>
            </a:r>
            <a:r>
              <a:rPr lang="en-US" sz="1500" dirty="0">
                <a:latin typeface="Source Sans Pro" panose="020B0604020202020204" charset="0"/>
              </a:rPr>
              <a:t>', 'executable', 'exit', 'flags', '</a:t>
            </a:r>
            <a:r>
              <a:rPr lang="en-US" sz="1500" dirty="0" err="1">
                <a:latin typeface="Source Sans Pro" panose="020B0604020202020204" charset="0"/>
              </a:rPr>
              <a:t>float_info</a:t>
            </a:r>
            <a:r>
              <a:rPr lang="en-US" sz="1500" dirty="0">
                <a:latin typeface="Source Sans Pro" panose="020B0604020202020204" charset="0"/>
              </a:rPr>
              <a:t>', '</a:t>
            </a:r>
            <a:r>
              <a:rPr lang="en-US" sz="1500" dirty="0" err="1">
                <a:latin typeface="Source Sans Pro" panose="020B0604020202020204" charset="0"/>
              </a:rPr>
              <a:t>float_repr_style</a:t>
            </a:r>
            <a:r>
              <a:rPr lang="en-US" sz="1500" dirty="0">
                <a:latin typeface="Source Sans Pro" panose="020B0604020202020204" charset="0"/>
              </a:rPr>
              <a:t>', '</a:t>
            </a:r>
            <a:r>
              <a:rPr lang="en-US" sz="1500" dirty="0" err="1">
                <a:latin typeface="Source Sans Pro" panose="020B0604020202020204" charset="0"/>
              </a:rPr>
              <a:t>get_coroutine_wrapper</a:t>
            </a:r>
            <a:r>
              <a:rPr lang="en-US" sz="1500" dirty="0">
                <a:latin typeface="Source Sans Pro" panose="020B0604020202020204" charset="0"/>
              </a:rPr>
              <a:t>', '</a:t>
            </a:r>
            <a:r>
              <a:rPr lang="en-US" sz="1500" dirty="0" err="1">
                <a:latin typeface="Source Sans Pro" panose="020B0604020202020204" charset="0"/>
              </a:rPr>
              <a:t>is_finalizing</a:t>
            </a:r>
            <a:r>
              <a:rPr lang="en-US" sz="1500" dirty="0">
                <a:latin typeface="Source Sans Pro" panose="020B0604020202020204" charset="0"/>
              </a:rPr>
              <a:t>', 'modules', 'path', ‘ '</a:t>
            </a:r>
            <a:r>
              <a:rPr lang="en-US" sz="1500" dirty="0" err="1">
                <a:latin typeface="Source Sans Pro" panose="020B0604020202020204" charset="0"/>
              </a:rPr>
              <a:t>setswitchinterval</a:t>
            </a:r>
            <a:r>
              <a:rPr lang="en-US" sz="1500" dirty="0">
                <a:latin typeface="Source Sans Pro" panose="020B0604020202020204" charset="0"/>
              </a:rPr>
              <a:t>', '</a:t>
            </a:r>
            <a:r>
              <a:rPr lang="en-US" sz="1500" dirty="0" err="1">
                <a:latin typeface="Source Sans Pro" panose="020B0604020202020204" charset="0"/>
              </a:rPr>
              <a:t>settrace</a:t>
            </a:r>
            <a:r>
              <a:rPr lang="en-US" sz="1500" dirty="0">
                <a:latin typeface="Source Sans Pro" panose="020B0604020202020204" charset="0"/>
              </a:rPr>
              <a:t>', 'stderr', 'stdin', '</a:t>
            </a:r>
            <a:r>
              <a:rPr lang="en-US" sz="1500" dirty="0" err="1">
                <a:latin typeface="Source Sans Pro" panose="020B0604020202020204" charset="0"/>
              </a:rPr>
              <a:t>stdout</a:t>
            </a:r>
            <a:r>
              <a:rPr lang="en-US" sz="1500" dirty="0">
                <a:latin typeface="Source Sans Pro" panose="020B0604020202020204" charset="0"/>
              </a:rPr>
              <a:t>', '</a:t>
            </a:r>
            <a:r>
              <a:rPr lang="en-US" sz="1500" dirty="0" err="1">
                <a:latin typeface="Source Sans Pro" panose="020B0604020202020204" charset="0"/>
              </a:rPr>
              <a:t>thread_info</a:t>
            </a:r>
            <a:r>
              <a:rPr lang="en-US" sz="1500" dirty="0">
                <a:latin typeface="Source Sans Pro" panose="020B0604020202020204" charset="0"/>
              </a:rPr>
              <a:t>', 'version', '</a:t>
            </a:r>
            <a:r>
              <a:rPr lang="en-US" sz="1500" dirty="0" err="1">
                <a:latin typeface="Source Sans Pro" panose="020B0604020202020204" charset="0"/>
              </a:rPr>
              <a:t>version_info</a:t>
            </a:r>
            <a:r>
              <a:rPr lang="en-US" sz="1500" dirty="0">
                <a:latin typeface="Source Sans Pro" panose="020B0604020202020204" charset="0"/>
              </a:rPr>
              <a:t>', '</a:t>
            </a:r>
            <a:r>
              <a:rPr lang="en-US" sz="1500" dirty="0" err="1">
                <a:latin typeface="Source Sans Pro" panose="020B0604020202020204" charset="0"/>
              </a:rPr>
              <a:t>warnoptions</a:t>
            </a:r>
            <a:r>
              <a:rPr lang="en-US" sz="1500" dirty="0">
                <a:latin typeface="Source Sans Pro" panose="020B0604020202020204" charset="0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US" dirty="0"/>
              <a:t>3. File I/O: Reading From a File</a:t>
            </a:r>
            <a:endParaRPr dirty="0"/>
          </a:p>
        </p:txBody>
      </p:sp>
      <p:sp>
        <p:nvSpPr>
          <p:cNvPr id="412" name="Google Shape;412;p54"/>
          <p:cNvSpPr txBox="1">
            <a:spLocks noGrp="1"/>
          </p:cNvSpPr>
          <p:nvPr>
            <p:ph type="body" idx="1"/>
          </p:nvPr>
        </p:nvSpPr>
        <p:spPr>
          <a:xfrm>
            <a:off x="1371600" y="1786100"/>
            <a:ext cx="9601200" cy="4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marR="0" lvl="0" indent="-384048" algn="l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Char char="■"/>
            </a:pPr>
            <a:r>
              <a:rPr lang="en-US" dirty="0"/>
              <a:t>Python provides basic functions and methods necessary to manipulate files by default.</a:t>
            </a:r>
            <a:endParaRPr dirty="0"/>
          </a:p>
          <a:p>
            <a:pPr marL="384048" lvl="0" indent="-374523" algn="l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SzPts val="1850"/>
              <a:buChar char="■"/>
            </a:pPr>
            <a:r>
              <a:rPr lang="en-US" b="1" dirty="0"/>
              <a:t>open() </a:t>
            </a:r>
            <a:r>
              <a:rPr lang="en-US" dirty="0"/>
              <a:t>function returns  with a </a:t>
            </a:r>
            <a:r>
              <a:rPr lang="en-US" b="1" dirty="0"/>
              <a:t>file object</a:t>
            </a:r>
            <a:r>
              <a:rPr lang="en-US" dirty="0"/>
              <a:t>, which is  similar as string and list object</a:t>
            </a:r>
          </a:p>
          <a:p>
            <a:pPr marL="384048" lvl="0" indent="-374523" algn="l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SzPts val="1850"/>
              <a:buChar char="■"/>
            </a:pPr>
            <a:r>
              <a:rPr lang="en-US" dirty="0"/>
              <a:t>Reading from a File </a:t>
            </a:r>
            <a:endParaRPr dirty="0"/>
          </a:p>
          <a:p>
            <a:pPr marL="914400" marR="0" lvl="1" indent="-346075" algn="l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AutoNum type="alphaLcPeriod"/>
            </a:pPr>
            <a:r>
              <a:rPr lang="en-US" i="0" dirty="0"/>
              <a:t>Open file using  </a:t>
            </a:r>
            <a:r>
              <a:rPr lang="en-US" b="1" i="0" dirty="0" err="1"/>
              <a:t>file_object</a:t>
            </a:r>
            <a:r>
              <a:rPr lang="en-US" b="1" i="0" dirty="0"/>
              <a:t> = </a:t>
            </a:r>
            <a:r>
              <a:rPr lang="en-US" b="1" i="0" u="none" strike="noStrike" cap="none" dirty="0">
                <a:solidFill>
                  <a:schemeClr val="dk2"/>
                </a:solidFill>
              </a:rPr>
              <a:t>open(filename, mode) </a:t>
            </a:r>
            <a:endParaRPr b="1" i="0" u="none" strike="noStrike" cap="none" dirty="0">
              <a:solidFill>
                <a:schemeClr val="dk2"/>
              </a:solidFill>
            </a:endParaRPr>
          </a:p>
          <a:p>
            <a:pPr marL="1371600" marR="0" lvl="0" indent="0" algn="l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i="1" dirty="0">
                <a:solidFill>
                  <a:srgbClr val="0000FF"/>
                </a:solidFill>
              </a:rPr>
              <a:t>&gt;&gt;&gt;</a:t>
            </a:r>
            <a:r>
              <a:rPr lang="en-US" i="1" dirty="0" err="1">
                <a:solidFill>
                  <a:srgbClr val="0000FF"/>
                </a:solidFill>
              </a:rPr>
              <a:t>file_object</a:t>
            </a:r>
            <a:r>
              <a:rPr lang="en-US" i="1" dirty="0">
                <a:solidFill>
                  <a:srgbClr val="0000FF"/>
                </a:solidFill>
              </a:rPr>
              <a:t> = open(“</a:t>
            </a:r>
            <a:r>
              <a:rPr lang="en-US" i="1" dirty="0" err="1">
                <a:solidFill>
                  <a:srgbClr val="0000FF"/>
                </a:solidFill>
              </a:rPr>
              <a:t>seq.nt.fa”,”r</a:t>
            </a:r>
            <a:r>
              <a:rPr lang="en-US" i="1" dirty="0">
                <a:solidFill>
                  <a:srgbClr val="0000FF"/>
                </a:solidFill>
              </a:rPr>
              <a:t>”)</a:t>
            </a:r>
            <a:endParaRPr i="1" dirty="0">
              <a:solidFill>
                <a:srgbClr val="0000FF"/>
              </a:solidFill>
            </a:endParaRPr>
          </a:p>
          <a:p>
            <a:pPr marL="914400" marR="0" lvl="1" indent="-346075" algn="l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SzPts val="1850"/>
              <a:buAutoNum type="alphaLcPeriod"/>
            </a:pPr>
            <a:r>
              <a:rPr lang="en-US" i="0" dirty="0"/>
              <a:t>The most common access modes:</a:t>
            </a:r>
            <a:endParaRPr i="0" dirty="0"/>
          </a:p>
          <a:p>
            <a:pPr marL="1371600" marR="0" lvl="2" indent="-346075" algn="l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SzPts val="1850"/>
              <a:buAutoNum type="romanLcPeriod"/>
            </a:pPr>
            <a:r>
              <a:rPr lang="en-US" sz="2000" b="1" dirty="0"/>
              <a:t>r: </a:t>
            </a:r>
            <a:r>
              <a:rPr lang="en-US" sz="2000" b="1" i="0" dirty="0"/>
              <a:t> reading</a:t>
            </a:r>
            <a:r>
              <a:rPr lang="en-US" sz="2000" b="1" dirty="0"/>
              <a:t> is the default value for mode parameter </a:t>
            </a:r>
            <a:endParaRPr sz="2000" b="1" i="0" dirty="0"/>
          </a:p>
          <a:p>
            <a:pPr marL="1371600" marR="0" lvl="2" indent="-346075" algn="l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SzPts val="1850"/>
              <a:buAutoNum type="romanLcPeriod"/>
            </a:pPr>
            <a:r>
              <a:rPr lang="en-US" sz="2000" b="1" dirty="0"/>
              <a:t>r+:  for both reading and writing</a:t>
            </a:r>
            <a:endParaRPr sz="2000" b="1" dirty="0"/>
          </a:p>
          <a:p>
            <a:pPr marL="1371600" marR="0" lvl="2" indent="-346075" algn="l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SzPts val="1850"/>
              <a:buAutoNum type="romanLcPeriod"/>
            </a:pPr>
            <a:r>
              <a:rPr lang="en-US" sz="2000" dirty="0"/>
              <a:t>w: writing </a:t>
            </a:r>
            <a:endParaRPr sz="2000" dirty="0"/>
          </a:p>
          <a:p>
            <a:pPr marL="1371600" marR="0" lvl="2" indent="-346075" algn="l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SzPts val="1850"/>
              <a:buAutoNum type="romanLcPeriod"/>
            </a:pPr>
            <a:r>
              <a:rPr lang="en-US" sz="2000" dirty="0"/>
              <a:t>w+: for both reading and writing</a:t>
            </a:r>
            <a:endParaRPr sz="2000" dirty="0"/>
          </a:p>
          <a:p>
            <a:pPr marL="914400" marR="0" lvl="1" indent="-346075" algn="l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SzPts val="1850"/>
              <a:buAutoNum type="alphaLcPeriod"/>
            </a:pPr>
            <a:r>
              <a:rPr lang="en-US" i="0" dirty="0"/>
              <a:t>Close file using </a:t>
            </a:r>
            <a:r>
              <a:rPr lang="en-US" b="1" dirty="0" err="1"/>
              <a:t>file.close</a:t>
            </a:r>
            <a:r>
              <a:rPr lang="en-US" b="1" dirty="0"/>
              <a:t>()</a:t>
            </a:r>
            <a:endParaRPr b="1" i="0" dirty="0"/>
          </a:p>
          <a:p>
            <a:pPr marL="384048" marR="0" lvl="0" indent="0" algn="l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74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50"/>
              <a:buFont typeface="Source Sans Pro"/>
              <a:buNone/>
            </a:pPr>
            <a:endParaRPr b="0" i="1" u="none" strike="noStrike" cap="none" dirty="0">
              <a:solidFill>
                <a:schemeClr val="dk2"/>
              </a:solidFill>
              <a:sym typeface="Source Sans Pr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US"/>
              <a:t>3. File I/O: Reading From a File (cont’d)</a:t>
            </a:r>
            <a:endParaRPr/>
          </a:p>
        </p:txBody>
      </p:sp>
      <p:sp>
        <p:nvSpPr>
          <p:cNvPr id="419" name="Google Shape;419;p55"/>
          <p:cNvSpPr txBox="1">
            <a:spLocks noGrp="1"/>
          </p:cNvSpPr>
          <p:nvPr>
            <p:ph type="body" idx="1"/>
          </p:nvPr>
        </p:nvSpPr>
        <p:spPr>
          <a:xfrm>
            <a:off x="1371600" y="1527600"/>
            <a:ext cx="10820400" cy="43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marR="0" lvl="0" indent="-384048" algn="l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Char char="■"/>
            </a:pPr>
            <a:r>
              <a:rPr lang="en-US" dirty="0"/>
              <a:t>There are number of ways to read from File</a:t>
            </a:r>
            <a:endParaRPr dirty="0"/>
          </a:p>
          <a:p>
            <a:pPr marL="914400" marR="0" lvl="1" indent="-384048" algn="l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SzPts val="2000"/>
              <a:buChar char="–"/>
            </a:pPr>
            <a:r>
              <a:rPr lang="en-US" i="0" dirty="0"/>
              <a:t>read():  all content till end of the file as string</a:t>
            </a:r>
            <a:endParaRPr i="0" dirty="0"/>
          </a:p>
          <a:p>
            <a:pPr marL="914400" marR="0" lvl="0" indent="0" algn="l" rtl="0">
              <a:lnSpc>
                <a:spcPct val="7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</a:rPr>
              <a:t>&gt;&gt;&gt;file = open(“myFile.txt”, “r”) 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&gt;&gt;&gt;print </a:t>
            </a:r>
            <a:r>
              <a:rPr lang="en-US" dirty="0" err="1">
                <a:solidFill>
                  <a:srgbClr val="0000FF"/>
                </a:solidFill>
              </a:rPr>
              <a:t>file.</a:t>
            </a:r>
            <a:r>
              <a:rPr lang="en-US" b="1" dirty="0" err="1">
                <a:solidFill>
                  <a:srgbClr val="0000FF"/>
                </a:solidFill>
              </a:rPr>
              <a:t>read</a:t>
            </a:r>
            <a:r>
              <a:rPr lang="en-US" b="1" dirty="0">
                <a:solidFill>
                  <a:srgbClr val="0000FF"/>
                </a:solidFill>
              </a:rPr>
              <a:t>()</a:t>
            </a:r>
            <a:endParaRPr b="1" dirty="0">
              <a:solidFill>
                <a:srgbClr val="0000FF"/>
              </a:solidFill>
            </a:endParaRPr>
          </a:p>
          <a:p>
            <a:pPr marL="914400" marR="0" lvl="1" indent="-384048" algn="l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SzPts val="2000"/>
              <a:buChar char="–"/>
            </a:pPr>
            <a:r>
              <a:rPr lang="en-US" i="0" dirty="0"/>
              <a:t>read(n):  reads first  </a:t>
            </a:r>
            <a:r>
              <a:rPr lang="en-US" b="1" i="0" dirty="0"/>
              <a:t>n </a:t>
            </a:r>
            <a:r>
              <a:rPr lang="en-US" i="0" dirty="0"/>
              <a:t>number of characters</a:t>
            </a:r>
            <a:endParaRPr i="0" dirty="0"/>
          </a:p>
          <a:p>
            <a:pPr marL="914400" marR="0" lvl="0" indent="0" algn="l" rtl="0">
              <a:lnSpc>
                <a:spcPct val="7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</a:rPr>
              <a:t>&gt;&gt;print </a:t>
            </a:r>
            <a:r>
              <a:rPr lang="en-US" dirty="0" err="1">
                <a:solidFill>
                  <a:srgbClr val="0000FF"/>
                </a:solidFill>
              </a:rPr>
              <a:t>file.read</a:t>
            </a:r>
            <a:r>
              <a:rPr lang="en-US" dirty="0">
                <a:solidFill>
                  <a:srgbClr val="0000FF"/>
                </a:solidFill>
              </a:rPr>
              <a:t>(5)</a:t>
            </a:r>
            <a:endParaRPr dirty="0">
              <a:solidFill>
                <a:srgbClr val="0000FF"/>
              </a:solidFill>
            </a:endParaRPr>
          </a:p>
          <a:p>
            <a:pPr marL="914400" marR="0" lvl="0" indent="0" algn="l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</a:rPr>
              <a:t>Hello</a:t>
            </a:r>
            <a:endParaRPr dirty="0">
              <a:solidFill>
                <a:srgbClr val="0000FF"/>
              </a:solidFill>
            </a:endParaRPr>
          </a:p>
          <a:p>
            <a:pPr marL="914400" marR="0" lvl="1" indent="-384048" algn="l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SzPts val="2000"/>
              <a:buChar char="–"/>
            </a:pPr>
            <a:r>
              <a:rPr lang="en-US" i="0" dirty="0" err="1"/>
              <a:t>readline</a:t>
            </a:r>
            <a:r>
              <a:rPr lang="en-US" i="0" dirty="0"/>
              <a:t>(): reads single line of information from file at a time</a:t>
            </a:r>
            <a:endParaRPr i="0" dirty="0"/>
          </a:p>
          <a:p>
            <a:pPr marL="914400" lvl="0" indent="0" algn="l" rtl="0">
              <a:lnSpc>
                <a:spcPct val="7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</a:rPr>
              <a:t>&gt;&gt;print </a:t>
            </a:r>
            <a:r>
              <a:rPr lang="en-US" dirty="0" err="1">
                <a:solidFill>
                  <a:srgbClr val="0000FF"/>
                </a:solidFill>
              </a:rPr>
              <a:t>file.readline</a:t>
            </a:r>
            <a:r>
              <a:rPr lang="en-US" dirty="0">
                <a:solidFill>
                  <a:srgbClr val="0000FF"/>
                </a:solidFill>
              </a:rPr>
              <a:t>()</a:t>
            </a:r>
            <a:endParaRPr dirty="0">
              <a:solidFill>
                <a:srgbClr val="0000FF"/>
              </a:solidFill>
            </a:endParaRPr>
          </a:p>
          <a:p>
            <a:pPr marL="914400" lvl="0" indent="0" algn="l" rtl="0">
              <a:lnSpc>
                <a:spcPct val="7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</a:rPr>
              <a:t>Hello World</a:t>
            </a:r>
            <a:endParaRPr dirty="0">
              <a:solidFill>
                <a:srgbClr val="0000FF"/>
              </a:solidFill>
            </a:endParaRPr>
          </a:p>
          <a:p>
            <a:pPr marL="914400" lvl="0" indent="0" algn="l" rtl="0">
              <a:lnSpc>
                <a:spcPct val="7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</a:rPr>
              <a:t>&gt;&gt;print </a:t>
            </a:r>
            <a:r>
              <a:rPr lang="en-US" dirty="0" err="1">
                <a:solidFill>
                  <a:srgbClr val="0000FF"/>
                </a:solidFill>
              </a:rPr>
              <a:t>file.readline</a:t>
            </a:r>
            <a:r>
              <a:rPr lang="en-US" dirty="0">
                <a:solidFill>
                  <a:srgbClr val="0000FF"/>
                </a:solidFill>
              </a:rPr>
              <a:t>(5)</a:t>
            </a:r>
            <a:endParaRPr dirty="0">
              <a:solidFill>
                <a:srgbClr val="0000FF"/>
              </a:solidFill>
            </a:endParaRPr>
          </a:p>
          <a:p>
            <a:pPr marL="914400" lvl="0" indent="0" algn="l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</a:rPr>
              <a:t>and this is another line</a:t>
            </a:r>
            <a:endParaRPr dirty="0">
              <a:solidFill>
                <a:srgbClr val="0000FF"/>
              </a:solidFill>
            </a:endParaRPr>
          </a:p>
          <a:p>
            <a:pPr marL="914400" lvl="1" indent="-384048" algn="l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SzPts val="2000"/>
              <a:buChar char="–"/>
            </a:pPr>
            <a:r>
              <a:rPr lang="en-US" i="0" dirty="0" err="1"/>
              <a:t>readlines</a:t>
            </a:r>
            <a:r>
              <a:rPr lang="en-US" i="0" dirty="0"/>
              <a:t>(): reads all lines in properly separated format  </a:t>
            </a:r>
            <a:endParaRPr i="0" dirty="0"/>
          </a:p>
          <a:p>
            <a:pPr marL="9144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</a:rPr>
              <a:t>&gt;&gt;print </a:t>
            </a:r>
            <a:r>
              <a:rPr lang="en-US" dirty="0" err="1">
                <a:solidFill>
                  <a:srgbClr val="0000FF"/>
                </a:solidFill>
              </a:rPr>
              <a:t>file.readlines</a:t>
            </a:r>
            <a:r>
              <a:rPr lang="en-US" dirty="0">
                <a:solidFill>
                  <a:srgbClr val="0000FF"/>
                </a:solidFill>
              </a:rPr>
              <a:t>()</a:t>
            </a:r>
            <a:endParaRPr dirty="0">
              <a:solidFill>
                <a:srgbClr val="0000FF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</a:rPr>
              <a:t>[‘Hello World’, ‘This is our new text file’, ‘and this is another line.’]</a:t>
            </a:r>
            <a:endParaRPr dirty="0">
              <a:solidFill>
                <a:srgbClr val="0000FF"/>
              </a:solidFill>
            </a:endParaRPr>
          </a:p>
          <a:p>
            <a:pPr marL="914400" lvl="1" indent="-384048" algn="l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SzPts val="2000"/>
              <a:buChar char="–"/>
            </a:pPr>
            <a:r>
              <a:rPr lang="en-US" i="0" dirty="0"/>
              <a:t>seek(n): to change the file object position</a:t>
            </a:r>
            <a:endParaRPr i="0" dirty="0"/>
          </a:p>
          <a:p>
            <a:pPr marL="914400" lvl="0" indent="0" algn="l" rtl="0">
              <a:lnSpc>
                <a:spcPct val="7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</a:rPr>
              <a:t>&gt;&gt;print </a:t>
            </a:r>
            <a:r>
              <a:rPr lang="en-US" dirty="0" err="1">
                <a:solidFill>
                  <a:srgbClr val="0000FF"/>
                </a:solidFill>
              </a:rPr>
              <a:t>file.seek</a:t>
            </a:r>
            <a:r>
              <a:rPr lang="en-US" dirty="0">
                <a:solidFill>
                  <a:srgbClr val="0000FF"/>
                </a:solidFill>
              </a:rPr>
              <a:t>(0) # go to beginning of the file</a:t>
            </a:r>
            <a:endParaRPr dirty="0">
              <a:solidFill>
                <a:srgbClr val="0000FF"/>
              </a:solidFill>
            </a:endParaRPr>
          </a:p>
          <a:p>
            <a:pPr marL="914400" lvl="0" indent="0" algn="l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FF"/>
                </a:solidFill>
              </a:rPr>
              <a:t>0</a:t>
            </a:r>
            <a:endParaRPr dirty="0">
              <a:solidFill>
                <a:srgbClr val="0000FF"/>
              </a:solidFill>
            </a:endParaRPr>
          </a:p>
          <a:p>
            <a:pPr marL="914400" lvl="0" indent="0" algn="l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FF"/>
              </a:solidFill>
            </a:endParaRPr>
          </a:p>
          <a:p>
            <a:pPr marL="0" marR="0" lvl="0" indent="0" algn="l" rtl="0">
              <a:lnSpc>
                <a:spcPct val="74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50"/>
              <a:buFont typeface="Source Sans Pro"/>
              <a:buNone/>
            </a:pPr>
            <a:endParaRPr sz="1850" b="0" i="1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0" name="Google Shape;420;p55"/>
          <p:cNvSpPr txBox="1"/>
          <p:nvPr/>
        </p:nvSpPr>
        <p:spPr>
          <a:xfrm>
            <a:off x="8840650" y="2171700"/>
            <a:ext cx="3087600" cy="148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myFile.txt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Hello World </a:t>
            </a:r>
            <a:br>
              <a:rPr lang="en-US" sz="2000" dirty="0"/>
            </a:br>
            <a:r>
              <a:rPr lang="en-US" sz="2000" dirty="0"/>
              <a:t>This is our new text file </a:t>
            </a:r>
            <a:br>
              <a:rPr lang="en-US" sz="2000" dirty="0"/>
            </a:br>
            <a:r>
              <a:rPr lang="en-US" sz="2000" dirty="0"/>
              <a:t>and this is another line. </a:t>
            </a:r>
            <a:br>
              <a:rPr lang="en-US" sz="2000" dirty="0"/>
            </a:br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US"/>
              <a:t>4. File I/O: Writing to a File</a:t>
            </a:r>
            <a:endParaRPr/>
          </a:p>
        </p:txBody>
      </p:sp>
      <p:sp>
        <p:nvSpPr>
          <p:cNvPr id="427" name="Google Shape;427;p56"/>
          <p:cNvSpPr txBox="1">
            <a:spLocks noGrp="1"/>
          </p:cNvSpPr>
          <p:nvPr>
            <p:ph type="body" idx="1"/>
          </p:nvPr>
        </p:nvSpPr>
        <p:spPr>
          <a:xfrm>
            <a:off x="1371600" y="1786100"/>
            <a:ext cx="9601200" cy="4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4025" indent="-342900">
              <a:lnSpc>
                <a:spcPct val="74000"/>
              </a:lnSpc>
              <a:buSzPts val="1850"/>
            </a:pPr>
            <a:r>
              <a:rPr lang="en-US" dirty="0"/>
              <a:t>Writing to  a File </a:t>
            </a:r>
            <a:endParaRPr dirty="0"/>
          </a:p>
          <a:p>
            <a:pPr marL="914400" marR="0" lvl="1" indent="-346075" algn="l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AutoNum type="alphaLcPeriod"/>
            </a:pPr>
            <a:r>
              <a:rPr lang="en-US" i="0" dirty="0"/>
              <a:t>Open file using  </a:t>
            </a:r>
            <a:r>
              <a:rPr lang="en-US" b="1" i="0" dirty="0" err="1"/>
              <a:t>file_object.</a:t>
            </a:r>
            <a:r>
              <a:rPr lang="en-US" b="1" i="0" u="none" strike="noStrike" cap="none" dirty="0" err="1">
                <a:solidFill>
                  <a:schemeClr val="dk2"/>
                </a:solidFill>
              </a:rPr>
              <a:t>open</a:t>
            </a:r>
            <a:r>
              <a:rPr lang="en-US" b="1" i="0" u="none" strike="noStrike" cap="none" dirty="0">
                <a:solidFill>
                  <a:schemeClr val="dk2"/>
                </a:solidFill>
              </a:rPr>
              <a:t>(filename, mode) </a:t>
            </a:r>
            <a:endParaRPr b="1" i="0" u="none" strike="noStrike" cap="none" dirty="0">
              <a:solidFill>
                <a:schemeClr val="dk2"/>
              </a:solidFill>
            </a:endParaRPr>
          </a:p>
          <a:p>
            <a:pPr marL="1371600" marR="0" lvl="0" indent="0" algn="l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</a:rPr>
              <a:t>&gt;&gt;&gt;</a:t>
            </a:r>
            <a:r>
              <a:rPr lang="en-US" dirty="0" err="1">
                <a:solidFill>
                  <a:srgbClr val="0000FF"/>
                </a:solidFill>
              </a:rPr>
              <a:t>file_object</a:t>
            </a:r>
            <a:r>
              <a:rPr lang="en-US" dirty="0">
                <a:solidFill>
                  <a:srgbClr val="0000FF"/>
                </a:solidFill>
              </a:rPr>
              <a:t> = open(“</a:t>
            </a:r>
            <a:r>
              <a:rPr lang="en-US" dirty="0" err="1">
                <a:solidFill>
                  <a:srgbClr val="0000FF"/>
                </a:solidFill>
              </a:rPr>
              <a:t>seq.nt.fa”,”</a:t>
            </a:r>
            <a:r>
              <a:rPr lang="en-US" b="1" dirty="0" err="1">
                <a:solidFill>
                  <a:srgbClr val="0000FF"/>
                </a:solidFill>
              </a:rPr>
              <a:t>w</a:t>
            </a:r>
            <a:r>
              <a:rPr lang="en-US" dirty="0">
                <a:solidFill>
                  <a:srgbClr val="0000FF"/>
                </a:solidFill>
              </a:rPr>
              <a:t>”)</a:t>
            </a:r>
            <a:endParaRPr dirty="0">
              <a:solidFill>
                <a:srgbClr val="0000FF"/>
              </a:solidFill>
            </a:endParaRPr>
          </a:p>
          <a:p>
            <a:pPr marL="914400" marR="0" lvl="1" indent="-346075" algn="l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SzPts val="1850"/>
              <a:buAutoNum type="alphaLcPeriod"/>
            </a:pPr>
            <a:r>
              <a:rPr lang="en-US" i="0" dirty="0"/>
              <a:t>The most common access modes:</a:t>
            </a:r>
            <a:endParaRPr i="0" dirty="0"/>
          </a:p>
          <a:p>
            <a:pPr marL="1371600" marR="0" lvl="2" indent="-346075" algn="l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SzPts val="1850"/>
              <a:buAutoNum type="romanLcPeriod"/>
            </a:pPr>
            <a:r>
              <a:rPr lang="en-US" sz="2000" dirty="0"/>
              <a:t>w: writing </a:t>
            </a:r>
            <a:endParaRPr sz="2000" dirty="0"/>
          </a:p>
          <a:p>
            <a:pPr marL="1371600" marR="0" lvl="2" indent="-346075" algn="l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SzPts val="1850"/>
              <a:buAutoNum type="romanLcPeriod"/>
            </a:pPr>
            <a:r>
              <a:rPr lang="en-US" sz="2000" dirty="0"/>
              <a:t>w+: for both reading and writing</a:t>
            </a:r>
            <a:endParaRPr sz="2000" dirty="0"/>
          </a:p>
          <a:p>
            <a:pPr marL="1371600" marR="0" lvl="2" indent="-346075" algn="l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SzPts val="1850"/>
              <a:buAutoNum type="romanLcPeriod"/>
            </a:pPr>
            <a:r>
              <a:rPr lang="en-US" sz="2000" dirty="0"/>
              <a:t>a:  for appending. The file pointer is at the end of the file if the file exists. If the file does not exist, it creates a new file for writing</a:t>
            </a:r>
            <a:endParaRPr sz="2000" dirty="0"/>
          </a:p>
          <a:p>
            <a:pPr marL="914400" marR="0" lvl="1" indent="-346075" algn="l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SzPts val="1850"/>
              <a:buAutoNum type="alphaLcPeriod"/>
            </a:pPr>
            <a:r>
              <a:rPr lang="en-US" i="0" dirty="0"/>
              <a:t>Close file using </a:t>
            </a:r>
            <a:r>
              <a:rPr lang="en-US" b="1" i="0" dirty="0" err="1"/>
              <a:t>file.close</a:t>
            </a:r>
            <a:r>
              <a:rPr lang="en-US" b="1" i="0" dirty="0"/>
              <a:t>()</a:t>
            </a:r>
            <a:endParaRPr b="0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US" dirty="0"/>
              <a:t>4. File I/O: Writing to a File (Cont’d)</a:t>
            </a:r>
            <a:endParaRPr dirty="0"/>
          </a:p>
        </p:txBody>
      </p:sp>
      <p:sp>
        <p:nvSpPr>
          <p:cNvPr id="434" name="Google Shape;434;p57"/>
          <p:cNvSpPr txBox="1">
            <a:spLocks noGrp="1"/>
          </p:cNvSpPr>
          <p:nvPr>
            <p:ph type="body" idx="1"/>
          </p:nvPr>
        </p:nvSpPr>
        <p:spPr>
          <a:xfrm>
            <a:off x="1371600" y="1786100"/>
            <a:ext cx="9601200" cy="4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6075" algn="l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SzPts val="1850"/>
              <a:buChar char="■"/>
            </a:pPr>
            <a:r>
              <a:rPr lang="en-US" dirty="0"/>
              <a:t>Creating and Writing to File</a:t>
            </a:r>
            <a:endParaRPr dirty="0"/>
          </a:p>
          <a:p>
            <a:pPr marL="914400" lvl="1" indent="-355600" algn="l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</a:pPr>
            <a:r>
              <a:rPr lang="en-US" i="0" dirty="0"/>
              <a:t>write(string):  write the contents of string to the file and return number of characters written</a:t>
            </a:r>
          </a:p>
          <a:p>
            <a:pPr marL="914400" lvl="0" indent="0" algn="l" rtl="0">
              <a:lnSpc>
                <a:spcPct val="74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FF"/>
                </a:solidFill>
              </a:rPr>
              <a:t>&gt;&gt;&gt;file = open(‘myFile.txt’, ‘w’) 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&gt;&gt;&gt;print </a:t>
            </a:r>
            <a:r>
              <a:rPr lang="en-US" dirty="0" err="1">
                <a:solidFill>
                  <a:srgbClr val="0000FF"/>
                </a:solidFill>
              </a:rPr>
              <a:t>file.</a:t>
            </a:r>
            <a:r>
              <a:rPr lang="en-US" b="1" dirty="0" err="1">
                <a:solidFill>
                  <a:srgbClr val="0000FF"/>
                </a:solidFill>
              </a:rPr>
              <a:t>write</a:t>
            </a:r>
            <a:r>
              <a:rPr lang="en-US" b="1" dirty="0">
                <a:solidFill>
                  <a:srgbClr val="0000FF"/>
                </a:solidFill>
              </a:rPr>
              <a:t>(‘Add new line’)</a:t>
            </a:r>
            <a:endParaRPr b="1" dirty="0">
              <a:solidFill>
                <a:srgbClr val="0000FF"/>
              </a:solidFill>
            </a:endParaRPr>
          </a:p>
          <a:p>
            <a:pPr marL="914400" lvl="0" indent="0" algn="l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FF"/>
                </a:solidFill>
              </a:rPr>
              <a:t>      12</a:t>
            </a:r>
            <a:endParaRPr dirty="0">
              <a:solidFill>
                <a:srgbClr val="0000FF"/>
              </a:solidFill>
            </a:endParaRPr>
          </a:p>
          <a:p>
            <a:pPr marL="914400" lvl="0" indent="0" algn="l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FF"/>
                </a:solidFill>
              </a:rPr>
              <a:t>&gt;&gt;&gt;</a:t>
            </a:r>
            <a:r>
              <a:rPr lang="en-US" dirty="0" err="1">
                <a:solidFill>
                  <a:srgbClr val="0000FF"/>
                </a:solidFill>
              </a:rPr>
              <a:t>file.close</a:t>
            </a:r>
            <a:r>
              <a:rPr lang="en-US" dirty="0">
                <a:solidFill>
                  <a:srgbClr val="0000FF"/>
                </a:solidFill>
              </a:rPr>
              <a:t>()</a:t>
            </a:r>
          </a:p>
          <a:p>
            <a:pPr marL="914400" lvl="0" indent="0" algn="l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rgbClr val="0000FF"/>
              </a:solidFill>
            </a:endParaRPr>
          </a:p>
          <a:p>
            <a:pPr marL="457200" lvl="0" indent="-355600" algn="l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SzPts val="2000"/>
              <a:buChar char="■"/>
            </a:pPr>
            <a:r>
              <a:rPr lang="en-US" i="0" dirty="0"/>
              <a:t> Writing to a Existing file: mode = a</a:t>
            </a:r>
            <a:endParaRPr i="0" dirty="0"/>
          </a:p>
          <a:p>
            <a:pPr marL="914400" lvl="0" indent="0" algn="l" rtl="0">
              <a:lnSpc>
                <a:spcPct val="74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</a:rPr>
              <a:t>&gt;&gt;&gt;file = open('/Users/</a:t>
            </a:r>
            <a:r>
              <a:rPr lang="en-US" dirty="0" err="1">
                <a:solidFill>
                  <a:srgbClr val="0000FF"/>
                </a:solidFill>
              </a:rPr>
              <a:t>mpertea</a:t>
            </a:r>
            <a:r>
              <a:rPr lang="en-US" dirty="0">
                <a:solidFill>
                  <a:srgbClr val="0000FF"/>
                </a:solidFill>
              </a:rPr>
              <a:t>/Work/courses/python/</a:t>
            </a:r>
            <a:r>
              <a:rPr lang="en-US" dirty="0" err="1">
                <a:solidFill>
                  <a:srgbClr val="0000FF"/>
                </a:solidFill>
              </a:rPr>
              <a:t>myfile</a:t>
            </a:r>
            <a:r>
              <a:rPr lang="en-US" dirty="0">
                <a:solidFill>
                  <a:srgbClr val="0000FF"/>
                </a:solidFill>
              </a:rPr>
              <a:t>',</a:t>
            </a:r>
            <a:r>
              <a:rPr lang="en-US" b="1" dirty="0">
                <a:solidFill>
                  <a:srgbClr val="0000FF"/>
                </a:solidFill>
              </a:rPr>
              <a:t>a</a:t>
            </a:r>
            <a:r>
              <a:rPr lang="en-US" dirty="0">
                <a:solidFill>
                  <a:srgbClr val="0000FF"/>
                </a:solidFill>
              </a:rPr>
              <a:t>’) 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&gt;&gt;&gt;print </a:t>
            </a:r>
            <a:r>
              <a:rPr lang="en-US" dirty="0" err="1">
                <a:solidFill>
                  <a:srgbClr val="0000FF"/>
                </a:solidFill>
              </a:rPr>
              <a:t>file.</a:t>
            </a:r>
            <a:r>
              <a:rPr lang="en-US" b="1" dirty="0" err="1">
                <a:solidFill>
                  <a:srgbClr val="0000FF"/>
                </a:solidFill>
              </a:rPr>
              <a:t>write</a:t>
            </a:r>
            <a:r>
              <a:rPr lang="en-US" b="1" dirty="0">
                <a:solidFill>
                  <a:srgbClr val="0000FF"/>
                </a:solidFill>
              </a:rPr>
              <a:t>(‘Last line of file’)’</a:t>
            </a:r>
            <a:endParaRPr b="1" dirty="0">
              <a:solidFill>
                <a:srgbClr val="0000FF"/>
              </a:solidFill>
            </a:endParaRPr>
          </a:p>
          <a:p>
            <a:pPr marL="914400" lvl="0" indent="0" algn="l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</a:rPr>
              <a:t>18</a:t>
            </a:r>
            <a:endParaRPr dirty="0">
              <a:solidFill>
                <a:srgbClr val="0000FF"/>
              </a:solidFill>
            </a:endParaRPr>
          </a:p>
          <a:p>
            <a:pPr marL="914400" lvl="0" indent="0" algn="l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</a:rPr>
              <a:t>&gt;&gt;&gt;</a:t>
            </a:r>
            <a:r>
              <a:rPr lang="en-US" dirty="0" err="1">
                <a:solidFill>
                  <a:srgbClr val="0000FF"/>
                </a:solidFill>
              </a:rPr>
              <a:t>file.close</a:t>
            </a:r>
            <a:r>
              <a:rPr lang="en-US" dirty="0">
                <a:solidFill>
                  <a:srgbClr val="0000FF"/>
                </a:solidFill>
              </a:rPr>
              <a:t>()</a:t>
            </a:r>
            <a:endParaRPr dirty="0">
              <a:solidFill>
                <a:srgbClr val="0000FF"/>
              </a:solidFill>
            </a:endParaRPr>
          </a:p>
          <a:p>
            <a:pPr marL="457200" marR="0" lvl="0" indent="0" algn="l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50" dirty="0"/>
          </a:p>
        </p:txBody>
      </p:sp>
      <p:sp>
        <p:nvSpPr>
          <p:cNvPr id="435" name="Google Shape;435;p57"/>
          <p:cNvSpPr txBox="1"/>
          <p:nvPr/>
        </p:nvSpPr>
        <p:spPr>
          <a:xfrm>
            <a:off x="9324069" y="2558091"/>
            <a:ext cx="2772856" cy="17418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Source Sans Pro" panose="020B0604020202020204" charset="0"/>
              </a:rPr>
              <a:t>myFile.txt</a:t>
            </a:r>
            <a:endParaRPr sz="1800" dirty="0">
              <a:latin typeface="Source Sans Pro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Source Sans Pro" panose="020B0604020202020204" charset="0"/>
              </a:rPr>
              <a:t>Hello World </a:t>
            </a:r>
            <a:br>
              <a:rPr lang="en-US" sz="1800" dirty="0">
                <a:latin typeface="Source Sans Pro" panose="020B0604020202020204" charset="0"/>
              </a:rPr>
            </a:br>
            <a:r>
              <a:rPr lang="en-US" sz="1800" dirty="0">
                <a:latin typeface="Source Sans Pro" panose="020B0604020202020204" charset="0"/>
              </a:rPr>
              <a:t>This is our new text file </a:t>
            </a:r>
            <a:br>
              <a:rPr lang="en-US" sz="1800" dirty="0">
                <a:latin typeface="Source Sans Pro" panose="020B0604020202020204" charset="0"/>
              </a:rPr>
            </a:br>
            <a:r>
              <a:rPr lang="en-US" sz="1800" dirty="0">
                <a:latin typeface="Source Sans Pro" panose="020B0604020202020204" charset="0"/>
              </a:rPr>
              <a:t>and this is another line. </a:t>
            </a:r>
            <a:endParaRPr sz="1800" dirty="0">
              <a:latin typeface="Source Sans Pro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Source Sans Pro" panose="020B0604020202020204" charset="0"/>
              </a:rPr>
              <a:t>Add new line</a:t>
            </a:r>
            <a:endParaRPr sz="1800" dirty="0">
              <a:latin typeface="Source Sans Pro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Source Sans Pro" panose="020B0604020202020204" charset="0"/>
              </a:rPr>
              <a:t>Last line of file</a:t>
            </a:r>
            <a:endParaRPr sz="1800" dirty="0">
              <a:latin typeface="Source Sans Pro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US" dirty="0"/>
              <a:t>File handling </a:t>
            </a:r>
            <a:endParaRPr dirty="0"/>
          </a:p>
        </p:txBody>
      </p:sp>
      <p:sp>
        <p:nvSpPr>
          <p:cNvPr id="442" name="Google Shape;442;p58"/>
          <p:cNvSpPr txBox="1">
            <a:spLocks noGrp="1"/>
          </p:cNvSpPr>
          <p:nvPr>
            <p:ph type="body" idx="1"/>
          </p:nvPr>
        </p:nvSpPr>
        <p:spPr>
          <a:xfrm>
            <a:off x="1371600" y="1786100"/>
            <a:ext cx="7294228" cy="4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6075" algn="l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SzPts val="1850"/>
              <a:buChar char="■"/>
            </a:pPr>
            <a:r>
              <a:rPr lang="en-US" dirty="0"/>
              <a:t>Looping: another efficient and fast way to read the content from a file</a:t>
            </a:r>
            <a:endParaRPr dirty="0"/>
          </a:p>
          <a:p>
            <a:pPr marL="457200" lvl="0" indent="0" algn="l" rtl="0">
              <a:lnSpc>
                <a:spcPct val="74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dirty="0"/>
              <a:t>&gt;&gt;</a:t>
            </a:r>
            <a:r>
              <a:rPr lang="en-US" dirty="0">
                <a:solidFill>
                  <a:srgbClr val="0000FF"/>
                </a:solidFill>
              </a:rPr>
              <a:t>&gt;file = open(‘myFile.txt’, ‘r’) 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	for line in file:</a:t>
            </a:r>
            <a:endParaRPr dirty="0">
              <a:solidFill>
                <a:srgbClr val="0000FF"/>
              </a:solidFill>
            </a:endParaRPr>
          </a:p>
          <a:p>
            <a:pPr marL="914400" lvl="0" indent="457200" algn="l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</a:rPr>
              <a:t>print(line)</a:t>
            </a:r>
            <a:endParaRPr dirty="0">
              <a:solidFill>
                <a:srgbClr val="0000FF"/>
              </a:solidFill>
            </a:endParaRPr>
          </a:p>
          <a:p>
            <a:pPr marL="457200" lvl="0" indent="-346075" algn="l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SzPts val="1850"/>
              <a:buChar char="■"/>
            </a:pPr>
            <a:r>
              <a:rPr lang="en-US" b="1" i="1" dirty="0"/>
              <a:t>With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dirty="0"/>
          </a:p>
          <a:p>
            <a:pPr marL="914400" lvl="1" indent="-355600" algn="l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</a:pPr>
            <a:r>
              <a:rPr lang="en-US" i="0" dirty="0"/>
              <a:t>write(string):  write the contents of string to the file</a:t>
            </a:r>
            <a:endParaRPr dirty="0">
              <a:solidFill>
                <a:srgbClr val="0000FF"/>
              </a:solidFill>
            </a:endParaRPr>
          </a:p>
          <a:p>
            <a:pPr marL="914400" lvl="0" indent="0" algn="l" rtl="0">
              <a:lnSpc>
                <a:spcPct val="74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</a:rPr>
              <a:t>&gt;&gt;&gt;</a:t>
            </a:r>
            <a:r>
              <a:rPr lang="en-US" sz="1850" dirty="0">
                <a:solidFill>
                  <a:srgbClr val="0000FF"/>
                </a:solidFill>
              </a:rPr>
              <a:t>with open(“myFile.txt”) as file: </a:t>
            </a:r>
            <a:br>
              <a:rPr lang="en-US" sz="1850" dirty="0">
                <a:solidFill>
                  <a:srgbClr val="0000FF"/>
                </a:solidFill>
              </a:rPr>
            </a:br>
            <a:r>
              <a:rPr lang="en-US" sz="1850" dirty="0">
                <a:solidFill>
                  <a:srgbClr val="0000FF"/>
                </a:solidFill>
              </a:rPr>
              <a:t>	for line in file: </a:t>
            </a:r>
            <a:br>
              <a:rPr lang="en-US" sz="1850" dirty="0">
                <a:solidFill>
                  <a:srgbClr val="0000FF"/>
                </a:solidFill>
              </a:rPr>
            </a:br>
            <a:r>
              <a:rPr lang="en-US" sz="1850" dirty="0">
                <a:solidFill>
                  <a:srgbClr val="0000FF"/>
                </a:solidFill>
              </a:rPr>
              <a:t>                          print line</a:t>
            </a:r>
            <a:endParaRPr sz="1850" dirty="0">
              <a:solidFill>
                <a:srgbClr val="0000FF"/>
              </a:solidFill>
            </a:endParaRPr>
          </a:p>
          <a:p>
            <a:pPr marL="914400" lvl="0" indent="0" algn="l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</a:rPr>
              <a:t>&gt;&gt;&gt;</a:t>
            </a:r>
            <a:r>
              <a:rPr lang="en-US" sz="1850" dirty="0">
                <a:solidFill>
                  <a:srgbClr val="0000FF"/>
                </a:solidFill>
              </a:rPr>
              <a:t>with open(“</a:t>
            </a:r>
            <a:r>
              <a:rPr lang="en-US" sz="1850" dirty="0" err="1">
                <a:solidFill>
                  <a:srgbClr val="0000FF"/>
                </a:solidFill>
              </a:rPr>
              <a:t>myFile.txt”,w</a:t>
            </a:r>
            <a:r>
              <a:rPr lang="en-US" sz="1850" dirty="0">
                <a:solidFill>
                  <a:srgbClr val="0000FF"/>
                </a:solidFill>
              </a:rPr>
              <a:t>) as file: </a:t>
            </a:r>
            <a:br>
              <a:rPr lang="en-US" sz="1850" dirty="0">
                <a:solidFill>
                  <a:srgbClr val="0000FF"/>
                </a:solidFill>
              </a:rPr>
            </a:br>
            <a:r>
              <a:rPr lang="en-US" sz="1850" dirty="0">
                <a:solidFill>
                  <a:srgbClr val="0000FF"/>
                </a:solidFill>
              </a:rPr>
              <a:t>	</a:t>
            </a:r>
            <a:r>
              <a:rPr lang="en-US" sz="1850" dirty="0" err="1">
                <a:solidFill>
                  <a:srgbClr val="0000FF"/>
                </a:solidFill>
              </a:rPr>
              <a:t>file.write</a:t>
            </a:r>
            <a:r>
              <a:rPr lang="en-US" sz="1850" dirty="0">
                <a:solidFill>
                  <a:srgbClr val="0000FF"/>
                </a:solidFill>
              </a:rPr>
              <a:t>(“new line”)</a:t>
            </a:r>
            <a:endParaRPr sz="1850" dirty="0">
              <a:solidFill>
                <a:srgbClr val="0000FF"/>
              </a:solidFill>
            </a:endParaRPr>
          </a:p>
          <a:p>
            <a:pPr marL="914400" lvl="1" indent="-355600" algn="l" rtl="0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</a:pPr>
            <a:r>
              <a:rPr lang="en-US" i="0" dirty="0"/>
              <a:t>File will be automatically closed</a:t>
            </a:r>
            <a:endParaRPr b="1" dirty="0">
              <a:solidFill>
                <a:srgbClr val="0000FF"/>
              </a:solidFill>
            </a:endParaRPr>
          </a:p>
          <a:p>
            <a:pPr marL="914400" lvl="0" indent="0" algn="l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50" dirty="0">
              <a:solidFill>
                <a:srgbClr val="0000FF"/>
              </a:solidFill>
            </a:endParaRPr>
          </a:p>
          <a:p>
            <a:pPr marL="914400" lvl="0" indent="0" algn="l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50" dirty="0">
              <a:solidFill>
                <a:srgbClr val="0000FF"/>
              </a:solidFill>
            </a:endParaRPr>
          </a:p>
          <a:p>
            <a:pPr marL="914400" lvl="0" indent="0" algn="l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50" dirty="0">
              <a:solidFill>
                <a:srgbClr val="0000FF"/>
              </a:solidFill>
            </a:endParaRPr>
          </a:p>
          <a:p>
            <a:pPr marL="88900" marR="8890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1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74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50" dirty="0">
              <a:solidFill>
                <a:srgbClr val="0000FF"/>
              </a:solidFill>
            </a:endParaRPr>
          </a:p>
          <a:p>
            <a:pPr marL="914400" lvl="0" indent="0" algn="l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50" dirty="0">
              <a:solidFill>
                <a:srgbClr val="0000FF"/>
              </a:solidFill>
            </a:endParaRPr>
          </a:p>
          <a:p>
            <a:pPr marL="914400" lvl="0" indent="0" algn="l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50" dirty="0">
              <a:solidFill>
                <a:srgbClr val="0000FF"/>
              </a:solidFill>
            </a:endParaRPr>
          </a:p>
        </p:txBody>
      </p:sp>
      <p:sp>
        <p:nvSpPr>
          <p:cNvPr id="443" name="Google Shape;443;p58"/>
          <p:cNvSpPr txBox="1"/>
          <p:nvPr/>
        </p:nvSpPr>
        <p:spPr>
          <a:xfrm>
            <a:off x="9073500" y="2171700"/>
            <a:ext cx="3118500" cy="101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myFile.txt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Hello World </a:t>
            </a:r>
            <a:br>
              <a:rPr lang="en-US" sz="2000" dirty="0"/>
            </a:br>
            <a:r>
              <a:rPr lang="en-US" sz="2000" dirty="0"/>
              <a:t>This is our new text file </a:t>
            </a:r>
            <a:br>
              <a:rPr lang="en-US" sz="2000" dirty="0"/>
            </a:br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9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US" sz="44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Errors while reading file</a:t>
            </a:r>
            <a:endParaRPr dirty="0"/>
          </a:p>
        </p:txBody>
      </p:sp>
      <p:sp>
        <p:nvSpPr>
          <p:cNvPr id="449" name="Google Shape;449;p59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en-US" dirty="0"/>
              <a:t>File should exist</a:t>
            </a:r>
            <a:endParaRPr dirty="0"/>
          </a:p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84048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84048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84048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84048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Path: </a:t>
            </a:r>
            <a:r>
              <a:rPr lang="en-US" dirty="0"/>
              <a:t> File should be in current working directory 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or provide </a:t>
            </a:r>
            <a:r>
              <a:rPr lang="en-US" dirty="0"/>
              <a:t>complete path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solidFill>
                  <a:srgbClr val="0000FF"/>
                </a:solidFill>
              </a:rPr>
              <a:t>file1 = open(‘/Users/Owner/Desktop/myfile.txt)</a:t>
            </a:r>
            <a:endParaRPr dirty="0">
              <a:solidFill>
                <a:srgbClr val="0000FF"/>
              </a:solidFill>
            </a:endParaRPr>
          </a:p>
          <a:p>
            <a:pPr marL="384048" marR="0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endParaRPr sz="2000" b="0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50" name="Google Shape;45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3950" y="2686050"/>
            <a:ext cx="5434913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Loops</a:t>
            </a:r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1"/>
          </p:nvPr>
        </p:nvSpPr>
        <p:spPr>
          <a:xfrm>
            <a:off x="1371600" y="1804576"/>
            <a:ext cx="9601200" cy="4062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Collection-controlled loops</a:t>
            </a:r>
            <a:endParaRPr/>
          </a:p>
          <a:p>
            <a:pPr marL="914400" marR="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lang="en-US"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loops</a:t>
            </a:r>
            <a:endParaRPr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Condition-controlled loops</a:t>
            </a:r>
            <a:endParaRPr/>
          </a:p>
          <a:p>
            <a:pPr marL="914400" marR="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lang="en-US"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While loop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463" name="Google Shape;463;p61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/>
              <a:t>Day2-Lesson-3-Exercise2.ipynb</a:t>
            </a:r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US" sz="44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Reading Fasta file- Homework</a:t>
            </a:r>
            <a:endParaRPr dirty="0"/>
          </a:p>
        </p:txBody>
      </p:sp>
      <p:pic>
        <p:nvPicPr>
          <p:cNvPr id="456" name="Google Shape;456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0" y="1554307"/>
            <a:ext cx="655320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Resources and References</a:t>
            </a:r>
            <a:endParaRPr/>
          </a:p>
        </p:txBody>
      </p:sp>
      <p:sp>
        <p:nvSpPr>
          <p:cNvPr id="470" name="Google Shape;470;p62"/>
          <p:cNvSpPr txBox="1">
            <a:spLocks noGrp="1"/>
          </p:cNvSpPr>
          <p:nvPr>
            <p:ph type="body" idx="1"/>
          </p:nvPr>
        </p:nvSpPr>
        <p:spPr>
          <a:xfrm>
            <a:off x="1494264" y="1632724"/>
            <a:ext cx="9601200" cy="3592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en-US" dirty="0"/>
              <a:t>http://www.python.org : the official Python site </a:t>
            </a:r>
            <a:endParaRPr dirty="0"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en-US" dirty="0"/>
              <a:t>https://www.python-course.eu/ </a:t>
            </a:r>
            <a:endParaRPr dirty="0"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en-US" dirty="0"/>
              <a:t>Introduction to Programming using Python -http:// www.pasteur.fr/formation/infobio/python/ : a programming course for biologists at the Pasteur Institute</a:t>
            </a:r>
            <a:endParaRPr dirty="0"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en-US" dirty="0"/>
              <a:t>Beginning Python for Bioinformatics -http://www.onlamp.com/ pub/a/python/2002/10/17/biopython.html : a tutorial by Patrick O'Brien </a:t>
            </a:r>
            <a:endParaRPr dirty="0"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en-US" dirty="0"/>
              <a:t>Think Python: How to Think Like a Computer Scientist - http:// www.greenteapress.com/thinkpython/ : a free online Python book by Allen B. Downey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Loop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1371600" y="1586575"/>
            <a:ext cx="10408024" cy="4850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Collection-controlled loop</a:t>
            </a:r>
            <a:endParaRPr dirty="0"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en-US" sz="2000" b="1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loops 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iterate over list or characters in </a:t>
            </a:r>
            <a:r>
              <a:rPr lang="en-US" dirty="0"/>
              <a:t>a given sequence 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endParaRPr lang="en-US" dirty="0"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lang="en-US" dirty="0"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loops can iterate over a sequence of numbers using the "range" function</a:t>
            </a:r>
            <a:r>
              <a:rPr lang="en-US" dirty="0"/>
              <a:t>.</a:t>
            </a:r>
            <a:endParaRPr dirty="0"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en-US" b="1" i="1" dirty="0"/>
              <a:t>r</a:t>
            </a:r>
            <a:r>
              <a:rPr lang="en-US" sz="2000" b="1" i="1" u="none" strike="noStrike" cap="none" dirty="0">
                <a:solidFill>
                  <a:schemeClr val="dk2"/>
                </a:solidFill>
                <a:sym typeface="Source Sans Pro"/>
              </a:rPr>
              <a:t>ange()</a:t>
            </a:r>
            <a:r>
              <a:rPr lang="en-US" sz="2000" b="1" i="0" u="none" strike="noStrike" cap="none" dirty="0">
                <a:solidFill>
                  <a:schemeClr val="dk2"/>
                </a:solidFill>
                <a:sym typeface="Source Sans Pro"/>
              </a:rPr>
              <a:t> 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function returns a new list with numbers of that specified range</a:t>
            </a:r>
            <a:endParaRPr lang="en-US" dirty="0"/>
          </a:p>
          <a:p>
            <a:pPr marL="457200" lvl="1" indent="0">
              <a:spcBef>
                <a:spcPts val="400"/>
              </a:spcBef>
              <a:buNone/>
            </a:pPr>
            <a:r>
              <a:rPr lang="en-US" dirty="0">
                <a:solidFill>
                  <a:srgbClr val="0000FF"/>
                </a:solidFill>
              </a:rPr>
              <a:t>&gt;&gt;&gt; range(5)</a:t>
            </a:r>
          </a:p>
          <a:p>
            <a:pPr marL="384048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</a:rPr>
              <a:t> range(0, 5) </a:t>
            </a:r>
          </a:p>
          <a:p>
            <a:pPr marL="384048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</a:rPr>
              <a:t>&gt;&gt;&gt; list(range(5))</a:t>
            </a:r>
          </a:p>
          <a:p>
            <a:pPr marL="384048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</a:rPr>
              <a:t> [0,1,	2,3,4]</a:t>
            </a:r>
          </a:p>
          <a:p>
            <a:pPr marL="384048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</a:rPr>
              <a:t>&gt;&gt;&gt;list(range(4,10,2) </a:t>
            </a:r>
          </a:p>
          <a:p>
            <a:pPr marL="384048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</a:rPr>
              <a:t>4 6 8</a:t>
            </a:r>
          </a:p>
          <a:p>
            <a:pPr marL="384048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endParaRPr sz="2000" b="0" i="1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908" y="2493152"/>
            <a:ext cx="4237209" cy="1158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/>
          </a:blip>
          <a:srcRect t="10058"/>
          <a:stretch/>
        </p:blipFill>
        <p:spPr>
          <a:xfrm>
            <a:off x="1219200" y="2467582"/>
            <a:ext cx="10797100" cy="102983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>
            <a:spLocks noGrp="1"/>
          </p:cNvSpPr>
          <p:nvPr>
            <p:ph type="body" idx="1"/>
          </p:nvPr>
        </p:nvSpPr>
        <p:spPr>
          <a:xfrm>
            <a:off x="1371600" y="1553125"/>
            <a:ext cx="9601200" cy="431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■"/>
            </a:pPr>
            <a:r>
              <a:rPr lang="en-US" dirty="0"/>
              <a:t>Using a for loop to iterating over a string of DNA sequence. Remember a string is a sequence like a list.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200"/>
              </a:spcAft>
              <a:buNone/>
            </a:pPr>
            <a:endParaRPr dirty="0"/>
          </a:p>
        </p:txBody>
      </p:sp>
      <p:pic>
        <p:nvPicPr>
          <p:cNvPr id="136" name="Google Shape;136;p18"/>
          <p:cNvPicPr preferRelativeResize="0"/>
          <p:nvPr/>
        </p:nvPicPr>
        <p:blipFill rotWithShape="1">
          <a:blip r:embed="rId4">
            <a:alphaModFix/>
          </a:blip>
          <a:srcRect r="15282"/>
          <a:stretch/>
        </p:blipFill>
        <p:spPr>
          <a:xfrm>
            <a:off x="6617750" y="3710275"/>
            <a:ext cx="3742875" cy="28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584B1A-7A01-441E-9C9D-6592A6B3C9DE}"/>
              </a:ext>
            </a:extLst>
          </p:cNvPr>
          <p:cNvSpPr txBox="1"/>
          <p:nvPr/>
        </p:nvSpPr>
        <p:spPr>
          <a:xfrm>
            <a:off x="2260617" y="3754868"/>
            <a:ext cx="4195440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latin typeface="Source Sans Pro" panose="020B0604020202020204" charset="0"/>
              </a:rPr>
              <a:t>range(stop)</a:t>
            </a:r>
          </a:p>
          <a:p>
            <a:pPr marL="457200" indent="-457200">
              <a:buAutoNum type="arabicPeriod"/>
            </a:pPr>
            <a:endParaRPr lang="en-US" sz="2000" dirty="0">
              <a:latin typeface="Source Sans Pro" panose="020B0604020202020204" charset="0"/>
            </a:endParaRPr>
          </a:p>
          <a:p>
            <a:pPr marL="457200" indent="-457200">
              <a:buAutoNum type="arabicPeriod"/>
            </a:pPr>
            <a:endParaRPr lang="en-US" sz="2000" dirty="0">
              <a:latin typeface="Source Sans Pro" panose="020B0604020202020204" charset="0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Source Sans Pro" panose="020B0604020202020204" charset="0"/>
              </a:rPr>
              <a:t>range(start, stop): </a:t>
            </a:r>
          </a:p>
          <a:p>
            <a:pPr lvl="2"/>
            <a:r>
              <a:rPr lang="en-US" sz="2000" dirty="0">
                <a:latin typeface="Source Sans Pro" panose="020B0604020202020204" charset="0"/>
              </a:rPr>
              <a:t>         	</a:t>
            </a:r>
          </a:p>
          <a:p>
            <a:pPr marL="457200" indent="-457200">
              <a:buAutoNum type="arabicPeriod"/>
            </a:pPr>
            <a:endParaRPr lang="en-US" sz="2000" dirty="0">
              <a:latin typeface="Source Sans Pro" panose="020B0604020202020204" charset="0"/>
            </a:endParaRPr>
          </a:p>
          <a:p>
            <a:pPr marL="457200" indent="-457200">
              <a:buAutoNum type="arabicPeriod"/>
            </a:pPr>
            <a:endParaRPr lang="en-US" sz="2000" dirty="0">
              <a:latin typeface="Source Sans Pro" panose="020B0604020202020204" charset="0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Source Sans Pro" panose="020B0604020202020204" charset="0"/>
              </a:rPr>
              <a:t>range(</a:t>
            </a:r>
            <a:r>
              <a:rPr lang="en-US" sz="2000" dirty="0" err="1">
                <a:latin typeface="Source Sans Pro" panose="020B0604020202020204" charset="0"/>
              </a:rPr>
              <a:t>start,stop,step</a:t>
            </a:r>
            <a:r>
              <a:rPr lang="en-US" sz="2000" dirty="0">
                <a:latin typeface="Source Sans Pro" panose="020B0604020202020204" charset="0"/>
              </a:rPr>
              <a:t>)</a:t>
            </a:r>
          </a:p>
          <a:p>
            <a:pPr marL="457200" indent="-457200">
              <a:buAutoNum type="arabicPeriod"/>
            </a:pPr>
            <a:endParaRPr lang="en-US" sz="2000" dirty="0">
              <a:latin typeface="Source Sans Pr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While Loop</a:t>
            </a:r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>
            <a:off x="1371600" y="1495740"/>
            <a:ext cx="9601200" cy="426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en-US" b="0" i="0" u="none" strike="noStrike" cap="none" dirty="0">
                <a:solidFill>
                  <a:schemeClr val="dk2"/>
                </a:solidFill>
                <a:latin typeface="Source Sans Pro" panose="020B0604020202020204" charset="0"/>
                <a:sym typeface="Source Sans Pro"/>
              </a:rPr>
              <a:t>Repeats loop as long as a certain </a:t>
            </a:r>
            <a:r>
              <a:rPr lang="en-US" b="0" i="0" u="sng" strike="noStrike" cap="none" dirty="0">
                <a:solidFill>
                  <a:schemeClr val="dk2"/>
                </a:solidFill>
                <a:latin typeface="Source Sans Pro" panose="020B0604020202020204" charset="0"/>
                <a:sym typeface="Source Sans Pro"/>
              </a:rPr>
              <a:t>Boolean condition </a:t>
            </a:r>
            <a:r>
              <a:rPr lang="en-US" b="0" i="0" u="none" strike="noStrike" cap="none" dirty="0">
                <a:solidFill>
                  <a:schemeClr val="dk2"/>
                </a:solidFill>
                <a:latin typeface="Source Sans Pro" panose="020B0604020202020204" charset="0"/>
                <a:sym typeface="Source Sans Pro"/>
              </a:rPr>
              <a:t>is met</a:t>
            </a:r>
            <a:endParaRPr dirty="0">
              <a:latin typeface="Source Sans Pro" panose="020B0604020202020204" charset="0"/>
            </a:endParaRPr>
          </a:p>
          <a:p>
            <a:pPr marL="384048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Source Sans Pro" panose="020B0604020202020204" charset="0"/>
            </a:endParaRPr>
          </a:p>
          <a:p>
            <a:pPr marL="384048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Source Sans Pro" panose="020B0604020202020204" charset="0"/>
            </a:endParaRPr>
          </a:p>
          <a:p>
            <a:pPr marL="384048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Source Sans Pro" panose="020B0604020202020204" charset="0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Source Sans Pro" panose="020B0604020202020204" charset="0"/>
            </a:endParaRPr>
          </a:p>
          <a:p>
            <a:pPr marL="841248" lvl="1" indent="-384048">
              <a:lnSpc>
                <a:spcPct val="150000"/>
              </a:lnSpc>
              <a:spcBef>
                <a:spcPts val="800"/>
              </a:spcBef>
              <a:buChar char="■"/>
            </a:pPr>
            <a:r>
              <a:rPr lang="en-US" dirty="0">
                <a:solidFill>
                  <a:srgbClr val="404040"/>
                </a:solidFill>
                <a:latin typeface="Source Sans Pro" panose="020B0604020202020204" charset="0"/>
                <a:ea typeface="Georgia"/>
                <a:cs typeface="Georgia"/>
                <a:sym typeface="Georgia"/>
              </a:rPr>
              <a:t>+= </a:t>
            </a:r>
            <a:r>
              <a:rPr lang="en-US" i="0" dirty="0">
                <a:solidFill>
                  <a:srgbClr val="404040"/>
                </a:solidFill>
                <a:latin typeface="Source Sans Pro" panose="020B0604020202020204" charset="0"/>
                <a:ea typeface="Georgia"/>
                <a:cs typeface="Georgia"/>
                <a:sym typeface="Georgia"/>
              </a:rPr>
              <a:t>is an assignment operation that adds to the variable and later assigns the same </a:t>
            </a:r>
            <a:endParaRPr lang="en-US" dirty="0">
              <a:solidFill>
                <a:srgbClr val="404040"/>
              </a:solidFill>
              <a:latin typeface="Source Sans Pro" panose="020B0604020202020204" charset="0"/>
              <a:ea typeface="Georgia"/>
              <a:cs typeface="Georgia"/>
              <a:sym typeface="Georgia"/>
            </a:endParaRPr>
          </a:p>
          <a:p>
            <a:pPr marL="384048" lvl="0" indent="-384048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</a:pPr>
            <a:r>
              <a:rPr lang="en-US" dirty="0">
                <a:solidFill>
                  <a:srgbClr val="404040"/>
                </a:solidFill>
                <a:latin typeface="Source Sans Pro" panose="020B0604020202020204" charset="0"/>
                <a:ea typeface="Georgia"/>
                <a:cs typeface="Georgia"/>
                <a:sym typeface="Georgia"/>
              </a:rPr>
              <a:t>Infinite Loop</a:t>
            </a:r>
            <a:endParaRPr dirty="0">
              <a:solidFill>
                <a:srgbClr val="404040"/>
              </a:solidFill>
              <a:latin typeface="Source Sans Pro" panose="020B0604020202020204" charset="0"/>
              <a:ea typeface="Georgia"/>
              <a:cs typeface="Georgia"/>
              <a:sym typeface="Georgi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7BA8C2-6045-483B-A4F9-F8EB4F0E4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003" y="5028946"/>
            <a:ext cx="3015994" cy="15461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2260BD-2513-4AD8-9CC7-0D226BA72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3374" y="1864345"/>
            <a:ext cx="6756245" cy="18419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US" sz="44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While Loop ( Cont’d)</a:t>
            </a:r>
            <a:endParaRPr dirty="0"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>
            <a:off x="1371600" y="1495740"/>
            <a:ext cx="9601200" cy="4371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en-US" b="0" i="0" u="none" strike="noStrike" cap="none" dirty="0">
                <a:solidFill>
                  <a:schemeClr val="dk2"/>
                </a:solidFill>
                <a:latin typeface="Source Sans Pro" panose="020B0604020202020204" charset="0"/>
                <a:sym typeface="Source Sans Pro"/>
              </a:rPr>
              <a:t>Similar to the </a:t>
            </a:r>
            <a:r>
              <a:rPr lang="en-US" b="0" i="1" u="none" strike="noStrike" cap="none" dirty="0">
                <a:solidFill>
                  <a:schemeClr val="dk2"/>
                </a:solidFill>
                <a:latin typeface="Source Sans Pro" panose="020B0604020202020204" charset="0"/>
                <a:sym typeface="Source Sans Pro"/>
              </a:rPr>
              <a:t>if</a:t>
            </a:r>
            <a:r>
              <a:rPr lang="en-US" b="0" i="0" u="none" strike="noStrike" cap="none" dirty="0">
                <a:solidFill>
                  <a:schemeClr val="dk2"/>
                </a:solidFill>
                <a:latin typeface="Source Sans Pro" panose="020B0604020202020204" charset="0"/>
                <a:sym typeface="Source Sans Pro"/>
              </a:rPr>
              <a:t> statement, </a:t>
            </a:r>
            <a:r>
              <a:rPr lang="en-US" b="0" i="1" u="none" strike="noStrike" cap="none" dirty="0">
                <a:solidFill>
                  <a:schemeClr val="dk2"/>
                </a:solidFill>
                <a:latin typeface="Source Sans Pro" panose="020B0604020202020204" charset="0"/>
                <a:sym typeface="Source Sans Pro"/>
              </a:rPr>
              <a:t>while</a:t>
            </a:r>
            <a:r>
              <a:rPr lang="en-US" b="0" i="0" u="none" strike="noStrike" cap="none" dirty="0">
                <a:solidFill>
                  <a:schemeClr val="dk2"/>
                </a:solidFill>
                <a:latin typeface="Source Sans Pro" panose="020B0604020202020204" charset="0"/>
                <a:sym typeface="Source Sans Pro"/>
              </a:rPr>
              <a:t> loop can also have </a:t>
            </a:r>
            <a:r>
              <a:rPr lang="en-US" b="0" i="1" u="none" strike="noStrike" cap="none" dirty="0">
                <a:solidFill>
                  <a:schemeClr val="dk2"/>
                </a:solidFill>
                <a:latin typeface="Source Sans Pro" panose="020B0604020202020204" charset="0"/>
                <a:sym typeface="Source Sans Pro"/>
              </a:rPr>
              <a:t>else</a:t>
            </a:r>
            <a:r>
              <a:rPr lang="en-US" b="0" i="0" u="none" strike="noStrike" cap="none" dirty="0">
                <a:solidFill>
                  <a:schemeClr val="dk2"/>
                </a:solidFill>
                <a:latin typeface="Source Sans Pro" panose="020B0604020202020204" charset="0"/>
                <a:sym typeface="Source Sans Pro"/>
              </a:rPr>
              <a:t> part</a:t>
            </a:r>
            <a:endParaRPr b="0" i="0" u="none" strike="noStrike" cap="none" dirty="0">
              <a:solidFill>
                <a:schemeClr val="dk2"/>
              </a:solidFill>
              <a:latin typeface="Source Sans Pro" panose="020B0604020202020204" charset="0"/>
              <a:sym typeface="Source Sans Pro"/>
            </a:endParaRPr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903" y="2810631"/>
            <a:ext cx="4855999" cy="159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3725" y="2810631"/>
            <a:ext cx="2594600" cy="1636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618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4348</Words>
  <Application>Microsoft Office PowerPoint</Application>
  <PresentationFormat>Widescreen</PresentationFormat>
  <Paragraphs>722</Paragraphs>
  <Slides>52</Slides>
  <Notes>50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Wingdings</vt:lpstr>
      <vt:lpstr>Source Sans Pro</vt:lpstr>
      <vt:lpstr>Consolas</vt:lpstr>
      <vt:lpstr>Arial</vt:lpstr>
      <vt:lpstr>Georgia</vt:lpstr>
      <vt:lpstr>Verdana</vt:lpstr>
      <vt:lpstr>Calibri</vt:lpstr>
      <vt:lpstr>Crop</vt:lpstr>
      <vt:lpstr>PYTHON NANOCOURSE- DAY 2</vt:lpstr>
      <vt:lpstr>Agenda</vt:lpstr>
      <vt:lpstr>Resources</vt:lpstr>
      <vt:lpstr>Strings- Review</vt:lpstr>
      <vt:lpstr>Loops</vt:lpstr>
      <vt:lpstr>For Loop</vt:lpstr>
      <vt:lpstr>Example</vt:lpstr>
      <vt:lpstr>While Loop</vt:lpstr>
      <vt:lpstr>While Loop ( Cont’d)</vt:lpstr>
      <vt:lpstr>Loop Control:  "break"   </vt:lpstr>
      <vt:lpstr>Loop Control:  “continue"   </vt:lpstr>
      <vt:lpstr>PowerPoint Presentation</vt:lpstr>
      <vt:lpstr>Exercises</vt:lpstr>
      <vt:lpstr>DATA STRUCTURES</vt:lpstr>
      <vt:lpstr>Lists</vt:lpstr>
      <vt:lpstr>Examples of Lists</vt:lpstr>
      <vt:lpstr>Nested Lists </vt:lpstr>
      <vt:lpstr>Accessing and Slicing Lists</vt:lpstr>
      <vt:lpstr>List Methods</vt:lpstr>
      <vt:lpstr>List Methods</vt:lpstr>
      <vt:lpstr>Tuples</vt:lpstr>
      <vt:lpstr>Tuples</vt:lpstr>
      <vt:lpstr>Tuples Method</vt:lpstr>
      <vt:lpstr>Sets</vt:lpstr>
      <vt:lpstr>Operations With Sets </vt:lpstr>
      <vt:lpstr>Dictionaries</vt:lpstr>
      <vt:lpstr>Dictionaries (Cont’d)</vt:lpstr>
      <vt:lpstr>Dictionaries (Cont’d)</vt:lpstr>
      <vt:lpstr>PowerPoint Presentation</vt:lpstr>
      <vt:lpstr>Exercises</vt:lpstr>
      <vt:lpstr>MODULES AND PACKAGES</vt:lpstr>
      <vt:lpstr>Modules</vt:lpstr>
      <vt:lpstr>Built-in Modules : Math</vt:lpstr>
      <vt:lpstr>Built-in Modules: Random</vt:lpstr>
      <vt:lpstr>Example: dnautil Module</vt:lpstr>
      <vt:lpstr>Using Modules</vt:lpstr>
      <vt:lpstr>Packages</vt:lpstr>
      <vt:lpstr>Packages Example</vt:lpstr>
      <vt:lpstr>I/O and Files</vt:lpstr>
      <vt:lpstr>I/O: Input/Output</vt:lpstr>
      <vt:lpstr>Writing to the Screen</vt:lpstr>
      <vt:lpstr>2. Reading from keyboard</vt:lpstr>
      <vt:lpstr>2. Reading from keyboard(Cont’d)</vt:lpstr>
      <vt:lpstr>3. File I/O: Reading From a File</vt:lpstr>
      <vt:lpstr>3. File I/O: Reading From a File (cont’d)</vt:lpstr>
      <vt:lpstr>4. File I/O: Writing to a File</vt:lpstr>
      <vt:lpstr>4. File I/O: Writing to a File (Cont’d)</vt:lpstr>
      <vt:lpstr>File handling </vt:lpstr>
      <vt:lpstr>Errors while reading file</vt:lpstr>
      <vt:lpstr>Exercises</vt:lpstr>
      <vt:lpstr>Reading Fasta file- Homework</vt:lpstr>
      <vt:lpstr>Resources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NANOCOURSE- DAY 2</dc:title>
  <dc:creator>Sruthi Chappidi</dc:creator>
  <cp:lastModifiedBy>Sruthi Chappidi</cp:lastModifiedBy>
  <cp:revision>66</cp:revision>
  <dcterms:modified xsi:type="dcterms:W3CDTF">2018-10-26T13:09:21Z</dcterms:modified>
</cp:coreProperties>
</file>