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F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90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000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 Condensed" panose="020B060602010402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 Condensed" panose="020B0606020104020203" pitchFamily="34" charset="0"/>
              </a:defRPr>
            </a:lvl1pPr>
          </a:lstStyle>
          <a:p>
            <a:fld id="{1402CD09-B66F-4FAE-A85E-A782221A7CF9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 Condensed" panose="020B06060201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 Condensed" panose="020B0606020104020203" pitchFamily="34" charset="0"/>
              </a:defRPr>
            </a:lvl1pPr>
          </a:lstStyle>
          <a:p>
            <a:fld id="{05C57542-CE5A-4F16-9188-D6A78A37A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7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 Condensed" panose="020B06060201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 Condensed" panose="020B06060201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57542-CE5A-4F16-9188-D6A78A37A7C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7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9ABC-B2D6-4612-9B98-E7C920337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64D8-C2C7-4976-8910-921B50BC0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15558-4428-487A-AF5F-7F1C3BC0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4FE43-DB41-4C0C-81E1-2DCC0F8E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68F6-9C01-49DF-8840-D8C3A2D3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2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F452-1213-40F1-B7C0-55A3893F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4746E-7B24-4F35-B1A6-E1825055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03CE-3832-4949-912F-51BF99FB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984C-8CD7-402B-8122-3E78BC7E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1DF9-93B5-416F-B3C5-E36B01A7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6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ABF13-6D99-469E-95D8-752F5BF0A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E0537-F8D9-4920-A064-7BE2FD25A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F6F5E-3C06-43A7-BF58-72111FBE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0EFE-404A-47EC-AC05-F1EDF04C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F208C-CAAA-4918-AF3C-4ED11FF4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5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EF57-3295-473A-9CFA-44BFBBF1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2111-0DF8-4C8E-87CA-DAF2655B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B1DA-61E1-4A69-A571-26C307FD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669B5-CB67-477C-96C4-7DDAE20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89DA-15E8-4877-B6F8-DC460981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7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7F92-DF9C-4A80-BAA8-DE0912BB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22979-282E-406C-98B0-85E2F77C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07FF-68C8-4826-80AD-962E845A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C1743-05D0-46CA-8F51-952EDE69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1B96-08D0-4D95-8CFE-C0B9520B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14B2-76A3-4D9A-8624-B0C863DD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48DA-1AEB-4E3E-BBA8-9FCDF2263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7F58-471F-407F-99A4-0AA4F3A18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E975-54A8-4560-AD2E-1F78DA02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B8287-6FF8-415E-A7F9-C8FFAE2C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75BCA-CFC9-4CC8-A6E8-F9A0B62C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EB7E-41A9-417E-BF87-EE044147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40DC3-519E-4200-B819-8D10946E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53905-08FE-42C6-BC2B-896BC6F70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51AF2-2BF8-4270-9C45-6E077A1A3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7C2FC-24E6-4E82-9152-0B153533A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01DD5-EA39-4E12-BA1B-4AD3FAD3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6B5DF-349B-4CCC-B91A-3F3CF5F1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60D2F-9160-4974-85CF-8040BD29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5ED6-4EC3-4770-80A6-CBB84B49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06DAD-AA16-4728-9C38-86290A65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FA232-D9BF-4D95-B13F-EE978FA9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A5815-0FCF-48F3-A0A6-A6D243F7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09EC3-8046-4990-8E10-0D0AF048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74855-213F-4AD3-9100-0F7AABA3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8A752-D8FE-4E30-B857-A23C9E18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3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C3FB-D6C6-420B-860B-91DD428A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81F7-B2A6-42D0-98D8-D4CD3711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2BFB4-337D-4B8F-A808-B1BD71204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761D8-5C46-4CE1-A7B2-20555FB3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ED258-064B-4939-A7B4-59544774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7C560-C438-4FE8-8DFA-FF047CF5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F5D9-7D5A-40C5-9D32-90E6D4D0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A564D-33F5-468A-BA5F-A75DBE818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9FC5-B7D1-4F6F-92C9-7137ED3C1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E533F-5E59-4C43-B637-4840C338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BF064-511F-4DDF-81BD-BB5A3C73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4E37B-A2DA-442C-AF5D-2F094E95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4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BAA68-972F-4DFD-AA9A-8B5A4FCD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53B0A-C037-4ABF-BFB7-D47D8D3E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7BFF-2DA9-4EEF-BD79-4AF25FC7A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9095-C145-4D9E-8F35-962B14295B2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A95F-C896-4FD9-9A15-C2AC7498C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79329-A6BF-4F58-9DF7-536E1B9FC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696FF-B7EF-4FAA-9EA6-70F1D755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8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w Cen MT Condensed Extra Bold" panose="020B08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w Cen MT Condensed" panose="020B0606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 Condensed" panose="020B0606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 Condensed" panose="020B0606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 Condensed" panose="020B0606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 Condensed" panose="020B0606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12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45BB-B372-4E55-A74B-2C897414A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8B492-DB4B-45AA-968E-8C389798C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Satwik Rajaram</a:t>
            </a:r>
          </a:p>
        </p:txBody>
      </p:sp>
    </p:spTree>
    <p:extLst>
      <p:ext uri="{BB962C8B-B14F-4D97-AF65-F5344CB8AC3E}">
        <p14:creationId xmlns:p14="http://schemas.microsoft.com/office/powerpoint/2010/main" val="135417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7BFD-0F73-4609-9DB1-0E803600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254D-8E73-47B2-93F4-67BF4E7B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number of clusters k</a:t>
            </a:r>
          </a:p>
          <a:p>
            <a:r>
              <a:rPr lang="en-US" dirty="0"/>
              <a:t>Attempt to find k clusters</a:t>
            </a:r>
          </a:p>
          <a:p>
            <a:pPr lvl="1"/>
            <a:r>
              <a:rPr lang="en-US" dirty="0"/>
              <a:t>Identify k-cluster centers</a:t>
            </a:r>
          </a:p>
          <a:p>
            <a:pPr lvl="1"/>
            <a:r>
              <a:rPr lang="en-US" dirty="0"/>
              <a:t>Assignment of points to closest center</a:t>
            </a:r>
          </a:p>
          <a:p>
            <a:r>
              <a:rPr lang="en-US" dirty="0"/>
              <a:t>Minimize distance of points to cluster centers</a:t>
            </a:r>
          </a:p>
          <a:p>
            <a:endParaRPr lang="en-US" dirty="0"/>
          </a:p>
          <a:p>
            <a:r>
              <a:rPr lang="en-US" dirty="0"/>
              <a:t>Equivalent to minimizing pairwise distances within clusters</a:t>
            </a:r>
          </a:p>
        </p:txBody>
      </p:sp>
      <p:sp>
        <p:nvSpPr>
          <p:cNvPr id="4" name="AutoShape 2" descr="{\displaystyle {\underset {\mathbf {S} }{\operatorname {arg\,min} }}\sum _{i=1}^{k}\sum _{\mathbf {x} \in S_{i}}\left\|\mathbf {x} -{\boldsymbol {\mu }}_{i}\right\|^{2}={\underset {\mathbf {S} }{\operatorname {arg\,min} }}\sum _{i=1}^{k}|S_{i}|\operatorname {Var} S_{i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28" y="5069019"/>
            <a:ext cx="2313660" cy="5390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75" y="4068122"/>
            <a:ext cx="3573609" cy="5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0AD3-D233-4F5F-8729-FBE6838C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3" y="-163392"/>
            <a:ext cx="10515600" cy="1325563"/>
          </a:xfrm>
        </p:spPr>
        <p:txBody>
          <a:bodyPr/>
          <a:lstStyle/>
          <a:p>
            <a:r>
              <a:rPr lang="en-US" dirty="0"/>
              <a:t>Implementation Example k=3</a:t>
            </a:r>
          </a:p>
        </p:txBody>
      </p:sp>
      <p:pic>
        <p:nvPicPr>
          <p:cNvPr id="23" name="Picture 22" descr="A close up of a white wall&#10;&#10;Description generated with high confidence">
            <a:extLst>
              <a:ext uri="{FF2B5EF4-FFF2-40B4-BE49-F238E27FC236}">
                <a16:creationId xmlns:a16="http://schemas.microsoft.com/office/drawing/2014/main" id="{35A98803-8AD6-42F0-A2D8-F80EF1D68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90" y="1589862"/>
            <a:ext cx="1676782" cy="16717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263206-4CF0-4A5B-B2FC-BAA1C3A6C822}"/>
              </a:ext>
            </a:extLst>
          </p:cNvPr>
          <p:cNvSpPr txBox="1"/>
          <p:nvPr/>
        </p:nvSpPr>
        <p:spPr>
          <a:xfrm>
            <a:off x="4120401" y="1158656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w Cen MT Condensed" panose="020B0606020104020203" pitchFamily="34" charset="0"/>
              </a:rPr>
              <a:t>Input Data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3A88A1-75AC-477D-ADCD-0EAB65EE57DB}"/>
              </a:ext>
            </a:extLst>
          </p:cNvPr>
          <p:cNvGrpSpPr/>
          <p:nvPr/>
        </p:nvGrpSpPr>
        <p:grpSpPr>
          <a:xfrm>
            <a:off x="6432410" y="760998"/>
            <a:ext cx="1741439" cy="2526765"/>
            <a:chOff x="292866" y="3429000"/>
            <a:chExt cx="1741439" cy="25267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3DE0B7F-7C1C-4810-9397-62D75F7E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94" y="4284064"/>
              <a:ext cx="1676782" cy="16717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4D51B3-B61A-468F-9730-78FA5880667B}"/>
                </a:ext>
              </a:extLst>
            </p:cNvPr>
            <p:cNvSpPr txBox="1"/>
            <p:nvPr/>
          </p:nvSpPr>
          <p:spPr>
            <a:xfrm>
              <a:off x="292866" y="3429000"/>
              <a:ext cx="174143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Tw Cen MT Condensed" panose="020B0606020104020203" pitchFamily="34" charset="0"/>
                </a:rPr>
                <a:t>Random Guess</a:t>
              </a:r>
            </a:p>
            <a:p>
              <a:pPr algn="ctr"/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Tw Cen MT Condensed" panose="020B0606020104020203" pitchFamily="34" charset="0"/>
                </a:rPr>
                <a:t>K Centers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436C41-D456-46EC-86D1-99D598CC880E}"/>
              </a:ext>
            </a:extLst>
          </p:cNvPr>
          <p:cNvGrpSpPr/>
          <p:nvPr/>
        </p:nvGrpSpPr>
        <p:grpSpPr>
          <a:xfrm>
            <a:off x="248700" y="3465531"/>
            <a:ext cx="1903150" cy="2526765"/>
            <a:chOff x="2215385" y="3429000"/>
            <a:chExt cx="1903150" cy="2526765"/>
          </a:xfrm>
        </p:grpSpPr>
        <p:pic>
          <p:nvPicPr>
            <p:cNvPr id="11" name="Picture 10" descr="A picture containing sky&#10;&#10;Description generated with high confidence">
              <a:extLst>
                <a:ext uri="{FF2B5EF4-FFF2-40B4-BE49-F238E27FC236}">
                  <a16:creationId xmlns:a16="http://schemas.microsoft.com/office/drawing/2014/main" id="{AECFFB9B-C6DF-444A-9416-ACD85D15D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8569" y="4284064"/>
              <a:ext cx="1676782" cy="167170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A3944D-5081-4633-B8EE-AEABA977D8A7}"/>
                </a:ext>
              </a:extLst>
            </p:cNvPr>
            <p:cNvSpPr txBox="1"/>
            <p:nvPr/>
          </p:nvSpPr>
          <p:spPr>
            <a:xfrm>
              <a:off x="2215385" y="3429000"/>
              <a:ext cx="190315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  <a:latin typeface="Tw Cen MT Condensed" panose="020B0606020104020203" pitchFamily="34" charset="0"/>
                </a:rPr>
                <a:t>Assign Points To</a:t>
              </a:r>
            </a:p>
            <a:p>
              <a:pPr algn="ctr"/>
              <a:r>
                <a:rPr lang="en-US" sz="2800" dirty="0">
                  <a:solidFill>
                    <a:schemeClr val="accent2"/>
                  </a:solidFill>
                  <a:latin typeface="Tw Cen MT Condensed" panose="020B0606020104020203" pitchFamily="34" charset="0"/>
                </a:rPr>
                <a:t>Closest Center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88CDB3-0EF3-4947-8065-B6D1C7FB2734}"/>
              </a:ext>
            </a:extLst>
          </p:cNvPr>
          <p:cNvGrpSpPr/>
          <p:nvPr/>
        </p:nvGrpSpPr>
        <p:grpSpPr>
          <a:xfrm>
            <a:off x="2215957" y="3465531"/>
            <a:ext cx="2213235" cy="2526765"/>
            <a:chOff x="4088818" y="3429000"/>
            <a:chExt cx="2213235" cy="25267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ABF1B4-1E64-4C7D-9B55-4943C8365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044" y="4284064"/>
              <a:ext cx="1676782" cy="167170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27A7F3-7B4E-4CE5-B15D-4E56B0EB1049}"/>
                </a:ext>
              </a:extLst>
            </p:cNvPr>
            <p:cNvSpPr txBox="1"/>
            <p:nvPr/>
          </p:nvSpPr>
          <p:spPr>
            <a:xfrm>
              <a:off x="4088818" y="3429000"/>
              <a:ext cx="22132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/>
                  </a:solidFill>
                  <a:latin typeface="Tw Cen MT Condensed" panose="020B0606020104020203" pitchFamily="34" charset="0"/>
                </a:rPr>
                <a:t>Update Centers To</a:t>
              </a:r>
            </a:p>
            <a:p>
              <a:pPr algn="ctr"/>
              <a:r>
                <a:rPr lang="en-US" sz="2800" dirty="0">
                  <a:solidFill>
                    <a:schemeClr val="accent4"/>
                  </a:solidFill>
                  <a:latin typeface="Tw Cen MT Condensed" panose="020B0606020104020203" pitchFamily="34" charset="0"/>
                </a:rPr>
                <a:t>Centroids of Points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C493E3-D3D9-4FFD-BF2D-0C6D7AF324D4}"/>
              </a:ext>
            </a:extLst>
          </p:cNvPr>
          <p:cNvGrpSpPr/>
          <p:nvPr/>
        </p:nvGrpSpPr>
        <p:grpSpPr>
          <a:xfrm>
            <a:off x="4493299" y="3465531"/>
            <a:ext cx="1903150" cy="2526765"/>
            <a:chOff x="6204146" y="3429000"/>
            <a:chExt cx="1903150" cy="2526765"/>
          </a:xfrm>
        </p:grpSpPr>
        <p:pic>
          <p:nvPicPr>
            <p:cNvPr id="15" name="Picture 14" descr="A close up of a mans face&#10;&#10;Description generated with high confidence">
              <a:extLst>
                <a:ext uri="{FF2B5EF4-FFF2-40B4-BE49-F238E27FC236}">
                  <a16:creationId xmlns:a16="http://schemas.microsoft.com/office/drawing/2014/main" id="{2AC19AB2-8562-4AF6-9451-54C5A1EF8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330" y="4284064"/>
              <a:ext cx="1676782" cy="167170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D4C2D8-C04C-44A4-97A2-F1EE49C20856}"/>
                </a:ext>
              </a:extLst>
            </p:cNvPr>
            <p:cNvSpPr txBox="1"/>
            <p:nvPr/>
          </p:nvSpPr>
          <p:spPr>
            <a:xfrm>
              <a:off x="6204146" y="3429000"/>
              <a:ext cx="190315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  <a:latin typeface="Tw Cen MT Condensed" panose="020B0606020104020203" pitchFamily="34" charset="0"/>
                </a:rPr>
                <a:t>Assign Points To</a:t>
              </a:r>
            </a:p>
            <a:p>
              <a:pPr algn="ctr"/>
              <a:r>
                <a:rPr lang="en-US" sz="2800" dirty="0">
                  <a:solidFill>
                    <a:schemeClr val="accent2"/>
                  </a:solidFill>
                  <a:latin typeface="Tw Cen MT Condensed" panose="020B0606020104020203" pitchFamily="34" charset="0"/>
                </a:rPr>
                <a:t>Closest Center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C8283DA-E1A2-4FED-9249-D72DFAA36EB7}"/>
              </a:ext>
            </a:extLst>
          </p:cNvPr>
          <p:cNvGrpSpPr/>
          <p:nvPr/>
        </p:nvGrpSpPr>
        <p:grpSpPr>
          <a:xfrm>
            <a:off x="8737898" y="3465531"/>
            <a:ext cx="1903150" cy="2526764"/>
            <a:chOff x="10145783" y="3429000"/>
            <a:chExt cx="1903150" cy="2526764"/>
          </a:xfrm>
        </p:grpSpPr>
        <p:pic>
          <p:nvPicPr>
            <p:cNvPr id="19" name="Picture 18" descr="A close up of a mans face&#10;&#10;Description generated with high confidence">
              <a:extLst>
                <a:ext uri="{FF2B5EF4-FFF2-40B4-BE49-F238E27FC236}">
                  <a16:creationId xmlns:a16="http://schemas.microsoft.com/office/drawing/2014/main" id="{9F93C98D-EE7F-4885-922D-0E0660E24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8967" y="4284063"/>
              <a:ext cx="1676782" cy="1671701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44D696-5744-41F6-B805-19BAE9023E20}"/>
                </a:ext>
              </a:extLst>
            </p:cNvPr>
            <p:cNvSpPr txBox="1"/>
            <p:nvPr/>
          </p:nvSpPr>
          <p:spPr>
            <a:xfrm>
              <a:off x="10145783" y="3429000"/>
              <a:ext cx="190315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  <a:latin typeface="Tw Cen MT Condensed" panose="020B0606020104020203" pitchFamily="34" charset="0"/>
                </a:rPr>
                <a:t>Assign Points To</a:t>
              </a:r>
            </a:p>
            <a:p>
              <a:pPr algn="ctr"/>
              <a:r>
                <a:rPr lang="en-US" sz="2800" dirty="0">
                  <a:solidFill>
                    <a:schemeClr val="accent2"/>
                  </a:solidFill>
                  <a:latin typeface="Tw Cen MT Condensed" panose="020B0606020104020203" pitchFamily="34" charset="0"/>
                </a:rPr>
                <a:t>Closest Center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1D565A-9D17-486B-A6BA-A5D358C33B80}"/>
              </a:ext>
            </a:extLst>
          </p:cNvPr>
          <p:cNvGrpSpPr/>
          <p:nvPr/>
        </p:nvGrpSpPr>
        <p:grpSpPr>
          <a:xfrm>
            <a:off x="6460556" y="3465531"/>
            <a:ext cx="2213235" cy="2526765"/>
            <a:chOff x="8011178" y="3429000"/>
            <a:chExt cx="2213235" cy="25267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EB9747-3886-4138-8F68-E8EA6D0C2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404" y="4284064"/>
              <a:ext cx="1676782" cy="167170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DAD1B4-003F-462E-BF0A-D6AE3580C880}"/>
                </a:ext>
              </a:extLst>
            </p:cNvPr>
            <p:cNvSpPr txBox="1"/>
            <p:nvPr/>
          </p:nvSpPr>
          <p:spPr>
            <a:xfrm>
              <a:off x="8011178" y="3429000"/>
              <a:ext cx="22132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/>
                  </a:solidFill>
                  <a:latin typeface="Tw Cen MT Condensed" panose="020B0606020104020203" pitchFamily="34" charset="0"/>
                </a:rPr>
                <a:t>Update Centers To</a:t>
              </a:r>
            </a:p>
            <a:p>
              <a:pPr algn="ctr"/>
              <a:r>
                <a:rPr lang="en-US" sz="2800" dirty="0">
                  <a:solidFill>
                    <a:schemeClr val="accent4"/>
                  </a:solidFill>
                  <a:latin typeface="Tw Cen MT Condensed" panose="020B0606020104020203" pitchFamily="34" charset="0"/>
                </a:rPr>
                <a:t>Centroids of Points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971D5-85DD-42D3-886F-84D92CA52B10}"/>
              </a:ext>
            </a:extLst>
          </p:cNvPr>
          <p:cNvGrpSpPr/>
          <p:nvPr/>
        </p:nvGrpSpPr>
        <p:grpSpPr>
          <a:xfrm>
            <a:off x="10641048" y="4419638"/>
            <a:ext cx="1335366" cy="1200329"/>
            <a:chOff x="10641048" y="4419638"/>
            <a:chExt cx="1335366" cy="1200329"/>
          </a:xfrm>
        </p:grpSpPr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8083C02D-834F-4BDF-B142-EA6ED3C30CBC}"/>
                </a:ext>
              </a:extLst>
            </p:cNvPr>
            <p:cNvSpPr/>
            <p:nvPr/>
          </p:nvSpPr>
          <p:spPr>
            <a:xfrm>
              <a:off x="10791372" y="4796971"/>
              <a:ext cx="834572" cy="47897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01F072-5702-4823-A573-C18A005E41E1}"/>
                </a:ext>
              </a:extLst>
            </p:cNvPr>
            <p:cNvSpPr txBox="1"/>
            <p:nvPr/>
          </p:nvSpPr>
          <p:spPr>
            <a:xfrm>
              <a:off x="10641048" y="4419638"/>
              <a:ext cx="13353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w Cen MT Condensed" panose="020B0606020104020203" pitchFamily="34" charset="0"/>
                </a:rPr>
                <a:t>Repeat Till</a:t>
              </a:r>
            </a:p>
            <a:p>
              <a:endParaRPr lang="en-US" sz="2400" dirty="0">
                <a:latin typeface="Tw Cen MT Condensed" panose="020B0606020104020203" pitchFamily="34" charset="0"/>
              </a:endParaRPr>
            </a:p>
            <a:p>
              <a:r>
                <a:rPr lang="en-US" sz="2400" dirty="0">
                  <a:latin typeface="Tw Cen MT Condensed" panose="020B0606020104020203" pitchFamily="34" charset="0"/>
                </a:rPr>
                <a:t>Convergence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43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DC57-75FF-442E-B51B-8691C23E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7E1C-FA59-49D7-8BF6-34D347E1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Centroid minimizes mean square distance to points</a:t>
            </a:r>
          </a:p>
          <a:p>
            <a:r>
              <a:rPr lang="en-US" dirty="0"/>
              <a:t>Convergence: “error” does not increase</a:t>
            </a:r>
          </a:p>
          <a:p>
            <a:pPr lvl="1"/>
            <a:endParaRPr lang="en-US" dirty="0"/>
          </a:p>
          <a:p>
            <a:r>
              <a:rPr lang="en-US" dirty="0"/>
              <a:t>Can get stuck in local minimum</a:t>
            </a:r>
          </a:p>
          <a:p>
            <a:r>
              <a:rPr lang="en-US" dirty="0"/>
              <a:t>Randomness: Depends on random initial seeding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91" y="2722208"/>
            <a:ext cx="3573609" cy="5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5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5815-F3BA-4B72-B5DA-7EB63D38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0638-2286-4415-9366-F4138527E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227" y="1961549"/>
            <a:ext cx="4357816" cy="1937008"/>
          </a:xfrm>
        </p:spPr>
        <p:txBody>
          <a:bodyPr/>
          <a:lstStyle/>
          <a:p>
            <a:r>
              <a:rPr lang="en-US" dirty="0"/>
              <a:t>Assumes clusters are spherical</a:t>
            </a:r>
          </a:p>
          <a:p>
            <a:r>
              <a:rPr lang="en-US" dirty="0"/>
              <a:t>Assumes clusters are the same size</a:t>
            </a:r>
          </a:p>
          <a:p>
            <a:r>
              <a:rPr lang="en-US" dirty="0"/>
              <a:t>Hard assignments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50414" r="49668" b="7120"/>
          <a:stretch/>
        </p:blipFill>
        <p:spPr>
          <a:xfrm>
            <a:off x="3490783" y="1902940"/>
            <a:ext cx="2075936" cy="2113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8361" r="7532" b="48924"/>
          <a:stretch/>
        </p:blipFill>
        <p:spPr>
          <a:xfrm>
            <a:off x="963826" y="1902940"/>
            <a:ext cx="1995616" cy="212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A7A6-79A0-470D-B978-4CBE61B6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9116"/>
            <a:ext cx="10515600" cy="1325563"/>
          </a:xfrm>
        </p:spPr>
        <p:txBody>
          <a:bodyPr/>
          <a:lstStyle/>
          <a:p>
            <a:r>
              <a:rPr lang="en-US" dirty="0"/>
              <a:t>Gaussian Mixture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r="17658" b="17181"/>
          <a:stretch/>
        </p:blipFill>
        <p:spPr>
          <a:xfrm>
            <a:off x="1200182" y="994984"/>
            <a:ext cx="2712308" cy="23601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2291" y="1016608"/>
            <a:ext cx="1600199" cy="2316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1682" y="3451791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82" y="3451791"/>
                <a:ext cx="281552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1869209" y="1091650"/>
            <a:ext cx="0" cy="240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37158" y="2451238"/>
            <a:ext cx="460486" cy="1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67401" y="2424311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401" y="2424311"/>
                <a:ext cx="281552" cy="276999"/>
              </a:xfrm>
              <a:prstGeom prst="rect">
                <a:avLst/>
              </a:prstGeom>
              <a:blipFill>
                <a:blip r:embed="rId4"/>
                <a:stretch>
                  <a:fillRect l="-10638" r="-42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538237" y="1091650"/>
            <a:ext cx="605495" cy="2637140"/>
            <a:chOff x="2376022" y="1690687"/>
            <a:chExt cx="605495" cy="26371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49462" y="4050828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462" y="4050828"/>
                  <a:ext cx="28687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277" r="-6383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flipV="1">
              <a:off x="2649638" y="1690687"/>
              <a:ext cx="0" cy="2401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76022" y="3161848"/>
              <a:ext cx="5472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702402" y="3142507"/>
                  <a:ext cx="2791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402" y="3142507"/>
                  <a:ext cx="27911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043" r="-434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912458" y="1182980"/>
            <a:ext cx="1227481" cy="723952"/>
            <a:chOff x="1750243" y="1782017"/>
            <a:chExt cx="1227481" cy="723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750243" y="1782017"/>
                  <a:ext cx="281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243" y="1782017"/>
                  <a:ext cx="28155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9565" r="-65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96172" y="2228970"/>
                  <a:ext cx="281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172" y="2228970"/>
                  <a:ext cx="28155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9565" r="-869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/>
          <p:cNvSpPr txBox="1"/>
          <p:nvPr/>
        </p:nvSpPr>
        <p:spPr>
          <a:xfrm>
            <a:off x="255487" y="553368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w Cen MT Condensed Extra Bold" panose="020B0803020202020204" pitchFamily="34" charset="0"/>
              </a:rPr>
              <a:t>1D- Gaussians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62384" y="610264"/>
            <a:ext cx="3266850" cy="2919655"/>
            <a:chOff x="4664801" y="805726"/>
            <a:chExt cx="3266850" cy="2919655"/>
          </a:xfrm>
        </p:grpSpPr>
        <p:sp>
          <p:nvSpPr>
            <p:cNvPr id="28" name="TextBox 27"/>
            <p:cNvSpPr txBox="1"/>
            <p:nvPr/>
          </p:nvSpPr>
          <p:spPr>
            <a:xfrm>
              <a:off x="4664801" y="805726"/>
              <a:ext cx="3198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w Cen MT Condensed Extra Bold" panose="020B0803020202020204" pitchFamily="34" charset="0"/>
                </a:rPr>
                <a:t>Multivariate Gaussian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4801" y="1253904"/>
              <a:ext cx="3266850" cy="2471477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626951" y="2604645"/>
            <a:ext cx="1114235" cy="1027479"/>
            <a:chOff x="6429368" y="2800107"/>
            <a:chExt cx="1114235" cy="10274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357848" y="3550587"/>
                  <a:ext cx="1857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848" y="3550587"/>
                  <a:ext cx="18575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9032" t="-45652" r="-100000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urved Connector 31"/>
            <p:cNvCxnSpPr>
              <a:stCxn id="30" idx="0"/>
            </p:cNvCxnSpPr>
            <p:nvPr/>
          </p:nvCxnSpPr>
          <p:spPr>
            <a:xfrm rot="16200000" flipV="1">
              <a:off x="6564807" y="2664668"/>
              <a:ext cx="750480" cy="1021358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>
            <a:stCxn id="40" idx="2"/>
            <a:endCxn id="38" idx="0"/>
          </p:cNvCxnSpPr>
          <p:nvPr/>
        </p:nvCxnSpPr>
        <p:spPr>
          <a:xfrm flipH="1">
            <a:off x="8905186" y="3605889"/>
            <a:ext cx="4704" cy="15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7286430" y="2604013"/>
            <a:ext cx="2580715" cy="1610663"/>
            <a:chOff x="7088847" y="2799475"/>
            <a:chExt cx="2580715" cy="1610663"/>
          </a:xfrm>
        </p:grpSpPr>
        <p:cxnSp>
          <p:nvCxnSpPr>
            <p:cNvPr id="34" name="Curved Connector 33"/>
            <p:cNvCxnSpPr/>
            <p:nvPr/>
          </p:nvCxnSpPr>
          <p:spPr>
            <a:xfrm rot="10800000">
              <a:off x="7088847" y="2799475"/>
              <a:ext cx="970342" cy="576318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762287" y="3961135"/>
              <a:ext cx="453043" cy="449003"/>
            </a:xfrm>
            <a:prstGeom prst="ellipse">
              <a:avLst/>
            </a:prstGeom>
            <a:noFill/>
            <a:ln>
              <a:solidFill>
                <a:srgbClr val="04FF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588083" y="3961135"/>
              <a:ext cx="239040" cy="449003"/>
            </a:xfrm>
            <a:prstGeom prst="ellipse">
              <a:avLst/>
            </a:prstGeom>
            <a:noFill/>
            <a:ln>
              <a:solidFill>
                <a:srgbClr val="04FF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19377261">
              <a:off x="9430522" y="3961135"/>
              <a:ext cx="239040" cy="449003"/>
            </a:xfrm>
            <a:prstGeom prst="ellipse">
              <a:avLst/>
            </a:prstGeom>
            <a:noFill/>
            <a:ln>
              <a:solidFill>
                <a:srgbClr val="04FF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088771" y="3175346"/>
                  <a:ext cx="1247072" cy="6260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𝑋𝑌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𝑋𝑌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771" y="3175346"/>
                  <a:ext cx="1247072" cy="6260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endCxn id="37" idx="0"/>
            </p:cNvCxnSpPr>
            <p:nvPr/>
          </p:nvCxnSpPr>
          <p:spPr>
            <a:xfrm flipH="1">
              <a:off x="7988809" y="3798756"/>
              <a:ext cx="226522" cy="162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9180756" y="3818732"/>
              <a:ext cx="155087" cy="12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9723130" y="2956963"/>
            <a:ext cx="1514005" cy="647628"/>
            <a:chOff x="9525547" y="3152425"/>
            <a:chExt cx="1514005" cy="647628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9525547" y="3176643"/>
              <a:ext cx="0" cy="6234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9550042" y="3152425"/>
              <a:ext cx="14895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 Condensed Extra Bold" panose="020B0803020202020204" pitchFamily="34" charset="0"/>
                </a:rPr>
                <a:t>Data </a:t>
              </a:r>
            </a:p>
            <a:p>
              <a:r>
                <a:rPr lang="en-US" dirty="0">
                  <a:latin typeface="Tw Cen MT Condensed Extra Bold" panose="020B0803020202020204" pitchFamily="34" charset="0"/>
                </a:rPr>
                <a:t>Dimensionality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15804" y="618955"/>
            <a:ext cx="3562387" cy="1700458"/>
            <a:chOff x="7718221" y="814417"/>
            <a:chExt cx="3562387" cy="1700458"/>
          </a:xfrm>
        </p:grpSpPr>
        <p:grpSp>
          <p:nvGrpSpPr>
            <p:cNvPr id="60" name="Group 59"/>
            <p:cNvGrpSpPr/>
            <p:nvPr/>
          </p:nvGrpSpPr>
          <p:grpSpPr>
            <a:xfrm>
              <a:off x="8881545" y="1420276"/>
              <a:ext cx="2399063" cy="1094599"/>
              <a:chOff x="8881545" y="1420276"/>
              <a:chExt cx="2399063" cy="109459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9407980" y="1420276"/>
                <a:ext cx="187262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Tw Cen MT Condensed Extra Bold" panose="020B0803020202020204" pitchFamily="34" charset="0"/>
                  </a:rPr>
                  <a:t>Number Of</a:t>
                </a:r>
              </a:p>
              <a:p>
                <a:pPr algn="ctr"/>
                <a:r>
                  <a:rPr lang="en-US" sz="3200" dirty="0">
                    <a:latin typeface="Tw Cen MT Condensed Extra Bold" panose="020B0803020202020204" pitchFamily="34" charset="0"/>
                  </a:rPr>
                  <a:t>Gaussians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881545" y="1591545"/>
                <a:ext cx="64633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5400" dirty="0">
                    <a:latin typeface="Tw Cen MT Condensed Extra Bold" panose="020B0803020202020204" pitchFamily="34" charset="0"/>
                  </a:rPr>
                  <a:t>×</a:t>
                </a:r>
                <a:endParaRPr lang="en-US" sz="54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7718221" y="814417"/>
              <a:ext cx="12586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w Cen MT Condensed Extra Bold" panose="020B0803020202020204" pitchFamily="34" charset="0"/>
                </a:rPr>
                <a:t>Mixture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15699" y="4457955"/>
            <a:ext cx="7344171" cy="2089626"/>
            <a:chOff x="615699" y="4457955"/>
            <a:chExt cx="7344171" cy="2089626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99" y="4457955"/>
              <a:ext cx="2095978" cy="208962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795" y="4457955"/>
              <a:ext cx="2095978" cy="2089626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3892" y="4457955"/>
              <a:ext cx="2095978" cy="2089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32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7915-3AEF-47F1-96CA-26338025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FAE5-B35C-4284-BF14-67CEC7E9E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660" y="1825625"/>
            <a:ext cx="61981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process similar to k-means</a:t>
            </a:r>
          </a:p>
          <a:p>
            <a:r>
              <a:rPr lang="en-US" dirty="0"/>
              <a:t>Initialize random Gaussians</a:t>
            </a:r>
          </a:p>
          <a:p>
            <a:r>
              <a:rPr lang="en-US" dirty="0"/>
              <a:t>Loop expectation-maximization till convergence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Assign points to Gaussian with highest likelihood of generating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cluster of points construct best fit </a:t>
            </a:r>
            <a:r>
              <a:rPr lang="en-US" dirty="0" err="1"/>
              <a:t>gaussian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94" y="1957387"/>
            <a:ext cx="3429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5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7C4B-C296-4874-8CDA-06086915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5" y="-291009"/>
            <a:ext cx="10515600" cy="1325563"/>
          </a:xfrm>
        </p:spPr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E49D-BF0C-44FF-8B57-50754258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72" y="694841"/>
            <a:ext cx="10515600" cy="1252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Density based method</a:t>
            </a:r>
          </a:p>
          <a:p>
            <a:r>
              <a:rPr lang="en-US" dirty="0"/>
              <a:t>Number of clusters not pre-specified</a:t>
            </a:r>
          </a:p>
          <a:p>
            <a:r>
              <a:rPr lang="en-US" dirty="0"/>
              <a:t>Based on domain knowledge of density</a:t>
            </a:r>
          </a:p>
        </p:txBody>
      </p:sp>
      <p:pic>
        <p:nvPicPr>
          <p:cNvPr id="5" name="Picture 4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667713EA-7B25-4054-9D3D-4C2D3103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27" y="2378350"/>
            <a:ext cx="2397462" cy="2397462"/>
          </a:xfrm>
          <a:prstGeom prst="rect">
            <a:avLst/>
          </a:prstGeom>
        </p:spPr>
      </p:pic>
      <p:pic>
        <p:nvPicPr>
          <p:cNvPr id="7" name="Picture 6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9AB5A58D-AFBE-4D96-8CFC-D7A2B8A08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32" y="2378350"/>
            <a:ext cx="2397462" cy="2397462"/>
          </a:xfrm>
          <a:prstGeom prst="rect">
            <a:avLst/>
          </a:prstGeom>
        </p:spPr>
      </p:pic>
      <p:pic>
        <p:nvPicPr>
          <p:cNvPr id="9" name="Picture 8" descr="A picture containing sky, photo, wall&#10;&#10;Description generated with very high confidence">
            <a:extLst>
              <a:ext uri="{FF2B5EF4-FFF2-40B4-BE49-F238E27FC236}">
                <a16:creationId xmlns:a16="http://schemas.microsoft.com/office/drawing/2014/main" id="{C7466416-0AC5-4AA2-B162-2FE98F6A5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37" y="2407379"/>
            <a:ext cx="2397462" cy="2397462"/>
          </a:xfrm>
          <a:prstGeom prst="rect">
            <a:avLst/>
          </a:prstGeom>
        </p:spPr>
      </p:pic>
      <p:pic>
        <p:nvPicPr>
          <p:cNvPr id="11" name="Picture 10" descr="A picture containing wall, sky, photo, indoor&#10;&#10;Description generated with very high confidence">
            <a:extLst>
              <a:ext uri="{FF2B5EF4-FFF2-40B4-BE49-F238E27FC236}">
                <a16:creationId xmlns:a16="http://schemas.microsoft.com/office/drawing/2014/main" id="{69C3A4E4-E3E5-43E0-86AB-19560B83F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741" y="2378350"/>
            <a:ext cx="2397462" cy="23974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C892CB-E9ED-4858-8F26-A6ECD504C358}"/>
              </a:ext>
            </a:extLst>
          </p:cNvPr>
          <p:cNvSpPr txBox="1"/>
          <p:nvPr/>
        </p:nvSpPr>
        <p:spPr>
          <a:xfrm>
            <a:off x="1052395" y="2019138"/>
            <a:ext cx="8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Raw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7DC23-AE0E-4EEE-9D24-98E7FAC2FE04}"/>
              </a:ext>
            </a:extLst>
          </p:cNvPr>
          <p:cNvSpPr txBox="1"/>
          <p:nvPr/>
        </p:nvSpPr>
        <p:spPr>
          <a:xfrm>
            <a:off x="3674232" y="2005449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Draw </a:t>
            </a:r>
            <a:r>
              <a:rPr lang="en-US" dirty="0">
                <a:latin typeface="Tw Cen MT Condensed" panose="020B0606020104020203" pitchFamily="34" charset="0"/>
                <a:sym typeface="Symbol" panose="05050102010706020507" pitchFamily="18" charset="2"/>
              </a:rPr>
              <a:t> neighborhoods</a:t>
            </a:r>
            <a:endParaRPr lang="en-US" dirty="0">
              <a:latin typeface="Tw Cen MT Condensed" panose="020B0606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5CDB8-4968-4872-BB3D-69984F307E0E}"/>
              </a:ext>
            </a:extLst>
          </p:cNvPr>
          <p:cNvSpPr txBox="1"/>
          <p:nvPr/>
        </p:nvSpPr>
        <p:spPr>
          <a:xfrm>
            <a:off x="6434436" y="2019138"/>
            <a:ext cx="242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" panose="020B0606020104020203" pitchFamily="34" charset="0"/>
              </a:rPr>
              <a:t>Core points have N≥4 neighbors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20848-664B-4A1F-A75E-E1E6454443BB}"/>
              </a:ext>
            </a:extLst>
          </p:cNvPr>
          <p:cNvSpPr txBox="1"/>
          <p:nvPr/>
        </p:nvSpPr>
        <p:spPr>
          <a:xfrm>
            <a:off x="9518741" y="1839741"/>
            <a:ext cx="2593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Clusters are one-neighbor out from</a:t>
            </a:r>
            <a:br>
              <a:rPr lang="en-US" dirty="0">
                <a:latin typeface="Tw Cen MT Condensed" panose="020B0606020104020203" pitchFamily="34" charset="0"/>
              </a:rPr>
            </a:br>
            <a:r>
              <a:rPr lang="en-US" dirty="0">
                <a:latin typeface="Tw Cen MT Condensed" panose="020B0606020104020203" pitchFamily="34" charset="0"/>
              </a:rPr>
              <a:t>connected core points</a:t>
            </a:r>
          </a:p>
        </p:txBody>
      </p:sp>
    </p:spTree>
    <p:extLst>
      <p:ext uri="{BB962C8B-B14F-4D97-AF65-F5344CB8AC3E}">
        <p14:creationId xmlns:p14="http://schemas.microsoft.com/office/powerpoint/2010/main" val="971234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FF03-40FF-41F0-BF0A-D0A9B807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GMM vs k-means vs Agglomerative vs 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4874-5DA2-4288-9144-F32F1A90C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GMM can be made to behave as a probabilistic version of k-means</a:t>
            </a:r>
          </a:p>
          <a:p>
            <a:r>
              <a:rPr lang="en-US" dirty="0"/>
              <a:t>GMM is generative</a:t>
            </a:r>
          </a:p>
          <a:p>
            <a:r>
              <a:rPr lang="en-US" dirty="0"/>
              <a:t>Number of parameters </a:t>
            </a:r>
          </a:p>
          <a:p>
            <a:pPr lvl="1"/>
            <a:r>
              <a:rPr lang="en-US" dirty="0"/>
              <a:t>K-means: linearly with dimensionality</a:t>
            </a:r>
          </a:p>
          <a:p>
            <a:pPr lvl="1"/>
            <a:r>
              <a:rPr lang="en-US" dirty="0"/>
              <a:t>GMM: square o dimensionality</a:t>
            </a:r>
          </a:p>
          <a:p>
            <a:r>
              <a:rPr lang="en-US" dirty="0"/>
              <a:t>Complexity (as a function of N:number of points. k: number of clusters)</a:t>
            </a:r>
          </a:p>
          <a:p>
            <a:pPr lvl="1"/>
            <a:r>
              <a:rPr lang="en-US" dirty="0"/>
              <a:t>Agglomerative: O(N</a:t>
            </a:r>
            <a:r>
              <a:rPr lang="en-US" baseline="30000" dirty="0"/>
              <a:t>2</a:t>
            </a:r>
            <a:r>
              <a:rPr lang="en-US" dirty="0"/>
              <a:t>log(N))</a:t>
            </a:r>
          </a:p>
          <a:p>
            <a:pPr lvl="1"/>
            <a:r>
              <a:rPr lang="en-US" dirty="0"/>
              <a:t>K-means: O(k*N)</a:t>
            </a:r>
          </a:p>
          <a:p>
            <a:pPr lvl="1"/>
            <a:r>
              <a:rPr lang="en-US" dirty="0"/>
              <a:t>GMM: O(k*N)</a:t>
            </a:r>
          </a:p>
        </p:txBody>
      </p:sp>
    </p:spTree>
    <p:extLst>
      <p:ext uri="{BB962C8B-B14F-4D97-AF65-F5344CB8AC3E}">
        <p14:creationId xmlns:p14="http://schemas.microsoft.com/office/powerpoint/2010/main" val="2241036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8163-9AB2-4634-B71C-98123889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44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of Selecting Number of Clusters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Challenge: More clusters will always give better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C69A-A530-4E10-B870-3D146E10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Penalize model complexity (regularization)</a:t>
            </a:r>
          </a:p>
          <a:p>
            <a:pPr lvl="1"/>
            <a:r>
              <a:rPr lang="en-US" dirty="0"/>
              <a:t>Bayesian Information Criterion: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AIC: Similar with smaller model penalty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Variational Methods:</a:t>
            </a:r>
          </a:p>
          <a:p>
            <a:pPr lvl="1"/>
            <a:r>
              <a:rPr lang="en-US" dirty="0"/>
              <a:t>Effectively the number of clusters is also a variable to fit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892DF1-B879-4311-BD5D-30EEC7F0F09E}"/>
              </a:ext>
            </a:extLst>
          </p:cNvPr>
          <p:cNvGrpSpPr/>
          <p:nvPr/>
        </p:nvGrpSpPr>
        <p:grpSpPr>
          <a:xfrm>
            <a:off x="4537587" y="2358058"/>
            <a:ext cx="4126322" cy="2262010"/>
            <a:chOff x="4537587" y="2312338"/>
            <a:chExt cx="4126322" cy="226201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26DFFC2-05CF-449B-B165-28FFF783959E}"/>
                </a:ext>
              </a:extLst>
            </p:cNvPr>
            <p:cNvCxnSpPr/>
            <p:nvPr/>
          </p:nvCxnSpPr>
          <p:spPr>
            <a:xfrm>
              <a:off x="6567745" y="4169110"/>
              <a:ext cx="14600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BE1BF02-1005-4E32-A306-F5598A40F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7745" y="2866336"/>
              <a:ext cx="0" cy="13027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4C3043-22C1-4236-95A9-0DA0D827478E}"/>
                </a:ext>
              </a:extLst>
            </p:cNvPr>
            <p:cNvSpPr/>
            <p:nvPr/>
          </p:nvSpPr>
          <p:spPr>
            <a:xfrm>
              <a:off x="6646403" y="3067897"/>
              <a:ext cx="1214284" cy="1052052"/>
            </a:xfrm>
            <a:custGeom>
              <a:avLst/>
              <a:gdLst>
                <a:gd name="connsiteX0" fmla="*/ 0 w 1214284"/>
                <a:gd name="connsiteY0" fmla="*/ 0 h 1052052"/>
                <a:gd name="connsiteX1" fmla="*/ 113071 w 1214284"/>
                <a:gd name="connsiteY1" fmla="*/ 260555 h 1052052"/>
                <a:gd name="connsiteX2" fmla="*/ 265471 w 1214284"/>
                <a:gd name="connsiteY2" fmla="*/ 471949 h 1052052"/>
                <a:gd name="connsiteX3" fmla="*/ 550607 w 1214284"/>
                <a:gd name="connsiteY3" fmla="*/ 737420 h 1052052"/>
                <a:gd name="connsiteX4" fmla="*/ 693175 w 1214284"/>
                <a:gd name="connsiteY4" fmla="*/ 870155 h 1052052"/>
                <a:gd name="connsiteX5" fmla="*/ 879988 w 1214284"/>
                <a:gd name="connsiteY5" fmla="*/ 1007807 h 1052052"/>
                <a:gd name="connsiteX6" fmla="*/ 1140542 w 1214284"/>
                <a:gd name="connsiteY6" fmla="*/ 1022555 h 1052052"/>
                <a:gd name="connsiteX7" fmla="*/ 1214284 w 1214284"/>
                <a:gd name="connsiteY7" fmla="*/ 1052052 h 1052052"/>
                <a:gd name="connsiteX8" fmla="*/ 1214284 w 1214284"/>
                <a:gd name="connsiteY8" fmla="*/ 1052052 h 105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4284" h="1052052">
                  <a:moveTo>
                    <a:pt x="0" y="0"/>
                  </a:moveTo>
                  <a:cubicBezTo>
                    <a:pt x="34413" y="90948"/>
                    <a:pt x="68826" y="181897"/>
                    <a:pt x="113071" y="260555"/>
                  </a:cubicBezTo>
                  <a:cubicBezTo>
                    <a:pt x="157316" y="339213"/>
                    <a:pt x="192548" y="392472"/>
                    <a:pt x="265471" y="471949"/>
                  </a:cubicBezTo>
                  <a:cubicBezTo>
                    <a:pt x="338394" y="551427"/>
                    <a:pt x="550607" y="737420"/>
                    <a:pt x="550607" y="737420"/>
                  </a:cubicBezTo>
                  <a:cubicBezTo>
                    <a:pt x="621891" y="803788"/>
                    <a:pt x="638278" y="825091"/>
                    <a:pt x="693175" y="870155"/>
                  </a:cubicBezTo>
                  <a:cubicBezTo>
                    <a:pt x="748072" y="915219"/>
                    <a:pt x="805427" y="982407"/>
                    <a:pt x="879988" y="1007807"/>
                  </a:cubicBezTo>
                  <a:cubicBezTo>
                    <a:pt x="954549" y="1033207"/>
                    <a:pt x="1084826" y="1015181"/>
                    <a:pt x="1140542" y="1022555"/>
                  </a:cubicBezTo>
                  <a:cubicBezTo>
                    <a:pt x="1196258" y="1029929"/>
                    <a:pt x="1214284" y="1052052"/>
                    <a:pt x="1214284" y="1052052"/>
                  </a:cubicBezTo>
                  <a:lnTo>
                    <a:pt x="1214284" y="105205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01E52C-F4B8-470C-94B1-53EE883E3735}"/>
                </a:ext>
              </a:extLst>
            </p:cNvPr>
            <p:cNvCxnSpPr/>
            <p:nvPr/>
          </p:nvCxnSpPr>
          <p:spPr>
            <a:xfrm flipV="1">
              <a:off x="6646403" y="3067897"/>
              <a:ext cx="1214284" cy="102212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E98AB1-5A2F-4845-A963-781962214A26}"/>
                </a:ext>
              </a:extLst>
            </p:cNvPr>
            <p:cNvSpPr/>
            <p:nvPr/>
          </p:nvSpPr>
          <p:spPr>
            <a:xfrm>
              <a:off x="6760432" y="2959742"/>
              <a:ext cx="977352" cy="575782"/>
            </a:xfrm>
            <a:custGeom>
              <a:avLst/>
              <a:gdLst>
                <a:gd name="connsiteX0" fmla="*/ 3959 w 977352"/>
                <a:gd name="connsiteY0" fmla="*/ 122904 h 575782"/>
                <a:gd name="connsiteX1" fmla="*/ 13791 w 977352"/>
                <a:gd name="connsiteY1" fmla="*/ 231058 h 575782"/>
                <a:gd name="connsiteX2" fmla="*/ 117030 w 977352"/>
                <a:gd name="connsiteY2" fmla="*/ 349046 h 575782"/>
                <a:gd name="connsiteX3" fmla="*/ 210436 w 977352"/>
                <a:gd name="connsiteY3" fmla="*/ 511278 h 575782"/>
                <a:gd name="connsiteX4" fmla="*/ 269430 w 977352"/>
                <a:gd name="connsiteY4" fmla="*/ 555523 h 575782"/>
                <a:gd name="connsiteX5" fmla="*/ 387417 w 977352"/>
                <a:gd name="connsiteY5" fmla="*/ 565355 h 575782"/>
                <a:gd name="connsiteX6" fmla="*/ 564397 w 977352"/>
                <a:gd name="connsiteY6" fmla="*/ 408039 h 575782"/>
                <a:gd name="connsiteX7" fmla="*/ 692217 w 977352"/>
                <a:gd name="connsiteY7" fmla="*/ 309716 h 575782"/>
                <a:gd name="connsiteX8" fmla="*/ 815120 w 977352"/>
                <a:gd name="connsiteY8" fmla="*/ 127820 h 575782"/>
                <a:gd name="connsiteX9" fmla="*/ 888862 w 977352"/>
                <a:gd name="connsiteY9" fmla="*/ 73742 h 575782"/>
                <a:gd name="connsiteX10" fmla="*/ 977352 w 977352"/>
                <a:gd name="connsiteY10" fmla="*/ 0 h 57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7352" h="575782">
                  <a:moveTo>
                    <a:pt x="3959" y="122904"/>
                  </a:moveTo>
                  <a:cubicBezTo>
                    <a:pt x="-548" y="158136"/>
                    <a:pt x="-5054" y="193368"/>
                    <a:pt x="13791" y="231058"/>
                  </a:cubicBezTo>
                  <a:cubicBezTo>
                    <a:pt x="32636" y="268748"/>
                    <a:pt x="84256" y="302343"/>
                    <a:pt x="117030" y="349046"/>
                  </a:cubicBezTo>
                  <a:cubicBezTo>
                    <a:pt x="149804" y="395749"/>
                    <a:pt x="185036" y="476865"/>
                    <a:pt x="210436" y="511278"/>
                  </a:cubicBezTo>
                  <a:cubicBezTo>
                    <a:pt x="235836" y="545691"/>
                    <a:pt x="239933" y="546510"/>
                    <a:pt x="269430" y="555523"/>
                  </a:cubicBezTo>
                  <a:cubicBezTo>
                    <a:pt x="298927" y="564536"/>
                    <a:pt x="338256" y="589936"/>
                    <a:pt x="387417" y="565355"/>
                  </a:cubicBezTo>
                  <a:cubicBezTo>
                    <a:pt x="436578" y="540774"/>
                    <a:pt x="513597" y="450645"/>
                    <a:pt x="564397" y="408039"/>
                  </a:cubicBezTo>
                  <a:cubicBezTo>
                    <a:pt x="615197" y="365433"/>
                    <a:pt x="650430" y="356419"/>
                    <a:pt x="692217" y="309716"/>
                  </a:cubicBezTo>
                  <a:cubicBezTo>
                    <a:pt x="734004" y="263013"/>
                    <a:pt x="782346" y="167149"/>
                    <a:pt x="815120" y="127820"/>
                  </a:cubicBezTo>
                  <a:cubicBezTo>
                    <a:pt x="847894" y="88491"/>
                    <a:pt x="861823" y="95045"/>
                    <a:pt x="888862" y="73742"/>
                  </a:cubicBezTo>
                  <a:cubicBezTo>
                    <a:pt x="915901" y="52439"/>
                    <a:pt x="946626" y="26219"/>
                    <a:pt x="977352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F67E96-D754-4BF0-A923-8B0C8C4CF146}"/>
                </a:ext>
              </a:extLst>
            </p:cNvPr>
            <p:cNvSpPr txBox="1"/>
            <p:nvPr/>
          </p:nvSpPr>
          <p:spPr>
            <a:xfrm>
              <a:off x="6391722" y="4205016"/>
              <a:ext cx="1958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 Condensed" panose="020B0606020104020203" pitchFamily="34" charset="0"/>
                </a:rPr>
                <a:t>Number of Parameters (k)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D12C56D-1B9E-4BD1-A18C-4432B01B3F6E}"/>
                </a:ext>
              </a:extLst>
            </p:cNvPr>
            <p:cNvCxnSpPr>
              <a:cxnSpLocks/>
            </p:cNvCxnSpPr>
            <p:nvPr/>
          </p:nvCxnSpPr>
          <p:spPr>
            <a:xfrm>
              <a:off x="6662476" y="2589337"/>
              <a:ext cx="6326" cy="478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E8DBDF1-7D94-47F6-B61D-C9DAE025C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8009" y="2527123"/>
              <a:ext cx="554259" cy="548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0E6D8C4-48F4-4AAD-8449-2F55AA0D5860}"/>
                    </a:ext>
                  </a:extLst>
                </p:cNvPr>
                <p:cNvSpPr txBox="1"/>
                <p:nvPr/>
              </p:nvSpPr>
              <p:spPr>
                <a:xfrm>
                  <a:off x="4537587" y="2312338"/>
                  <a:ext cx="41263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𝐵𝐼𝐶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𝑙𝑖𝑘𝑒𝑙𝑖h𝑜𝑜𝑑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0E6D8C4-48F4-4AAD-8449-2F55AA0D5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587" y="2312338"/>
                  <a:ext cx="412632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39" t="-2222" r="-88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062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3B7A-101B-41A6-8BF9-1D1F92C4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E29EE-E599-4587-960D-790CF6359810}"/>
              </a:ext>
            </a:extLst>
          </p:cNvPr>
          <p:cNvSpPr txBox="1"/>
          <p:nvPr/>
        </p:nvSpPr>
        <p:spPr>
          <a:xfrm>
            <a:off x="1675237" y="2443053"/>
            <a:ext cx="8439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w Cen MT Condensed" panose="020B0606020104020203" pitchFamily="34" charset="0"/>
              </a:rPr>
              <a:t>Assigning objects to groups such that objects within the same group are more similar than those in different groups</a:t>
            </a:r>
          </a:p>
        </p:txBody>
      </p:sp>
    </p:spTree>
    <p:extLst>
      <p:ext uri="{BB962C8B-B14F-4D97-AF65-F5344CB8AC3E}">
        <p14:creationId xmlns:p14="http://schemas.microsoft.com/office/powerpoint/2010/main" val="359336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E2DA-BB54-4A73-840C-10BD585D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A1A0-3CCE-4CE5-84D4-87E3391A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space of object states to just a few</a:t>
            </a:r>
          </a:p>
          <a:p>
            <a:pPr lvl="1"/>
            <a:r>
              <a:rPr lang="en-US" dirty="0"/>
              <a:t>Simple understanding of data in terms of groups</a:t>
            </a:r>
          </a:p>
          <a:p>
            <a:pPr lvl="1"/>
            <a:r>
              <a:rPr lang="en-US" dirty="0"/>
              <a:t>Much more manageable experimental follow up</a:t>
            </a:r>
          </a:p>
          <a:p>
            <a:pPr lvl="1"/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Identification of cell types from single cell transcriptomics</a:t>
            </a:r>
          </a:p>
          <a:p>
            <a:pPr lvl="1"/>
            <a:r>
              <a:rPr lang="en-US" dirty="0"/>
              <a:t>Patient sub-grouping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9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5B146B4-2ADD-4C51-AF58-B4E2132DFE0F}"/>
              </a:ext>
            </a:extLst>
          </p:cNvPr>
          <p:cNvGrpSpPr/>
          <p:nvPr/>
        </p:nvGrpSpPr>
        <p:grpSpPr>
          <a:xfrm>
            <a:off x="1606672" y="1767493"/>
            <a:ext cx="2064389" cy="2047199"/>
            <a:chOff x="271263" y="1308679"/>
            <a:chExt cx="2064389" cy="20471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053F9C-F3E0-43CE-A049-F8A51DECD3B9}"/>
                </a:ext>
              </a:extLst>
            </p:cNvPr>
            <p:cNvSpPr/>
            <p:nvPr/>
          </p:nvSpPr>
          <p:spPr>
            <a:xfrm>
              <a:off x="505764" y="1308679"/>
              <a:ext cx="1829888" cy="18272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3729FD-AADB-461D-9208-5501D0387D90}"/>
                </a:ext>
              </a:extLst>
            </p:cNvPr>
            <p:cNvSpPr/>
            <p:nvPr/>
          </p:nvSpPr>
          <p:spPr>
            <a:xfrm>
              <a:off x="381997" y="1424048"/>
              <a:ext cx="1829888" cy="18272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E1D26B-FA5C-480C-BB58-E4F15BBBF6FC}"/>
                </a:ext>
              </a:extLst>
            </p:cNvPr>
            <p:cNvSpPr/>
            <p:nvPr/>
          </p:nvSpPr>
          <p:spPr>
            <a:xfrm>
              <a:off x="271263" y="1528632"/>
              <a:ext cx="1829888" cy="18272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86458E-BD55-4909-AF16-AFE643E8CE23}"/>
              </a:ext>
            </a:extLst>
          </p:cNvPr>
          <p:cNvSpPr txBox="1"/>
          <p:nvPr/>
        </p:nvSpPr>
        <p:spPr>
          <a:xfrm>
            <a:off x="2416262" y="1431465"/>
            <a:ext cx="774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B5EF14-2851-4F32-9018-EA014DDCA0F8}"/>
              </a:ext>
            </a:extLst>
          </p:cNvPr>
          <p:cNvGrpSpPr/>
          <p:nvPr/>
        </p:nvGrpSpPr>
        <p:grpSpPr>
          <a:xfrm>
            <a:off x="1609752" y="4564241"/>
            <a:ext cx="2895600" cy="2293759"/>
            <a:chOff x="0" y="4227445"/>
            <a:chExt cx="2895600" cy="229375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B2F553-22FE-4D79-81AE-C07CE610E169}"/>
                </a:ext>
              </a:extLst>
            </p:cNvPr>
            <p:cNvGrpSpPr/>
            <p:nvPr/>
          </p:nvGrpSpPr>
          <p:grpSpPr>
            <a:xfrm>
              <a:off x="0" y="4227445"/>
              <a:ext cx="2778803" cy="1531969"/>
              <a:chOff x="5444991" y="4335431"/>
              <a:chExt cx="2778803" cy="153196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331C359-F92D-4DD2-9342-8DDDD8CEF062}"/>
                  </a:ext>
                </a:extLst>
              </p:cNvPr>
              <p:cNvCxnSpPr/>
              <p:nvPr/>
            </p:nvCxnSpPr>
            <p:spPr>
              <a:xfrm flipV="1">
                <a:off x="5586039" y="4537718"/>
                <a:ext cx="0" cy="132968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FD58CAC-2D93-4EE4-BBEB-DE084264E71A}"/>
                  </a:ext>
                </a:extLst>
              </p:cNvPr>
              <p:cNvCxnSpPr/>
              <p:nvPr/>
            </p:nvCxnSpPr>
            <p:spPr>
              <a:xfrm>
                <a:off x="5586039" y="5867400"/>
                <a:ext cx="191169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3E96701-ADB3-4422-AD00-328723AB3D3F}"/>
                  </a:ext>
                </a:extLst>
              </p:cNvPr>
              <p:cNvCxnSpPr/>
              <p:nvPr/>
            </p:nvCxnSpPr>
            <p:spPr>
              <a:xfrm flipV="1">
                <a:off x="5444991" y="4650306"/>
                <a:ext cx="1565409" cy="11377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961FC8-1B3A-4C2F-BB36-A281DE0933FF}"/>
                  </a:ext>
                </a:extLst>
              </p:cNvPr>
              <p:cNvSpPr/>
              <p:nvPr/>
            </p:nvSpPr>
            <p:spPr>
              <a:xfrm>
                <a:off x="5859381" y="4773338"/>
                <a:ext cx="84219" cy="87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070E77D-690E-4304-8005-21E19A95F512}"/>
                  </a:ext>
                </a:extLst>
              </p:cNvPr>
              <p:cNvSpPr/>
              <p:nvPr/>
            </p:nvSpPr>
            <p:spPr>
              <a:xfrm>
                <a:off x="5867400" y="5058516"/>
                <a:ext cx="84219" cy="87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E084BBB-43C5-4135-9220-9AC805AB9B9D}"/>
                  </a:ext>
                </a:extLst>
              </p:cNvPr>
              <p:cNvSpPr/>
              <p:nvPr/>
            </p:nvSpPr>
            <p:spPr>
              <a:xfrm>
                <a:off x="6697581" y="4536230"/>
                <a:ext cx="84219" cy="87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BCB04DF-E263-468E-A3FA-10180450F995}"/>
                  </a:ext>
                </a:extLst>
              </p:cNvPr>
              <p:cNvSpPr/>
              <p:nvPr/>
            </p:nvSpPr>
            <p:spPr>
              <a:xfrm>
                <a:off x="6164181" y="4906116"/>
                <a:ext cx="84219" cy="87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142A9F9-0DC2-4C22-A7FA-1AC998786D89}"/>
                  </a:ext>
                </a:extLst>
              </p:cNvPr>
              <p:cNvSpPr/>
              <p:nvPr/>
            </p:nvSpPr>
            <p:spPr>
              <a:xfrm>
                <a:off x="6011781" y="4925738"/>
                <a:ext cx="84219" cy="87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55A34E1-01EB-4789-8409-4909A8730C23}"/>
                  </a:ext>
                </a:extLst>
              </p:cNvPr>
              <p:cNvSpPr/>
              <p:nvPr/>
            </p:nvSpPr>
            <p:spPr>
              <a:xfrm>
                <a:off x="6392781" y="5363316"/>
                <a:ext cx="84219" cy="8731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09D4FDE-8490-4BBA-8ED4-6C1709A31518}"/>
                  </a:ext>
                </a:extLst>
              </p:cNvPr>
              <p:cNvSpPr/>
              <p:nvPr/>
            </p:nvSpPr>
            <p:spPr>
              <a:xfrm>
                <a:off x="6553200" y="5222030"/>
                <a:ext cx="84219" cy="8731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9612E26-06C4-4B7C-B4CC-F9050A3E52E7}"/>
                  </a:ext>
                </a:extLst>
              </p:cNvPr>
              <p:cNvSpPr/>
              <p:nvPr/>
            </p:nvSpPr>
            <p:spPr>
              <a:xfrm>
                <a:off x="6324600" y="5591916"/>
                <a:ext cx="84219" cy="8731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E2AE417-E4B0-4852-8667-83BB3715BD34}"/>
                  </a:ext>
                </a:extLst>
              </p:cNvPr>
              <p:cNvSpPr/>
              <p:nvPr/>
            </p:nvSpPr>
            <p:spPr>
              <a:xfrm>
                <a:off x="6697581" y="5591916"/>
                <a:ext cx="84219" cy="8731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470ACFA-4705-4378-878A-24E2B18BD639}"/>
                  </a:ext>
                </a:extLst>
              </p:cNvPr>
              <p:cNvSpPr/>
              <p:nvPr/>
            </p:nvSpPr>
            <p:spPr>
              <a:xfrm>
                <a:off x="6849981" y="5287116"/>
                <a:ext cx="84219" cy="8731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822F1E1-4CF0-4096-B19F-8108314C1245}"/>
                  </a:ext>
                </a:extLst>
              </p:cNvPr>
              <p:cNvSpPr/>
              <p:nvPr/>
            </p:nvSpPr>
            <p:spPr>
              <a:xfrm>
                <a:off x="7459581" y="4491084"/>
                <a:ext cx="84219" cy="87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ED730BC-368A-41CE-9DD5-DA1E0E6E2540}"/>
                  </a:ext>
                </a:extLst>
              </p:cNvPr>
              <p:cNvSpPr/>
              <p:nvPr/>
            </p:nvSpPr>
            <p:spPr>
              <a:xfrm>
                <a:off x="7467600" y="4719684"/>
                <a:ext cx="84219" cy="8731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302D10-ECEE-4ACB-8CAB-444416A94E1B}"/>
                  </a:ext>
                </a:extLst>
              </p:cNvPr>
              <p:cNvSpPr txBox="1"/>
              <p:nvPr/>
            </p:nvSpPr>
            <p:spPr>
              <a:xfrm>
                <a:off x="7543800" y="4380853"/>
                <a:ext cx="635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Class I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DAF7ED-04B9-4ECE-B1C5-EBD4B1DA4477}"/>
                  </a:ext>
                </a:extLst>
              </p:cNvPr>
              <p:cNvSpPr txBox="1"/>
              <p:nvPr/>
            </p:nvSpPr>
            <p:spPr>
              <a:xfrm>
                <a:off x="7543800" y="4609453"/>
                <a:ext cx="6799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Class II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FC2756-7199-4668-93C5-E189F7A67323}"/>
                  </a:ext>
                </a:extLst>
              </p:cNvPr>
              <p:cNvSpPr txBox="1"/>
              <p:nvPr/>
            </p:nvSpPr>
            <p:spPr>
              <a:xfrm>
                <a:off x="5638800" y="4533253"/>
                <a:ext cx="3177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</a:t>
                </a:r>
                <a:r>
                  <a:rPr lang="en-US" sz="1200" baseline="-25000" dirty="0"/>
                  <a:t>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73D239-16B7-4897-9A19-0D12BBA28632}"/>
                  </a:ext>
                </a:extLst>
              </p:cNvPr>
              <p:cNvSpPr txBox="1"/>
              <p:nvPr/>
            </p:nvSpPr>
            <p:spPr>
              <a:xfrm>
                <a:off x="5647582" y="5069630"/>
                <a:ext cx="3177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9A188D-91F2-4DA0-868C-F21CCDCDE19A}"/>
                  </a:ext>
                </a:extLst>
              </p:cNvPr>
              <p:cNvSpPr txBox="1"/>
              <p:nvPr/>
            </p:nvSpPr>
            <p:spPr>
              <a:xfrm>
                <a:off x="6665434" y="4335431"/>
                <a:ext cx="3177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</a:t>
                </a:r>
                <a:r>
                  <a:rPr lang="en-US" sz="1200" baseline="-25000" dirty="0"/>
                  <a:t>3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BA37C9-AC01-4D09-9CE5-3A6A8885C686}"/>
                  </a:ext>
                </a:extLst>
              </p:cNvPr>
              <p:cNvSpPr txBox="1"/>
              <p:nvPr/>
            </p:nvSpPr>
            <p:spPr>
              <a:xfrm>
                <a:off x="6705600" y="5402231"/>
                <a:ext cx="3321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</a:t>
                </a:r>
                <a:r>
                  <a:rPr lang="en-US" sz="1200" baseline="-25000" dirty="0"/>
                  <a:t>N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F751CB-F736-4B59-A427-3029F2EB661C}"/>
                </a:ext>
              </a:extLst>
            </p:cNvPr>
            <p:cNvSpPr txBox="1"/>
            <p:nvPr/>
          </p:nvSpPr>
          <p:spPr>
            <a:xfrm>
              <a:off x="45066" y="6151872"/>
              <a:ext cx="2092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Functional Correlation</a:t>
              </a:r>
            </a:p>
          </p:txBody>
        </p:sp>
        <p:sp>
          <p:nvSpPr>
            <p:cNvPr id="13" name="Right Arrow 1366">
              <a:extLst>
                <a:ext uri="{FF2B5EF4-FFF2-40B4-BE49-F238E27FC236}">
                  <a16:creationId xmlns:a16="http://schemas.microsoft.com/office/drawing/2014/main" id="{FCD4EC38-BFCF-4DBB-9D94-9673F80E2FF1}"/>
                </a:ext>
              </a:extLst>
            </p:cNvPr>
            <p:cNvSpPr/>
            <p:nvPr/>
          </p:nvSpPr>
          <p:spPr>
            <a:xfrm rot="10800000">
              <a:off x="2514600" y="4953000"/>
              <a:ext cx="381000" cy="1522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E74A7299-05FC-47B8-B15C-9DDDA9E62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80" y="2092798"/>
            <a:ext cx="1829888" cy="182744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F34023F-7E13-4387-8394-036B72EC3B0C}"/>
              </a:ext>
            </a:extLst>
          </p:cNvPr>
          <p:cNvGrpSpPr/>
          <p:nvPr/>
        </p:nvGrpSpPr>
        <p:grpSpPr>
          <a:xfrm>
            <a:off x="3570032" y="1431465"/>
            <a:ext cx="2708849" cy="2505891"/>
            <a:chOff x="2225864" y="948365"/>
            <a:chExt cx="2708849" cy="250589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FB2807B-1F24-4C29-8979-3F97FAFDB8D8}"/>
                </a:ext>
              </a:extLst>
            </p:cNvPr>
            <p:cNvGrpSpPr/>
            <p:nvPr/>
          </p:nvGrpSpPr>
          <p:grpSpPr>
            <a:xfrm>
              <a:off x="2870324" y="1317410"/>
              <a:ext cx="2064389" cy="2047199"/>
              <a:chOff x="271263" y="1308679"/>
              <a:chExt cx="2064389" cy="204719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062E182-49E8-4E79-8629-AAD7A5E35D1A}"/>
                  </a:ext>
                </a:extLst>
              </p:cNvPr>
              <p:cNvSpPr/>
              <p:nvPr/>
            </p:nvSpPr>
            <p:spPr>
              <a:xfrm>
                <a:off x="505764" y="1308679"/>
                <a:ext cx="1829888" cy="18272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8635A24-A889-4EA9-AF34-CD2B85DC5104}"/>
                  </a:ext>
                </a:extLst>
              </p:cNvPr>
              <p:cNvSpPr/>
              <p:nvPr/>
            </p:nvSpPr>
            <p:spPr>
              <a:xfrm>
                <a:off x="381997" y="1424048"/>
                <a:ext cx="1829888" cy="18272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6FF05F4-190B-47C4-A372-E6CCFAC7BACC}"/>
                  </a:ext>
                </a:extLst>
              </p:cNvPr>
              <p:cNvSpPr/>
              <p:nvPr/>
            </p:nvSpPr>
            <p:spPr>
              <a:xfrm>
                <a:off x="271263" y="1528632"/>
                <a:ext cx="1829888" cy="18272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ight Arrow 1391">
              <a:extLst>
                <a:ext uri="{FF2B5EF4-FFF2-40B4-BE49-F238E27FC236}">
                  <a16:creationId xmlns:a16="http://schemas.microsoft.com/office/drawing/2014/main" id="{AEA7DB43-38C1-4F65-9E0F-098B8AD463CC}"/>
                </a:ext>
              </a:extLst>
            </p:cNvPr>
            <p:cNvSpPr/>
            <p:nvPr/>
          </p:nvSpPr>
          <p:spPr>
            <a:xfrm>
              <a:off x="2225864" y="2340175"/>
              <a:ext cx="381000" cy="1522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BC6674-882B-40EE-A0AF-F1EFA15D7838}"/>
                </a:ext>
              </a:extLst>
            </p:cNvPr>
            <p:cNvSpPr txBox="1"/>
            <p:nvPr/>
          </p:nvSpPr>
          <p:spPr>
            <a:xfrm>
              <a:off x="3242807" y="948365"/>
              <a:ext cx="15099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Cellular Regions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7BA9A6F-A079-4EF1-8259-CEDC3EC2F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7811" y="1626808"/>
              <a:ext cx="1829888" cy="1827448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9EFBEF-81EE-4317-A4CA-C50FFF9B1A4A}"/>
              </a:ext>
            </a:extLst>
          </p:cNvPr>
          <p:cNvGrpSpPr/>
          <p:nvPr/>
        </p:nvGrpSpPr>
        <p:grpSpPr>
          <a:xfrm>
            <a:off x="8062424" y="1431465"/>
            <a:ext cx="2308162" cy="2484125"/>
            <a:chOff x="6718256" y="948365"/>
            <a:chExt cx="2308162" cy="2484125"/>
          </a:xfrm>
        </p:grpSpPr>
        <p:sp>
          <p:nvSpPr>
            <p:cNvPr id="45" name="Right Arrow 1398">
              <a:extLst>
                <a:ext uri="{FF2B5EF4-FFF2-40B4-BE49-F238E27FC236}">
                  <a16:creationId xmlns:a16="http://schemas.microsoft.com/office/drawing/2014/main" id="{FC0EA8E0-C675-4586-B2D9-D9C011022BF2}"/>
                </a:ext>
              </a:extLst>
            </p:cNvPr>
            <p:cNvSpPr/>
            <p:nvPr/>
          </p:nvSpPr>
          <p:spPr>
            <a:xfrm>
              <a:off x="6718256" y="2431008"/>
              <a:ext cx="381000" cy="1522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A65DA1C-1671-4DE4-A156-C4026BE2E108}"/>
                </a:ext>
              </a:extLst>
            </p:cNvPr>
            <p:cNvSpPr txBox="1"/>
            <p:nvPr/>
          </p:nvSpPr>
          <p:spPr>
            <a:xfrm>
              <a:off x="7629183" y="948365"/>
              <a:ext cx="1008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Cell Types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893474F-1174-4ED3-8D0D-FF0BB21693CB}"/>
                </a:ext>
              </a:extLst>
            </p:cNvPr>
            <p:cNvGrpSpPr/>
            <p:nvPr/>
          </p:nvGrpSpPr>
          <p:grpSpPr>
            <a:xfrm>
              <a:off x="7078303" y="1227892"/>
              <a:ext cx="1948115" cy="2204598"/>
              <a:chOff x="7078303" y="1227892"/>
              <a:chExt cx="1948115" cy="2204598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8DCD979-D6DE-432C-8E68-EEA1A47725FD}"/>
                  </a:ext>
                </a:extLst>
              </p:cNvPr>
              <p:cNvGrpSpPr/>
              <p:nvPr/>
            </p:nvGrpSpPr>
            <p:grpSpPr>
              <a:xfrm>
                <a:off x="7078303" y="1595255"/>
                <a:ext cx="1701713" cy="1837235"/>
                <a:chOff x="7078303" y="1595255"/>
                <a:chExt cx="1701713" cy="1837235"/>
              </a:xfrm>
            </p:grpSpPr>
            <p:sp>
              <p:nvSpPr>
                <p:cNvPr id="53" name="Oval 123">
                  <a:extLst>
                    <a:ext uri="{FF2B5EF4-FFF2-40B4-BE49-F238E27FC236}">
                      <a16:creationId xmlns:a16="http://schemas.microsoft.com/office/drawing/2014/main" id="{231EEA66-52ED-419B-AAE0-694E2C9C921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561029" y="2052633"/>
                  <a:ext cx="47943" cy="4653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grpSp>
              <p:nvGrpSpPr>
                <p:cNvPr id="54" name="Group 13">
                  <a:extLst>
                    <a:ext uri="{FF2B5EF4-FFF2-40B4-BE49-F238E27FC236}">
                      <a16:creationId xmlns:a16="http://schemas.microsoft.com/office/drawing/2014/main" id="{3A50F9A0-59E8-42DF-85D9-F05DBBFD4E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21245" y="2552430"/>
                  <a:ext cx="129127" cy="147466"/>
                  <a:chOff x="2079" y="1480"/>
                  <a:chExt cx="68" cy="67"/>
                </a:xfrm>
              </p:grpSpPr>
              <p:sp>
                <p:nvSpPr>
                  <p:cNvPr id="176" name="Oval 14">
                    <a:extLst>
                      <a:ext uri="{FF2B5EF4-FFF2-40B4-BE49-F238E27FC236}">
                        <a16:creationId xmlns:a16="http://schemas.microsoft.com/office/drawing/2014/main" id="{D8364FA2-C57C-4B16-9C6C-B1D23DDADFF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98" y="1513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77" name="Oval 15">
                    <a:extLst>
                      <a:ext uri="{FF2B5EF4-FFF2-40B4-BE49-F238E27FC236}">
                        <a16:creationId xmlns:a16="http://schemas.microsoft.com/office/drawing/2014/main" id="{613EEE9C-F096-46BE-9494-968E5623DFC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7" y="1528"/>
                    <a:ext cx="20" cy="1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78" name="Oval 16">
                    <a:extLst>
                      <a:ext uri="{FF2B5EF4-FFF2-40B4-BE49-F238E27FC236}">
                        <a16:creationId xmlns:a16="http://schemas.microsoft.com/office/drawing/2014/main" id="{6B100583-9C1F-4775-A1C3-22AB087F95D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9" y="1480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79" name="Oval 17">
                    <a:extLst>
                      <a:ext uri="{FF2B5EF4-FFF2-40B4-BE49-F238E27FC236}">
                        <a16:creationId xmlns:a16="http://schemas.microsoft.com/office/drawing/2014/main" id="{7F854281-A3B2-4877-8EC4-32041D3EA57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4" y="148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82FEA579-3086-45C5-AC92-279DC13D7A2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345824" y="1742044"/>
                  <a:ext cx="170632" cy="147466"/>
                  <a:chOff x="2362" y="1186"/>
                  <a:chExt cx="90" cy="66"/>
                </a:xfrm>
              </p:grpSpPr>
              <p:sp>
                <p:nvSpPr>
                  <p:cNvPr id="172" name="Oval 19">
                    <a:extLst>
                      <a:ext uri="{FF2B5EF4-FFF2-40B4-BE49-F238E27FC236}">
                        <a16:creationId xmlns:a16="http://schemas.microsoft.com/office/drawing/2014/main" id="{19CAAB6F-3C42-4D5E-BBFB-1722EC81383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2" y="1217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73" name="Oval 20">
                    <a:extLst>
                      <a:ext uri="{FF2B5EF4-FFF2-40B4-BE49-F238E27FC236}">
                        <a16:creationId xmlns:a16="http://schemas.microsoft.com/office/drawing/2014/main" id="{C0BCEB11-3BCB-4EBE-9CBB-F7B8ACC9CDA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1" y="123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74" name="Oval 21">
                    <a:extLst>
                      <a:ext uri="{FF2B5EF4-FFF2-40B4-BE49-F238E27FC236}">
                        <a16:creationId xmlns:a16="http://schemas.microsoft.com/office/drawing/2014/main" id="{F65923A6-186F-47CC-9C2D-F0A7607385F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2" y="1211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75" name="Oval 22">
                    <a:extLst>
                      <a:ext uri="{FF2B5EF4-FFF2-40B4-BE49-F238E27FC236}">
                        <a16:creationId xmlns:a16="http://schemas.microsoft.com/office/drawing/2014/main" id="{7C5DA657-AE4B-45CD-B8B4-2225EBD80B2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7" y="118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56" name="Group 23">
                  <a:extLst>
                    <a:ext uri="{FF2B5EF4-FFF2-40B4-BE49-F238E27FC236}">
                      <a16:creationId xmlns:a16="http://schemas.microsoft.com/office/drawing/2014/main" id="{676F4B1C-C862-47B7-A1F2-DE4287ACC50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357353" y="2367083"/>
                  <a:ext cx="133739" cy="169112"/>
                  <a:chOff x="2479" y="1506"/>
                  <a:chExt cx="71" cy="76"/>
                </a:xfrm>
              </p:grpSpPr>
              <p:sp>
                <p:nvSpPr>
                  <p:cNvPr id="169" name="Oval 24">
                    <a:extLst>
                      <a:ext uri="{FF2B5EF4-FFF2-40B4-BE49-F238E27FC236}">
                        <a16:creationId xmlns:a16="http://schemas.microsoft.com/office/drawing/2014/main" id="{59B8F67B-85CB-4765-A023-2D491C2824B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6" y="150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70" name="Oval 25">
                    <a:extLst>
                      <a:ext uri="{FF2B5EF4-FFF2-40B4-BE49-F238E27FC236}">
                        <a16:creationId xmlns:a16="http://schemas.microsoft.com/office/drawing/2014/main" id="{CB45297A-B5FB-4F17-95F3-9F7B0C18D3B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9" y="1562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71" name="Oval 26">
                    <a:extLst>
                      <a:ext uri="{FF2B5EF4-FFF2-40B4-BE49-F238E27FC236}">
                        <a16:creationId xmlns:a16="http://schemas.microsoft.com/office/drawing/2014/main" id="{956BB186-5960-4B22-9875-45A659FF762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9" y="1543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sp>
              <p:nvSpPr>
                <p:cNvPr id="57" name="Oval 27">
                  <a:extLst>
                    <a:ext uri="{FF2B5EF4-FFF2-40B4-BE49-F238E27FC236}">
                      <a16:creationId xmlns:a16="http://schemas.microsoft.com/office/drawing/2014/main" id="{F5EF1E7E-0393-4329-AA41-C5030104A1A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28530" y="2373847"/>
                  <a:ext cx="40352" cy="4329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grpSp>
              <p:nvGrpSpPr>
                <p:cNvPr id="58" name="Group 28">
                  <a:extLst>
                    <a:ext uri="{FF2B5EF4-FFF2-40B4-BE49-F238E27FC236}">
                      <a16:creationId xmlns:a16="http://schemas.microsoft.com/office/drawing/2014/main" id="{26E35D4C-BF66-4E1D-BDEC-FBF11861209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156745" y="2185794"/>
                  <a:ext cx="170632" cy="281403"/>
                  <a:chOff x="2242" y="1426"/>
                  <a:chExt cx="90" cy="126"/>
                </a:xfrm>
              </p:grpSpPr>
              <p:grpSp>
                <p:nvGrpSpPr>
                  <p:cNvPr id="159" name="Group 29">
                    <a:extLst>
                      <a:ext uri="{FF2B5EF4-FFF2-40B4-BE49-F238E27FC236}">
                        <a16:creationId xmlns:a16="http://schemas.microsoft.com/office/drawing/2014/main" id="{3C8CEF84-8D8C-4A55-AF25-CBB04F6A6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242" y="1426"/>
                    <a:ext cx="90" cy="66"/>
                    <a:chOff x="2362" y="1186"/>
                    <a:chExt cx="90" cy="66"/>
                  </a:xfrm>
                </p:grpSpPr>
                <p:sp>
                  <p:nvSpPr>
                    <p:cNvPr id="165" name="Oval 30">
                      <a:extLst>
                        <a:ext uri="{FF2B5EF4-FFF2-40B4-BE49-F238E27FC236}">
                          <a16:creationId xmlns:a16="http://schemas.microsoft.com/office/drawing/2014/main" id="{AFB75E40-F2C8-4AC1-A076-A72B56BB54C9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62" y="1217"/>
                      <a:ext cx="20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166" name="Oval 31">
                      <a:extLst>
                        <a:ext uri="{FF2B5EF4-FFF2-40B4-BE49-F238E27FC236}">
                          <a16:creationId xmlns:a16="http://schemas.microsoft.com/office/drawing/2014/main" id="{D3F942E4-04C3-49EC-8CBF-6AB7F679A459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91" y="1231"/>
                      <a:ext cx="20" cy="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167" name="Oval 32">
                      <a:extLst>
                        <a:ext uri="{FF2B5EF4-FFF2-40B4-BE49-F238E27FC236}">
                          <a16:creationId xmlns:a16="http://schemas.microsoft.com/office/drawing/2014/main" id="{04DAEA92-CE2C-44BB-8089-DDD7EBCF01E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32" y="1211"/>
                      <a:ext cx="20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168" name="Oval 33">
                      <a:extLst>
                        <a:ext uri="{FF2B5EF4-FFF2-40B4-BE49-F238E27FC236}">
                          <a16:creationId xmlns:a16="http://schemas.microsoft.com/office/drawing/2014/main" id="{32D8241E-F1AC-430A-B751-DE951180E230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87" y="1186"/>
                      <a:ext cx="21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</p:grpSp>
              <p:grpSp>
                <p:nvGrpSpPr>
                  <p:cNvPr id="160" name="Group 34">
                    <a:extLst>
                      <a:ext uri="{FF2B5EF4-FFF2-40B4-BE49-F238E27FC236}">
                        <a16:creationId xmlns:a16="http://schemas.microsoft.com/office/drawing/2014/main" id="{174F7DF0-530E-4D27-8804-1AC5E0BA243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242" y="1486"/>
                    <a:ext cx="90" cy="66"/>
                    <a:chOff x="2362" y="1186"/>
                    <a:chExt cx="90" cy="66"/>
                  </a:xfrm>
                </p:grpSpPr>
                <p:sp>
                  <p:nvSpPr>
                    <p:cNvPr id="161" name="Oval 35">
                      <a:extLst>
                        <a:ext uri="{FF2B5EF4-FFF2-40B4-BE49-F238E27FC236}">
                          <a16:creationId xmlns:a16="http://schemas.microsoft.com/office/drawing/2014/main" id="{0005E66F-1AC0-4E0E-8C41-7272DA91848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62" y="1217"/>
                      <a:ext cx="20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162" name="Oval 36">
                      <a:extLst>
                        <a:ext uri="{FF2B5EF4-FFF2-40B4-BE49-F238E27FC236}">
                          <a16:creationId xmlns:a16="http://schemas.microsoft.com/office/drawing/2014/main" id="{2C2EA886-037A-41BD-A806-F16A9DBFAEC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91" y="1231"/>
                      <a:ext cx="20" cy="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163" name="Oval 37">
                      <a:extLst>
                        <a:ext uri="{FF2B5EF4-FFF2-40B4-BE49-F238E27FC236}">
                          <a16:creationId xmlns:a16="http://schemas.microsoft.com/office/drawing/2014/main" id="{40CE19F6-12F3-48A3-A153-79A1DF767AA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32" y="1211"/>
                      <a:ext cx="20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164" name="Oval 38">
                      <a:extLst>
                        <a:ext uri="{FF2B5EF4-FFF2-40B4-BE49-F238E27FC236}">
                          <a16:creationId xmlns:a16="http://schemas.microsoft.com/office/drawing/2014/main" id="{DCADBE88-18F3-451F-BCEE-425D1EA8DFF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87" y="1186"/>
                      <a:ext cx="21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</p:grpSp>
            </p:grpSp>
            <p:grpSp>
              <p:nvGrpSpPr>
                <p:cNvPr id="59" name="Group 39">
                  <a:extLst>
                    <a:ext uri="{FF2B5EF4-FFF2-40B4-BE49-F238E27FC236}">
                      <a16:creationId xmlns:a16="http://schemas.microsoft.com/office/drawing/2014/main" id="{E7B140A7-20DE-48E9-99DB-E2749A04090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8022747">
                  <a:off x="8430177" y="1686651"/>
                  <a:ext cx="200229" cy="125668"/>
                  <a:chOff x="2362" y="1186"/>
                  <a:chExt cx="90" cy="66"/>
                </a:xfrm>
              </p:grpSpPr>
              <p:sp>
                <p:nvSpPr>
                  <p:cNvPr id="155" name="Oval 40">
                    <a:extLst>
                      <a:ext uri="{FF2B5EF4-FFF2-40B4-BE49-F238E27FC236}">
                        <a16:creationId xmlns:a16="http://schemas.microsoft.com/office/drawing/2014/main" id="{D02D5595-788F-451E-93EE-C1A7D1FE3EC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2" y="1217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56" name="Oval 41">
                    <a:extLst>
                      <a:ext uri="{FF2B5EF4-FFF2-40B4-BE49-F238E27FC236}">
                        <a16:creationId xmlns:a16="http://schemas.microsoft.com/office/drawing/2014/main" id="{54D7E9E0-86C8-4522-A615-1CA0FEC3047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1" y="123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57" name="Oval 42">
                    <a:extLst>
                      <a:ext uri="{FF2B5EF4-FFF2-40B4-BE49-F238E27FC236}">
                        <a16:creationId xmlns:a16="http://schemas.microsoft.com/office/drawing/2014/main" id="{0657F087-5EF6-43B3-85C2-B2646C9B4EA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2" y="1211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58" name="Oval 43">
                    <a:extLst>
                      <a:ext uri="{FF2B5EF4-FFF2-40B4-BE49-F238E27FC236}">
                        <a16:creationId xmlns:a16="http://schemas.microsoft.com/office/drawing/2014/main" id="{705EA8E4-64A5-4CA2-BAC5-7133AA1FCCF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7" y="118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60" name="Group 44">
                  <a:extLst>
                    <a:ext uri="{FF2B5EF4-FFF2-40B4-BE49-F238E27FC236}">
                      <a16:creationId xmlns:a16="http://schemas.microsoft.com/office/drawing/2014/main" id="{EA77E65F-08E1-4441-90B8-7B12E3E1244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778586" y="2609251"/>
                  <a:ext cx="129127" cy="148819"/>
                  <a:chOff x="2079" y="1480"/>
                  <a:chExt cx="68" cy="67"/>
                </a:xfrm>
              </p:grpSpPr>
              <p:sp>
                <p:nvSpPr>
                  <p:cNvPr id="151" name="Oval 45">
                    <a:extLst>
                      <a:ext uri="{FF2B5EF4-FFF2-40B4-BE49-F238E27FC236}">
                        <a16:creationId xmlns:a16="http://schemas.microsoft.com/office/drawing/2014/main" id="{43AA36DE-578E-4070-85F6-77CCF977571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98" y="1513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52" name="Oval 46">
                    <a:extLst>
                      <a:ext uri="{FF2B5EF4-FFF2-40B4-BE49-F238E27FC236}">
                        <a16:creationId xmlns:a16="http://schemas.microsoft.com/office/drawing/2014/main" id="{D8022FFF-D7D7-44CB-886E-7CFAD3F8460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7" y="1528"/>
                    <a:ext cx="20" cy="1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53" name="Oval 47">
                    <a:extLst>
                      <a:ext uri="{FF2B5EF4-FFF2-40B4-BE49-F238E27FC236}">
                        <a16:creationId xmlns:a16="http://schemas.microsoft.com/office/drawing/2014/main" id="{2E076105-796B-4444-834F-8B21C87F78B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9" y="1480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54" name="Oval 48">
                    <a:extLst>
                      <a:ext uri="{FF2B5EF4-FFF2-40B4-BE49-F238E27FC236}">
                        <a16:creationId xmlns:a16="http://schemas.microsoft.com/office/drawing/2014/main" id="{58563B39-E0CA-4C18-9CCF-F2939BC6717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4" y="148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61" name="Group 49">
                  <a:extLst>
                    <a:ext uri="{FF2B5EF4-FFF2-40B4-BE49-F238E27FC236}">
                      <a16:creationId xmlns:a16="http://schemas.microsoft.com/office/drawing/2014/main" id="{1EA0EFC2-1701-4E62-8E2B-5891E67BFD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711717" y="2649838"/>
                  <a:ext cx="129127" cy="148819"/>
                  <a:chOff x="2079" y="1480"/>
                  <a:chExt cx="68" cy="67"/>
                </a:xfrm>
              </p:grpSpPr>
              <p:sp>
                <p:nvSpPr>
                  <p:cNvPr id="147" name="Oval 50">
                    <a:extLst>
                      <a:ext uri="{FF2B5EF4-FFF2-40B4-BE49-F238E27FC236}">
                        <a16:creationId xmlns:a16="http://schemas.microsoft.com/office/drawing/2014/main" id="{CC0AD444-5EA9-409E-A7D2-9CB65C5B6A9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98" y="1513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48" name="Oval 51">
                    <a:extLst>
                      <a:ext uri="{FF2B5EF4-FFF2-40B4-BE49-F238E27FC236}">
                        <a16:creationId xmlns:a16="http://schemas.microsoft.com/office/drawing/2014/main" id="{ECDDBD44-16A4-42C1-8B75-83FB116405C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7" y="1528"/>
                    <a:ext cx="20" cy="1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49" name="Oval 52">
                    <a:extLst>
                      <a:ext uri="{FF2B5EF4-FFF2-40B4-BE49-F238E27FC236}">
                        <a16:creationId xmlns:a16="http://schemas.microsoft.com/office/drawing/2014/main" id="{90F8FCB6-89B2-48D5-A245-D95DC0601CA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9" y="1480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50" name="Oval 53">
                    <a:extLst>
                      <a:ext uri="{FF2B5EF4-FFF2-40B4-BE49-F238E27FC236}">
                        <a16:creationId xmlns:a16="http://schemas.microsoft.com/office/drawing/2014/main" id="{E4503505-89BC-436D-AFD4-A6D7C4F5B60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4" y="148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62" name="Group 54">
                  <a:extLst>
                    <a:ext uri="{FF2B5EF4-FFF2-40B4-BE49-F238E27FC236}">
                      <a16:creationId xmlns:a16="http://schemas.microsoft.com/office/drawing/2014/main" id="{8B8EB515-D686-45ED-A55D-F8FD0F011E7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6200000">
                  <a:off x="7745482" y="2510665"/>
                  <a:ext cx="151525" cy="126821"/>
                  <a:chOff x="2079" y="1480"/>
                  <a:chExt cx="68" cy="67"/>
                </a:xfrm>
              </p:grpSpPr>
              <p:sp>
                <p:nvSpPr>
                  <p:cNvPr id="143" name="Oval 55">
                    <a:extLst>
                      <a:ext uri="{FF2B5EF4-FFF2-40B4-BE49-F238E27FC236}">
                        <a16:creationId xmlns:a16="http://schemas.microsoft.com/office/drawing/2014/main" id="{DD9815BC-5AAC-4D68-874B-D1902C0C254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98" y="1513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44" name="Oval 56">
                    <a:extLst>
                      <a:ext uri="{FF2B5EF4-FFF2-40B4-BE49-F238E27FC236}">
                        <a16:creationId xmlns:a16="http://schemas.microsoft.com/office/drawing/2014/main" id="{7F67A1E7-AE21-44F1-BBB1-210CA16E61F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7" y="1528"/>
                    <a:ext cx="20" cy="1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45" name="Oval 57">
                    <a:extLst>
                      <a:ext uri="{FF2B5EF4-FFF2-40B4-BE49-F238E27FC236}">
                        <a16:creationId xmlns:a16="http://schemas.microsoft.com/office/drawing/2014/main" id="{4FAFADB4-755C-4740-A1B5-808FE6C54B9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9" y="1480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46" name="Oval 58">
                    <a:extLst>
                      <a:ext uri="{FF2B5EF4-FFF2-40B4-BE49-F238E27FC236}">
                        <a16:creationId xmlns:a16="http://schemas.microsoft.com/office/drawing/2014/main" id="{A901D082-7252-4E2F-B193-4F052351459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4" y="148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sp>
              <p:nvSpPr>
                <p:cNvPr id="63" name="Oval 59">
                  <a:extLst>
                    <a:ext uri="{FF2B5EF4-FFF2-40B4-BE49-F238E27FC236}">
                      <a16:creationId xmlns:a16="http://schemas.microsoft.com/office/drawing/2014/main" id="{180FFF36-9D00-43E6-B378-E96F6E0114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0800000">
                  <a:off x="7937690" y="2634956"/>
                  <a:ext cx="36894" cy="4329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4" name="Oval 60">
                  <a:extLst>
                    <a:ext uri="{FF2B5EF4-FFF2-40B4-BE49-F238E27FC236}">
                      <a16:creationId xmlns:a16="http://schemas.microsoft.com/office/drawing/2014/main" id="{734D6B4F-7537-4034-AA99-FE974BFD90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0800000">
                  <a:off x="7898490" y="2616016"/>
                  <a:ext cx="36894" cy="419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5" name="Oval 61">
                  <a:extLst>
                    <a:ext uri="{FF2B5EF4-FFF2-40B4-BE49-F238E27FC236}">
                      <a16:creationId xmlns:a16="http://schemas.microsoft.com/office/drawing/2014/main" id="{31FFDB67-9241-4B06-98E3-867E822C550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0800000">
                  <a:off x="7888114" y="2821656"/>
                  <a:ext cx="39199" cy="4329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6" name="Oval 62">
                  <a:extLst>
                    <a:ext uri="{FF2B5EF4-FFF2-40B4-BE49-F238E27FC236}">
                      <a16:creationId xmlns:a16="http://schemas.microsoft.com/office/drawing/2014/main" id="{95A260E5-21AB-4D83-89D4-ECB5CAF285D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0800000">
                  <a:off x="7911172" y="2714777"/>
                  <a:ext cx="39199" cy="4735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grpSp>
              <p:nvGrpSpPr>
                <p:cNvPr id="67" name="Group 63">
                  <a:extLst>
                    <a:ext uri="{FF2B5EF4-FFF2-40B4-BE49-F238E27FC236}">
                      <a16:creationId xmlns:a16="http://schemas.microsoft.com/office/drawing/2014/main" id="{F6B29E59-27AF-496C-A586-4F36B94ACCF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6200000">
                  <a:off x="7891903" y="2444273"/>
                  <a:ext cx="151525" cy="125668"/>
                  <a:chOff x="2079" y="1480"/>
                  <a:chExt cx="68" cy="67"/>
                </a:xfrm>
              </p:grpSpPr>
              <p:sp>
                <p:nvSpPr>
                  <p:cNvPr id="139" name="Oval 64">
                    <a:extLst>
                      <a:ext uri="{FF2B5EF4-FFF2-40B4-BE49-F238E27FC236}">
                        <a16:creationId xmlns:a16="http://schemas.microsoft.com/office/drawing/2014/main" id="{A13D6E47-664C-4F74-866E-D2E3AC0C04B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98" y="1513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40" name="Oval 65">
                    <a:extLst>
                      <a:ext uri="{FF2B5EF4-FFF2-40B4-BE49-F238E27FC236}">
                        <a16:creationId xmlns:a16="http://schemas.microsoft.com/office/drawing/2014/main" id="{90993B90-CD83-4779-BC33-D96CC2AD314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7" y="1528"/>
                    <a:ext cx="20" cy="1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41" name="Oval 66">
                    <a:extLst>
                      <a:ext uri="{FF2B5EF4-FFF2-40B4-BE49-F238E27FC236}">
                        <a16:creationId xmlns:a16="http://schemas.microsoft.com/office/drawing/2014/main" id="{38BCDFEF-5B6B-47C5-BE09-DAB7672FA54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9" y="1480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42" name="Oval 67">
                    <a:extLst>
                      <a:ext uri="{FF2B5EF4-FFF2-40B4-BE49-F238E27FC236}">
                        <a16:creationId xmlns:a16="http://schemas.microsoft.com/office/drawing/2014/main" id="{200963D3-E440-4A82-A810-129F3E5B4B2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4" y="148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68" name="Group 68">
                  <a:extLst>
                    <a:ext uri="{FF2B5EF4-FFF2-40B4-BE49-F238E27FC236}">
                      <a16:creationId xmlns:a16="http://schemas.microsoft.com/office/drawing/2014/main" id="{6EFDF0AE-AD0B-4104-804C-ABA68DDC81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0800000">
                  <a:off x="8451893" y="1877334"/>
                  <a:ext cx="133739" cy="169112"/>
                  <a:chOff x="2479" y="1506"/>
                  <a:chExt cx="71" cy="76"/>
                </a:xfrm>
              </p:grpSpPr>
              <p:sp>
                <p:nvSpPr>
                  <p:cNvPr id="136" name="Oval 69">
                    <a:extLst>
                      <a:ext uri="{FF2B5EF4-FFF2-40B4-BE49-F238E27FC236}">
                        <a16:creationId xmlns:a16="http://schemas.microsoft.com/office/drawing/2014/main" id="{89E20896-2248-4B5D-B9A1-469E4106E96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6" y="150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37" name="Oval 70">
                    <a:extLst>
                      <a:ext uri="{FF2B5EF4-FFF2-40B4-BE49-F238E27FC236}">
                        <a16:creationId xmlns:a16="http://schemas.microsoft.com/office/drawing/2014/main" id="{6544AB9E-D7BC-47AF-B492-9B217203750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9" y="1562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38" name="Oval 71">
                    <a:extLst>
                      <a:ext uri="{FF2B5EF4-FFF2-40B4-BE49-F238E27FC236}">
                        <a16:creationId xmlns:a16="http://schemas.microsoft.com/office/drawing/2014/main" id="{5DD8023E-BB24-4AB8-992C-491F263606C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9" y="1543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69" name="Group 72">
                  <a:extLst>
                    <a:ext uri="{FF2B5EF4-FFF2-40B4-BE49-F238E27FC236}">
                      <a16:creationId xmlns:a16="http://schemas.microsoft.com/office/drawing/2014/main" id="{0327C6F9-CD68-4BAF-870D-07B206E765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6200000" flipH="1">
                  <a:off x="7856022" y="1953172"/>
                  <a:ext cx="200229" cy="125668"/>
                  <a:chOff x="2362" y="1186"/>
                  <a:chExt cx="90" cy="66"/>
                </a:xfrm>
              </p:grpSpPr>
              <p:sp>
                <p:nvSpPr>
                  <p:cNvPr id="132" name="Oval 73">
                    <a:extLst>
                      <a:ext uri="{FF2B5EF4-FFF2-40B4-BE49-F238E27FC236}">
                        <a16:creationId xmlns:a16="http://schemas.microsoft.com/office/drawing/2014/main" id="{680AC9D2-AA9E-4E9D-85AF-12DF379B206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2" y="1217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33" name="Oval 74">
                    <a:extLst>
                      <a:ext uri="{FF2B5EF4-FFF2-40B4-BE49-F238E27FC236}">
                        <a16:creationId xmlns:a16="http://schemas.microsoft.com/office/drawing/2014/main" id="{240C069D-2AFF-4B55-9821-387FCD9FC64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1" y="123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34" name="Oval 75">
                    <a:extLst>
                      <a:ext uri="{FF2B5EF4-FFF2-40B4-BE49-F238E27FC236}">
                        <a16:creationId xmlns:a16="http://schemas.microsoft.com/office/drawing/2014/main" id="{61C1B3EA-AD2F-42E8-A537-E8DEA4EEF99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2" y="1211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35" name="Oval 76">
                    <a:extLst>
                      <a:ext uri="{FF2B5EF4-FFF2-40B4-BE49-F238E27FC236}">
                        <a16:creationId xmlns:a16="http://schemas.microsoft.com/office/drawing/2014/main" id="{A60A97DC-A25D-4FA6-9958-C676941FC95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7" y="118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70" name="Group 77">
                  <a:extLst>
                    <a:ext uri="{FF2B5EF4-FFF2-40B4-BE49-F238E27FC236}">
                      <a16:creationId xmlns:a16="http://schemas.microsoft.com/office/drawing/2014/main" id="{DFFDC51F-6E61-4404-A5B5-66A1C67B5B4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6200000" flipH="1">
                  <a:off x="7817976" y="2005835"/>
                  <a:ext cx="200229" cy="124516"/>
                  <a:chOff x="2362" y="1186"/>
                  <a:chExt cx="90" cy="66"/>
                </a:xfrm>
              </p:grpSpPr>
              <p:sp>
                <p:nvSpPr>
                  <p:cNvPr id="128" name="Oval 78">
                    <a:extLst>
                      <a:ext uri="{FF2B5EF4-FFF2-40B4-BE49-F238E27FC236}">
                        <a16:creationId xmlns:a16="http://schemas.microsoft.com/office/drawing/2014/main" id="{90B17A2B-3F16-46F8-BEFD-7B0496F7571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2" y="1217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29" name="Oval 79">
                    <a:extLst>
                      <a:ext uri="{FF2B5EF4-FFF2-40B4-BE49-F238E27FC236}">
                        <a16:creationId xmlns:a16="http://schemas.microsoft.com/office/drawing/2014/main" id="{A3E92142-3F85-4C22-80D4-DE1AACE8067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1" y="123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30" name="Oval 80">
                    <a:extLst>
                      <a:ext uri="{FF2B5EF4-FFF2-40B4-BE49-F238E27FC236}">
                        <a16:creationId xmlns:a16="http://schemas.microsoft.com/office/drawing/2014/main" id="{3361BA84-876A-4100-BF51-FE16967D458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2" y="1211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31" name="Oval 81">
                    <a:extLst>
                      <a:ext uri="{FF2B5EF4-FFF2-40B4-BE49-F238E27FC236}">
                        <a16:creationId xmlns:a16="http://schemas.microsoft.com/office/drawing/2014/main" id="{D64AAAE1-A4F3-44CE-A6DD-67EF99C7E91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387" y="118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71" name="Group 82">
                  <a:extLst>
                    <a:ext uri="{FF2B5EF4-FFF2-40B4-BE49-F238E27FC236}">
                      <a16:creationId xmlns:a16="http://schemas.microsoft.com/office/drawing/2014/main" id="{35072074-6CF0-4E85-89A9-9AAFE8D006A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6200000">
                  <a:off x="8148864" y="2121359"/>
                  <a:ext cx="200229" cy="239808"/>
                  <a:chOff x="2242" y="1426"/>
                  <a:chExt cx="90" cy="126"/>
                </a:xfrm>
              </p:grpSpPr>
              <p:grpSp>
                <p:nvGrpSpPr>
                  <p:cNvPr id="118" name="Group 83">
                    <a:extLst>
                      <a:ext uri="{FF2B5EF4-FFF2-40B4-BE49-F238E27FC236}">
                        <a16:creationId xmlns:a16="http://schemas.microsoft.com/office/drawing/2014/main" id="{00558127-27D2-48ED-A71C-E6F6C165E27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242" y="1426"/>
                    <a:ext cx="90" cy="66"/>
                    <a:chOff x="2362" y="1186"/>
                    <a:chExt cx="90" cy="66"/>
                  </a:xfrm>
                </p:grpSpPr>
                <p:sp>
                  <p:nvSpPr>
                    <p:cNvPr id="124" name="Oval 84">
                      <a:extLst>
                        <a:ext uri="{FF2B5EF4-FFF2-40B4-BE49-F238E27FC236}">
                          <a16:creationId xmlns:a16="http://schemas.microsoft.com/office/drawing/2014/main" id="{BE4EEAC0-E762-4812-834A-2B19868AE29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62" y="1217"/>
                      <a:ext cx="20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125" name="Oval 85">
                      <a:extLst>
                        <a:ext uri="{FF2B5EF4-FFF2-40B4-BE49-F238E27FC236}">
                          <a16:creationId xmlns:a16="http://schemas.microsoft.com/office/drawing/2014/main" id="{E16918E4-FE20-4EC5-A49F-22545A1A8D8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91" y="1231"/>
                      <a:ext cx="20" cy="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126" name="Oval 86">
                      <a:extLst>
                        <a:ext uri="{FF2B5EF4-FFF2-40B4-BE49-F238E27FC236}">
                          <a16:creationId xmlns:a16="http://schemas.microsoft.com/office/drawing/2014/main" id="{41B10AE8-2E27-4DDB-9583-B1A4CEC1387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32" y="1211"/>
                      <a:ext cx="20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127" name="Oval 87">
                      <a:extLst>
                        <a:ext uri="{FF2B5EF4-FFF2-40B4-BE49-F238E27FC236}">
                          <a16:creationId xmlns:a16="http://schemas.microsoft.com/office/drawing/2014/main" id="{4871B88C-5366-48E3-8FF2-89B172BA34B7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87" y="1186"/>
                      <a:ext cx="21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</p:grpSp>
              <p:grpSp>
                <p:nvGrpSpPr>
                  <p:cNvPr id="119" name="Group 88">
                    <a:extLst>
                      <a:ext uri="{FF2B5EF4-FFF2-40B4-BE49-F238E27FC236}">
                        <a16:creationId xmlns:a16="http://schemas.microsoft.com/office/drawing/2014/main" id="{5EFC9091-6012-47D4-B7A0-B1DCD380A7F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242" y="1486"/>
                    <a:ext cx="90" cy="66"/>
                    <a:chOff x="2362" y="1186"/>
                    <a:chExt cx="90" cy="66"/>
                  </a:xfrm>
                </p:grpSpPr>
                <p:sp>
                  <p:nvSpPr>
                    <p:cNvPr id="120" name="Oval 89">
                      <a:extLst>
                        <a:ext uri="{FF2B5EF4-FFF2-40B4-BE49-F238E27FC236}">
                          <a16:creationId xmlns:a16="http://schemas.microsoft.com/office/drawing/2014/main" id="{463BE186-CF8B-4E16-B8DE-2EC16C4A40A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62" y="1217"/>
                      <a:ext cx="20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121" name="Oval 90">
                      <a:extLst>
                        <a:ext uri="{FF2B5EF4-FFF2-40B4-BE49-F238E27FC236}">
                          <a16:creationId xmlns:a16="http://schemas.microsoft.com/office/drawing/2014/main" id="{C5D91A06-263F-4B84-A251-D47354316AC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91" y="1231"/>
                      <a:ext cx="20" cy="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122" name="Oval 91">
                      <a:extLst>
                        <a:ext uri="{FF2B5EF4-FFF2-40B4-BE49-F238E27FC236}">
                          <a16:creationId xmlns:a16="http://schemas.microsoft.com/office/drawing/2014/main" id="{43D11B64-7544-4968-9EFE-0CBA93184B4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32" y="1211"/>
                      <a:ext cx="20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123" name="Oval 92">
                      <a:extLst>
                        <a:ext uri="{FF2B5EF4-FFF2-40B4-BE49-F238E27FC236}">
                          <a16:creationId xmlns:a16="http://schemas.microsoft.com/office/drawing/2014/main" id="{3F54C591-3995-4255-9EE4-EA3539E1917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87" y="1186"/>
                      <a:ext cx="21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</p:grpSp>
            </p:grpSp>
            <p:grpSp>
              <p:nvGrpSpPr>
                <p:cNvPr id="72" name="Group 93">
                  <a:extLst>
                    <a:ext uri="{FF2B5EF4-FFF2-40B4-BE49-F238E27FC236}">
                      <a16:creationId xmlns:a16="http://schemas.microsoft.com/office/drawing/2014/main" id="{2CE359AE-D314-4E1D-869C-5FF656A38D6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0800000" flipH="1" flipV="1">
                  <a:off x="7898490" y="1857040"/>
                  <a:ext cx="170632" cy="146113"/>
                  <a:chOff x="2362" y="1186"/>
                  <a:chExt cx="90" cy="66"/>
                </a:xfrm>
              </p:grpSpPr>
              <p:sp>
                <p:nvSpPr>
                  <p:cNvPr id="114" name="Oval 94">
                    <a:extLst>
                      <a:ext uri="{FF2B5EF4-FFF2-40B4-BE49-F238E27FC236}">
                        <a16:creationId xmlns:a16="http://schemas.microsoft.com/office/drawing/2014/main" id="{E6E679E3-59EB-4C94-89B0-B8A020F30FF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2" y="1217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15" name="Oval 95">
                    <a:extLst>
                      <a:ext uri="{FF2B5EF4-FFF2-40B4-BE49-F238E27FC236}">
                        <a16:creationId xmlns:a16="http://schemas.microsoft.com/office/drawing/2014/main" id="{0EE24CAF-0D18-4FE1-8454-3F0A19C0EDC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1" y="123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16" name="Oval 96">
                    <a:extLst>
                      <a:ext uri="{FF2B5EF4-FFF2-40B4-BE49-F238E27FC236}">
                        <a16:creationId xmlns:a16="http://schemas.microsoft.com/office/drawing/2014/main" id="{6CB52BED-DDD9-4B43-9CB6-3A839CD27BB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2" y="1211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17" name="Oval 97">
                    <a:extLst>
                      <a:ext uri="{FF2B5EF4-FFF2-40B4-BE49-F238E27FC236}">
                        <a16:creationId xmlns:a16="http://schemas.microsoft.com/office/drawing/2014/main" id="{A6DF2F16-C62F-4A98-96AD-9948FBBCF60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387" y="118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73" name="Group 98">
                  <a:extLst>
                    <a:ext uri="{FF2B5EF4-FFF2-40B4-BE49-F238E27FC236}">
                      <a16:creationId xmlns:a16="http://schemas.microsoft.com/office/drawing/2014/main" id="{97111948-3882-42AC-BE61-6B363F06433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8951550" flipH="1">
                  <a:off x="8342365" y="1762337"/>
                  <a:ext cx="170632" cy="147466"/>
                  <a:chOff x="2362" y="1186"/>
                  <a:chExt cx="90" cy="66"/>
                </a:xfrm>
              </p:grpSpPr>
              <p:sp>
                <p:nvSpPr>
                  <p:cNvPr id="110" name="Oval 99">
                    <a:extLst>
                      <a:ext uri="{FF2B5EF4-FFF2-40B4-BE49-F238E27FC236}">
                        <a16:creationId xmlns:a16="http://schemas.microsoft.com/office/drawing/2014/main" id="{1A0A7935-C284-46C9-B639-DA42369D644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2" y="1217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11" name="Oval 100">
                    <a:extLst>
                      <a:ext uri="{FF2B5EF4-FFF2-40B4-BE49-F238E27FC236}">
                        <a16:creationId xmlns:a16="http://schemas.microsoft.com/office/drawing/2014/main" id="{E73907B9-F004-4DD5-8B1B-9B4CB9499AC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1" y="123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12" name="Oval 101">
                    <a:extLst>
                      <a:ext uri="{FF2B5EF4-FFF2-40B4-BE49-F238E27FC236}">
                        <a16:creationId xmlns:a16="http://schemas.microsoft.com/office/drawing/2014/main" id="{97B7C496-35D1-41DC-BF61-6D66F663E3D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2" y="1211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13" name="Oval 102">
                    <a:extLst>
                      <a:ext uri="{FF2B5EF4-FFF2-40B4-BE49-F238E27FC236}">
                        <a16:creationId xmlns:a16="http://schemas.microsoft.com/office/drawing/2014/main" id="{5CC32245-A489-4B0F-9C09-FC1A0931332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7" y="118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74" name="Group 103">
                  <a:extLst>
                    <a:ext uri="{FF2B5EF4-FFF2-40B4-BE49-F238E27FC236}">
                      <a16:creationId xmlns:a16="http://schemas.microsoft.com/office/drawing/2014/main" id="{E721FF3F-5E2A-4B37-A849-E01849E00D6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2554506" flipH="1">
                  <a:off x="8441517" y="1756926"/>
                  <a:ext cx="170632" cy="147466"/>
                  <a:chOff x="2362" y="1186"/>
                  <a:chExt cx="90" cy="66"/>
                </a:xfrm>
              </p:grpSpPr>
              <p:sp>
                <p:nvSpPr>
                  <p:cNvPr id="106" name="Oval 104">
                    <a:extLst>
                      <a:ext uri="{FF2B5EF4-FFF2-40B4-BE49-F238E27FC236}">
                        <a16:creationId xmlns:a16="http://schemas.microsoft.com/office/drawing/2014/main" id="{9D3C6701-ABAF-49AC-A0DE-4BCC1EAF649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2" y="1217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07" name="Oval 105">
                    <a:extLst>
                      <a:ext uri="{FF2B5EF4-FFF2-40B4-BE49-F238E27FC236}">
                        <a16:creationId xmlns:a16="http://schemas.microsoft.com/office/drawing/2014/main" id="{72E8386F-D295-45AD-864C-7D93E4F1358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1" y="123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08" name="Oval 106">
                    <a:extLst>
                      <a:ext uri="{FF2B5EF4-FFF2-40B4-BE49-F238E27FC236}">
                        <a16:creationId xmlns:a16="http://schemas.microsoft.com/office/drawing/2014/main" id="{17024066-7DBE-4F36-A383-8917FA1F4BA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2" y="1211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09" name="Oval 107">
                    <a:extLst>
                      <a:ext uri="{FF2B5EF4-FFF2-40B4-BE49-F238E27FC236}">
                        <a16:creationId xmlns:a16="http://schemas.microsoft.com/office/drawing/2014/main" id="{0BAD9DB3-38FC-4050-8635-2B4999314A2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7" y="118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75" name="Group 108">
                  <a:extLst>
                    <a:ext uri="{FF2B5EF4-FFF2-40B4-BE49-F238E27FC236}">
                      <a16:creationId xmlns:a16="http://schemas.microsoft.com/office/drawing/2014/main" id="{DA039181-C458-4846-A362-3F0D83140F7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4728822">
                  <a:off x="8357284" y="2437756"/>
                  <a:ext cx="156936" cy="144115"/>
                  <a:chOff x="2479" y="1506"/>
                  <a:chExt cx="71" cy="76"/>
                </a:xfrm>
              </p:grpSpPr>
              <p:sp>
                <p:nvSpPr>
                  <p:cNvPr id="103" name="Oval 109">
                    <a:extLst>
                      <a:ext uri="{FF2B5EF4-FFF2-40B4-BE49-F238E27FC236}">
                        <a16:creationId xmlns:a16="http://schemas.microsoft.com/office/drawing/2014/main" id="{CE9E4EA5-BC56-4606-967A-8598EA93137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6" y="150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04" name="Oval 110">
                    <a:extLst>
                      <a:ext uri="{FF2B5EF4-FFF2-40B4-BE49-F238E27FC236}">
                        <a16:creationId xmlns:a16="http://schemas.microsoft.com/office/drawing/2014/main" id="{3D498886-9213-420F-AC75-FED8B33BD97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9" y="1562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105" name="Oval 111">
                    <a:extLst>
                      <a:ext uri="{FF2B5EF4-FFF2-40B4-BE49-F238E27FC236}">
                        <a16:creationId xmlns:a16="http://schemas.microsoft.com/office/drawing/2014/main" id="{03C588B8-10E3-41E6-BDCE-1B153694238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9" y="1543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sp>
              <p:nvSpPr>
                <p:cNvPr id="76" name="Oval 112">
                  <a:extLst>
                    <a:ext uri="{FF2B5EF4-FFF2-40B4-BE49-F238E27FC236}">
                      <a16:creationId xmlns:a16="http://schemas.microsoft.com/office/drawing/2014/main" id="{2ED5A180-97A0-4AA5-8CA9-904E79CDB22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4728822">
                  <a:off x="7867421" y="2542200"/>
                  <a:ext cx="45999" cy="3804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77" name="Oval 113">
                  <a:extLst>
                    <a:ext uri="{FF2B5EF4-FFF2-40B4-BE49-F238E27FC236}">
                      <a16:creationId xmlns:a16="http://schemas.microsoft.com/office/drawing/2014/main" id="{FCDB058B-8370-4067-87F0-CB6AA7A27BC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4728822">
                  <a:off x="7977048" y="2525966"/>
                  <a:ext cx="44646" cy="3804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78" name="Oval 114">
                  <a:extLst>
                    <a:ext uri="{FF2B5EF4-FFF2-40B4-BE49-F238E27FC236}">
                      <a16:creationId xmlns:a16="http://schemas.microsoft.com/office/drawing/2014/main" id="{395D3B68-9EB5-41B8-820C-2EDD45F00BC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4728822">
                  <a:off x="7853586" y="2377147"/>
                  <a:ext cx="45999" cy="3804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79" name="Oval 115">
                  <a:extLst>
                    <a:ext uri="{FF2B5EF4-FFF2-40B4-BE49-F238E27FC236}">
                      <a16:creationId xmlns:a16="http://schemas.microsoft.com/office/drawing/2014/main" id="{D8DFF751-EDC7-42A3-9BB7-DDB18F96755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0800000">
                  <a:off x="7995336" y="2643074"/>
                  <a:ext cx="39199" cy="4329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80" name="Oval 121">
                  <a:extLst>
                    <a:ext uri="{FF2B5EF4-FFF2-40B4-BE49-F238E27FC236}">
                      <a16:creationId xmlns:a16="http://schemas.microsoft.com/office/drawing/2014/main" id="{C0DE443F-0ECB-491D-8400-0E2273370BD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511845" y="2349495"/>
                  <a:ext cx="39199" cy="4464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81" name="Oval 122">
                  <a:extLst>
                    <a:ext uri="{FF2B5EF4-FFF2-40B4-BE49-F238E27FC236}">
                      <a16:creationId xmlns:a16="http://schemas.microsoft.com/office/drawing/2014/main" id="{823705F5-F17B-4234-A8E5-6833DC60F4A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465728" y="2375200"/>
                  <a:ext cx="38046" cy="4464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82" name="Oval 124">
                  <a:extLst>
                    <a:ext uri="{FF2B5EF4-FFF2-40B4-BE49-F238E27FC236}">
                      <a16:creationId xmlns:a16="http://schemas.microsoft.com/office/drawing/2014/main" id="{2A799BDE-7AD1-4A1C-B7E0-F128411131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4728822">
                  <a:off x="8410447" y="2590905"/>
                  <a:ext cx="45999" cy="3804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83" name="Oval 125">
                  <a:extLst>
                    <a:ext uri="{FF2B5EF4-FFF2-40B4-BE49-F238E27FC236}">
                      <a16:creationId xmlns:a16="http://schemas.microsoft.com/office/drawing/2014/main" id="{42DB6358-D47D-4EB9-B41C-7C064E630E5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4728822">
                  <a:off x="8419770" y="2520554"/>
                  <a:ext cx="44646" cy="3804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84" name="Oval 126">
                  <a:extLst>
                    <a:ext uri="{FF2B5EF4-FFF2-40B4-BE49-F238E27FC236}">
                      <a16:creationId xmlns:a16="http://schemas.microsoft.com/office/drawing/2014/main" id="{96FEE9FE-42E5-4AA6-AA63-3B4502123C9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4728822">
                  <a:off x="8457717" y="2333854"/>
                  <a:ext cx="45999" cy="3804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grpSp>
              <p:nvGrpSpPr>
                <p:cNvPr id="85" name="Group 473">
                  <a:extLst>
                    <a:ext uri="{FF2B5EF4-FFF2-40B4-BE49-F238E27FC236}">
                      <a16:creationId xmlns:a16="http://schemas.microsoft.com/office/drawing/2014/main" id="{6DB8CE1C-C65C-4B8C-93DC-C0ED222D9F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78303" y="1595255"/>
                  <a:ext cx="1701713" cy="1837235"/>
                  <a:chOff x="1926" y="1583"/>
                  <a:chExt cx="1476" cy="1358"/>
                </a:xfrm>
              </p:grpSpPr>
              <p:grpSp>
                <p:nvGrpSpPr>
                  <p:cNvPr id="91" name="Group 2">
                    <a:extLst>
                      <a:ext uri="{FF2B5EF4-FFF2-40B4-BE49-F238E27FC236}">
                        <a16:creationId xmlns:a16="http://schemas.microsoft.com/office/drawing/2014/main" id="{FAF3BE45-5674-4991-A02E-916740CCDDD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75" y="1628"/>
                    <a:ext cx="854" cy="854"/>
                    <a:chOff x="2535" y="1380"/>
                    <a:chExt cx="1446" cy="1446"/>
                  </a:xfrm>
                </p:grpSpPr>
                <p:sp>
                  <p:nvSpPr>
                    <p:cNvPr id="101" name="Line 3">
                      <a:extLst>
                        <a:ext uri="{FF2B5EF4-FFF2-40B4-BE49-F238E27FC236}">
                          <a16:creationId xmlns:a16="http://schemas.microsoft.com/office/drawing/2014/main" id="{BE4DA1ED-CB7F-49DD-A187-D7A454E7542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35" y="1380"/>
                      <a:ext cx="0" cy="144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" name="Line 4">
                      <a:extLst>
                        <a:ext uri="{FF2B5EF4-FFF2-40B4-BE49-F238E27FC236}">
                          <a16:creationId xmlns:a16="http://schemas.microsoft.com/office/drawing/2014/main" id="{FB91AF41-AD1E-4ADA-AFBD-D75BA477AC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 flipV="1">
                      <a:off x="3258" y="2103"/>
                      <a:ext cx="0" cy="144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2" name="Text Box 253">
                    <a:extLst>
                      <a:ext uri="{FF2B5EF4-FFF2-40B4-BE49-F238E27FC236}">
                        <a16:creationId xmlns:a16="http://schemas.microsoft.com/office/drawing/2014/main" id="{19BB0C43-8700-4FA6-93C0-A725D40E45F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4" y="2442"/>
                    <a:ext cx="438" cy="1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400"/>
                      <a:t>F 1</a:t>
                    </a:r>
                  </a:p>
                </p:txBody>
              </p:sp>
              <p:sp>
                <p:nvSpPr>
                  <p:cNvPr id="93" name="Text Box 254">
                    <a:extLst>
                      <a:ext uri="{FF2B5EF4-FFF2-40B4-BE49-F238E27FC236}">
                        <a16:creationId xmlns:a16="http://schemas.microsoft.com/office/drawing/2014/main" id="{89570664-4B83-46B2-8D33-2BE4C9CA1C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2154" y="1705"/>
                    <a:ext cx="438" cy="1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400"/>
                      <a:t>F 2</a:t>
                    </a:r>
                  </a:p>
                </p:txBody>
              </p:sp>
              <p:grpSp>
                <p:nvGrpSpPr>
                  <p:cNvPr id="94" name="Group 472">
                    <a:extLst>
                      <a:ext uri="{FF2B5EF4-FFF2-40B4-BE49-F238E27FC236}">
                        <a16:creationId xmlns:a16="http://schemas.microsoft.com/office/drawing/2014/main" id="{53A72461-8415-4967-B7C1-FF1156C0D71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26" y="2430"/>
                    <a:ext cx="1125" cy="511"/>
                    <a:chOff x="1926" y="2430"/>
                    <a:chExt cx="1125" cy="511"/>
                  </a:xfrm>
                </p:grpSpPr>
                <p:sp>
                  <p:nvSpPr>
                    <p:cNvPr id="95" name="Line 9">
                      <a:extLst>
                        <a:ext uri="{FF2B5EF4-FFF2-40B4-BE49-F238E27FC236}">
                          <a16:creationId xmlns:a16="http://schemas.microsoft.com/office/drawing/2014/main" id="{CECC1165-C004-4674-8124-E7E9D34EDBE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2478" y="2481"/>
                      <a:ext cx="294" cy="29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" name="Line 11">
                      <a:extLst>
                        <a:ext uri="{FF2B5EF4-FFF2-40B4-BE49-F238E27FC236}">
                          <a16:creationId xmlns:a16="http://schemas.microsoft.com/office/drawing/2014/main" id="{E4A1026B-26AB-4654-A672-6A7806CCCB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4400000" flipH="1">
                      <a:off x="2285" y="2380"/>
                      <a:ext cx="101" cy="25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Text Box 255">
                      <a:extLst>
                        <a:ext uri="{FF2B5EF4-FFF2-40B4-BE49-F238E27FC236}">
                          <a16:creationId xmlns:a16="http://schemas.microsoft.com/office/drawing/2014/main" id="{E23D62B9-A2BB-448E-9A7D-1560FEB0496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41" y="2430"/>
                      <a:ext cx="373" cy="19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400"/>
                        <a:t>F 3</a:t>
                      </a:r>
                    </a:p>
                  </p:txBody>
                </p:sp>
                <p:sp>
                  <p:nvSpPr>
                    <p:cNvPr id="98" name="Text Box 258">
                      <a:extLst>
                        <a:ext uri="{FF2B5EF4-FFF2-40B4-BE49-F238E27FC236}">
                          <a16:creationId xmlns:a16="http://schemas.microsoft.com/office/drawing/2014/main" id="{94DFA2CD-CC37-44E0-A8FD-21A57784B4E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78" y="2747"/>
                      <a:ext cx="373" cy="19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400" dirty="0"/>
                        <a:t>F n</a:t>
                      </a:r>
                    </a:p>
                  </p:txBody>
                </p:sp>
                <p:sp>
                  <p:nvSpPr>
                    <p:cNvPr id="99" name="Line 5">
                      <a:extLst>
                        <a:ext uri="{FF2B5EF4-FFF2-40B4-BE49-F238E27FC236}">
                          <a16:creationId xmlns:a16="http://schemas.microsoft.com/office/drawing/2014/main" id="{CBC81957-FEC9-4B36-ABE6-481BEB207B9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195" y="2479"/>
                      <a:ext cx="280" cy="2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0" name="Text Box 256">
                      <a:extLst>
                        <a:ext uri="{FF2B5EF4-FFF2-40B4-BE49-F238E27FC236}">
                          <a16:creationId xmlns:a16="http://schemas.microsoft.com/office/drawing/2014/main" id="{E7097484-4FA3-4F92-ABD2-007D2FB1CD9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26" y="2658"/>
                      <a:ext cx="438" cy="19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400"/>
                        <a:t>F 4</a:t>
                      </a:r>
                    </a:p>
                  </p:txBody>
                </p:sp>
              </p:grpSp>
            </p:grpSp>
            <p:grpSp>
              <p:nvGrpSpPr>
                <p:cNvPr id="86" name="Group 474">
                  <a:extLst>
                    <a:ext uri="{FF2B5EF4-FFF2-40B4-BE49-F238E27FC236}">
                      <a16:creationId xmlns:a16="http://schemas.microsoft.com/office/drawing/2014/main" id="{ACD45900-0B8A-4ED3-B4E7-88744269E8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62518" y="1616581"/>
                  <a:ext cx="895821" cy="1350191"/>
                  <a:chOff x="4329" y="1521"/>
                  <a:chExt cx="777" cy="998"/>
                </a:xfrm>
              </p:grpSpPr>
              <p:sp>
                <p:nvSpPr>
                  <p:cNvPr id="88" name="Oval 227">
                    <a:extLst>
                      <a:ext uri="{FF2B5EF4-FFF2-40B4-BE49-F238E27FC236}">
                        <a16:creationId xmlns:a16="http://schemas.microsoft.com/office/drawing/2014/main" id="{CCE4F3DA-6B90-433C-88F9-6287F2C4D9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502859">
                    <a:off x="4329" y="2038"/>
                    <a:ext cx="236" cy="481"/>
                  </a:xfrm>
                  <a:prstGeom prst="ellipse">
                    <a:avLst/>
                  </a:prstGeom>
                  <a:noFill/>
                  <a:ln w="38100">
                    <a:solidFill>
                      <a:srgbClr val="660066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89" name="Oval 228">
                    <a:extLst>
                      <a:ext uri="{FF2B5EF4-FFF2-40B4-BE49-F238E27FC236}">
                        <a16:creationId xmlns:a16="http://schemas.microsoft.com/office/drawing/2014/main" id="{90BB7904-1862-4E06-A26B-A2490AAE4C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3452602">
                    <a:off x="4439" y="1597"/>
                    <a:ext cx="195" cy="401"/>
                  </a:xfrm>
                  <a:prstGeom prst="ellipse">
                    <a:avLst/>
                  </a:prstGeom>
                  <a:noFill/>
                  <a:ln w="38100">
                    <a:solidFill>
                      <a:srgbClr val="D94415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Oval 231">
                    <a:extLst>
                      <a:ext uri="{FF2B5EF4-FFF2-40B4-BE49-F238E27FC236}">
                        <a16:creationId xmlns:a16="http://schemas.microsoft.com/office/drawing/2014/main" id="{BF3D0597-6D6E-47FF-AD0A-994593A148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0262628">
                    <a:off x="4860" y="1521"/>
                    <a:ext cx="246" cy="336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7" name="Oval 231">
                  <a:extLst>
                    <a:ext uri="{FF2B5EF4-FFF2-40B4-BE49-F238E27FC236}">
                      <a16:creationId xmlns:a16="http://schemas.microsoft.com/office/drawing/2014/main" id="{4812768D-3B33-4F1C-9F90-F2DD2FBC3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722921">
                  <a:off x="8218620" y="2075661"/>
                  <a:ext cx="283619" cy="582397"/>
                </a:xfrm>
                <a:prstGeom prst="ellipse">
                  <a:avLst/>
                </a:prstGeom>
                <a:noFill/>
                <a:ln w="3810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33F71CA1-62A3-4C8B-A847-C3167A8F1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3177" y="2365836"/>
                <a:ext cx="241545" cy="292782"/>
              </a:xfrm>
              <a:prstGeom prst="rect">
                <a:avLst/>
              </a:prstGeom>
              <a:solidFill>
                <a:schemeClr val="tx1"/>
              </a:solidFill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AD60B23-7C80-4CE1-BA64-F43C4E315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3332" y="2234816"/>
                <a:ext cx="453812" cy="344019"/>
              </a:xfrm>
              <a:prstGeom prst="rect">
                <a:avLst/>
              </a:prstGeom>
              <a:solidFill>
                <a:schemeClr val="tx1"/>
              </a:solidFill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CDFCEF08-4DE8-48D4-8449-DC700624C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5985" y="1527675"/>
                <a:ext cx="362318" cy="263504"/>
              </a:xfrm>
              <a:prstGeom prst="rect">
                <a:avLst/>
              </a:prstGeom>
              <a:solidFill>
                <a:schemeClr val="tx1"/>
              </a:solidFill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EB81F49A-30C1-43AA-BEC9-6A66EBF0B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7966" y="1227892"/>
                <a:ext cx="468452" cy="398916"/>
              </a:xfrm>
              <a:prstGeom prst="rect">
                <a:avLst/>
              </a:prstGeom>
              <a:solidFill>
                <a:schemeClr val="tx1"/>
              </a:solidFill>
            </p:spPr>
          </p:pic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933D8B7-BF1C-4074-ADE7-E2A62E8E6A8E}"/>
              </a:ext>
            </a:extLst>
          </p:cNvPr>
          <p:cNvGrpSpPr/>
          <p:nvPr/>
        </p:nvGrpSpPr>
        <p:grpSpPr>
          <a:xfrm>
            <a:off x="5044477" y="4575708"/>
            <a:ext cx="2956524" cy="2266903"/>
            <a:chOff x="3700309" y="4238912"/>
            <a:chExt cx="2956524" cy="2266903"/>
          </a:xfrm>
        </p:grpSpPr>
        <p:sp>
          <p:nvSpPr>
            <p:cNvPr id="181" name="Right Arrow 1534">
              <a:extLst>
                <a:ext uri="{FF2B5EF4-FFF2-40B4-BE49-F238E27FC236}">
                  <a16:creationId xmlns:a16="http://schemas.microsoft.com/office/drawing/2014/main" id="{E00DA411-70E7-46E5-9591-50D7BFB5C057}"/>
                </a:ext>
              </a:extLst>
            </p:cNvPr>
            <p:cNvSpPr/>
            <p:nvPr/>
          </p:nvSpPr>
          <p:spPr>
            <a:xfrm rot="10800000">
              <a:off x="6275833" y="4977710"/>
              <a:ext cx="381000" cy="1522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79">
              <a:extLst>
                <a:ext uri="{FF2B5EF4-FFF2-40B4-BE49-F238E27FC236}">
                  <a16:creationId xmlns:a16="http://schemas.microsoft.com/office/drawing/2014/main" id="{3AFA56DC-5BFE-42DC-B31A-08DD2D3C0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709" y="4516433"/>
              <a:ext cx="137725" cy="246065"/>
            </a:xfrm>
            <a:prstGeom prst="rect">
              <a:avLst/>
            </a:prstGeom>
            <a:solidFill>
              <a:srgbClr val="D94415"/>
            </a:solidFill>
            <a:ln w="28575" algn="ctr">
              <a:solidFill>
                <a:srgbClr val="D9441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515ED9C-F4FF-47BA-A478-DAE43217D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709" y="5167262"/>
              <a:ext cx="137725" cy="314857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D032203-1FFB-4687-86BF-768D94753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709" y="5316805"/>
              <a:ext cx="137725" cy="41672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 algn="ctr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85" name="Rectangle 180">
              <a:extLst>
                <a:ext uri="{FF2B5EF4-FFF2-40B4-BE49-F238E27FC236}">
                  <a16:creationId xmlns:a16="http://schemas.microsoft.com/office/drawing/2014/main" id="{14DB1A09-1C39-41C6-BE3D-E2021D913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709" y="4778373"/>
              <a:ext cx="137725" cy="363805"/>
            </a:xfrm>
            <a:prstGeom prst="rect">
              <a:avLst/>
            </a:prstGeom>
            <a:solidFill>
              <a:srgbClr val="660066"/>
            </a:solidFill>
            <a:ln w="28575" algn="ctr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86" name="Text Box 253">
              <a:extLst>
                <a:ext uri="{FF2B5EF4-FFF2-40B4-BE49-F238E27FC236}">
                  <a16:creationId xmlns:a16="http://schemas.microsoft.com/office/drawing/2014/main" id="{AD195B98-F8DB-4EF5-968B-1E4B8A324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309" y="5411948"/>
              <a:ext cx="725006" cy="36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200"/>
                <a:t>0%</a:t>
              </a:r>
            </a:p>
          </p:txBody>
        </p:sp>
        <p:sp>
          <p:nvSpPr>
            <p:cNvPr id="187" name="Text Box 253">
              <a:extLst>
                <a:ext uri="{FF2B5EF4-FFF2-40B4-BE49-F238E27FC236}">
                  <a16:creationId xmlns:a16="http://schemas.microsoft.com/office/drawing/2014/main" id="{27CB92F0-BF50-4C7E-B824-754FD788B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309" y="4354508"/>
              <a:ext cx="725006" cy="36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200"/>
                <a:t>100%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90439CE-53DC-4820-82AD-ECE550986809}"/>
                </a:ext>
              </a:extLst>
            </p:cNvPr>
            <p:cNvSpPr txBox="1"/>
            <p:nvPr/>
          </p:nvSpPr>
          <p:spPr>
            <a:xfrm rot="16200000">
              <a:off x="3108297" y="4944788"/>
              <a:ext cx="1545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Cell Type Fractions</a:t>
              </a:r>
            </a:p>
          </p:txBody>
        </p:sp>
        <p:sp>
          <p:nvSpPr>
            <p:cNvPr id="189" name="Rectangle 179">
              <a:extLst>
                <a:ext uri="{FF2B5EF4-FFF2-40B4-BE49-F238E27FC236}">
                  <a16:creationId xmlns:a16="http://schemas.microsoft.com/office/drawing/2014/main" id="{B5345556-B2BD-47B9-AEA4-EC2E68D63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833" y="4516433"/>
              <a:ext cx="137725" cy="246065"/>
            </a:xfrm>
            <a:prstGeom prst="rect">
              <a:avLst/>
            </a:prstGeom>
            <a:solidFill>
              <a:srgbClr val="D94415"/>
            </a:solidFill>
            <a:ln w="28575" algn="ctr">
              <a:solidFill>
                <a:srgbClr val="D9441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0" name="Rectangle 180">
              <a:extLst>
                <a:ext uri="{FF2B5EF4-FFF2-40B4-BE49-F238E27FC236}">
                  <a16:creationId xmlns:a16="http://schemas.microsoft.com/office/drawing/2014/main" id="{C0E49A6E-8452-47C3-92E4-F1CEF24C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833" y="4778373"/>
              <a:ext cx="137725" cy="330732"/>
            </a:xfrm>
            <a:prstGeom prst="rect">
              <a:avLst/>
            </a:prstGeom>
            <a:solidFill>
              <a:srgbClr val="660066"/>
            </a:solidFill>
            <a:ln w="28575" algn="ctr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1" name="Rectangle 182">
              <a:extLst>
                <a:ext uri="{FF2B5EF4-FFF2-40B4-BE49-F238E27FC236}">
                  <a16:creationId xmlns:a16="http://schemas.microsoft.com/office/drawing/2014/main" id="{FD7506EA-536B-470B-84CF-E53A6DEDF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833" y="5142178"/>
              <a:ext cx="137725" cy="414078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2" name="Rectangle 183">
              <a:extLst>
                <a:ext uri="{FF2B5EF4-FFF2-40B4-BE49-F238E27FC236}">
                  <a16:creationId xmlns:a16="http://schemas.microsoft.com/office/drawing/2014/main" id="{2D6AC3E3-3D5C-4299-B8EB-AE9046EA2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833" y="5572130"/>
              <a:ext cx="137725" cy="16139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 algn="ctr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3" name="Rectangle 179">
              <a:extLst>
                <a:ext uri="{FF2B5EF4-FFF2-40B4-BE49-F238E27FC236}">
                  <a16:creationId xmlns:a16="http://schemas.microsoft.com/office/drawing/2014/main" id="{FDE736AC-4F1E-46E0-A211-EB8247111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957" y="4516433"/>
              <a:ext cx="137725" cy="123032"/>
            </a:xfrm>
            <a:prstGeom prst="rect">
              <a:avLst/>
            </a:prstGeom>
            <a:solidFill>
              <a:srgbClr val="D94415"/>
            </a:solidFill>
            <a:ln w="28575" algn="ctr">
              <a:solidFill>
                <a:srgbClr val="D9441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4" name="Rectangle 180">
              <a:extLst>
                <a:ext uri="{FF2B5EF4-FFF2-40B4-BE49-F238E27FC236}">
                  <a16:creationId xmlns:a16="http://schemas.microsoft.com/office/drawing/2014/main" id="{5BC2453A-BA6D-4D1B-A33B-F47293E64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957" y="4639465"/>
              <a:ext cx="141606" cy="885701"/>
            </a:xfrm>
            <a:prstGeom prst="rect">
              <a:avLst/>
            </a:prstGeom>
            <a:solidFill>
              <a:srgbClr val="660066"/>
            </a:solidFill>
            <a:ln w="28575" algn="ctr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5" name="Rectangle 183">
              <a:extLst>
                <a:ext uri="{FF2B5EF4-FFF2-40B4-BE49-F238E27FC236}">
                  <a16:creationId xmlns:a16="http://schemas.microsoft.com/office/drawing/2014/main" id="{26071DAA-A8EE-48A0-9330-7222BCDED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957" y="5572130"/>
              <a:ext cx="137725" cy="16139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 algn="ctr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6" name="Rectangle 182">
              <a:extLst>
                <a:ext uri="{FF2B5EF4-FFF2-40B4-BE49-F238E27FC236}">
                  <a16:creationId xmlns:a16="http://schemas.microsoft.com/office/drawing/2014/main" id="{33C5D84E-66A7-43CF-9408-F6EF0078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957" y="5525827"/>
              <a:ext cx="137725" cy="128324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7" name="Rectangle 180">
              <a:extLst>
                <a:ext uri="{FF2B5EF4-FFF2-40B4-BE49-F238E27FC236}">
                  <a16:creationId xmlns:a16="http://schemas.microsoft.com/office/drawing/2014/main" id="{E001ED54-CA25-4AED-8CBE-2BC568D37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034" y="4778373"/>
              <a:ext cx="144075" cy="422985"/>
            </a:xfrm>
            <a:prstGeom prst="rect">
              <a:avLst/>
            </a:prstGeom>
            <a:solidFill>
              <a:srgbClr val="660066"/>
            </a:solidFill>
            <a:ln w="28575" algn="ctr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8" name="Rectangle 182">
              <a:extLst>
                <a:ext uri="{FF2B5EF4-FFF2-40B4-BE49-F238E27FC236}">
                  <a16:creationId xmlns:a16="http://schemas.microsoft.com/office/drawing/2014/main" id="{86253D6B-277E-496E-8524-F59B03D3A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384" y="5241398"/>
              <a:ext cx="137725" cy="351899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9" name="Rectangle 183">
              <a:extLst>
                <a:ext uri="{FF2B5EF4-FFF2-40B4-BE49-F238E27FC236}">
                  <a16:creationId xmlns:a16="http://schemas.microsoft.com/office/drawing/2014/main" id="{AD58EC86-9A22-4A4B-A63D-A04CD20A6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384" y="5572130"/>
              <a:ext cx="137725" cy="16139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 algn="ctr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00" name="Rectangle 179">
              <a:extLst>
                <a:ext uri="{FF2B5EF4-FFF2-40B4-BE49-F238E27FC236}">
                  <a16:creationId xmlns:a16="http://schemas.microsoft.com/office/drawing/2014/main" id="{995A5355-340C-46BE-AEEE-22DD61F5B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384" y="4516433"/>
              <a:ext cx="137725" cy="419368"/>
            </a:xfrm>
            <a:prstGeom prst="rect">
              <a:avLst/>
            </a:prstGeom>
            <a:solidFill>
              <a:srgbClr val="D94415"/>
            </a:solidFill>
            <a:ln w="28575" algn="ctr">
              <a:solidFill>
                <a:srgbClr val="D9441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73D97A9-4E69-413C-A18A-98921A4EB36D}"/>
                </a:ext>
              </a:extLst>
            </p:cNvPr>
            <p:cNvSpPr txBox="1"/>
            <p:nvPr/>
          </p:nvSpPr>
          <p:spPr>
            <a:xfrm>
              <a:off x="4062812" y="5770756"/>
              <a:ext cx="211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Experimental Conditions</a:t>
              </a: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A11EAC4-5096-46FD-88FF-78815A54FC17}"/>
                </a:ext>
              </a:extLst>
            </p:cNvPr>
            <p:cNvCxnSpPr/>
            <p:nvPr/>
          </p:nvCxnSpPr>
          <p:spPr>
            <a:xfrm>
              <a:off x="5431310" y="5142177"/>
              <a:ext cx="2150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E9615299-978E-4134-A28E-680C9EB7CBD8}"/>
                </a:ext>
              </a:extLst>
            </p:cNvPr>
            <p:cNvSpPr txBox="1"/>
            <p:nvPr/>
          </p:nvSpPr>
          <p:spPr>
            <a:xfrm>
              <a:off x="4306934" y="4249957"/>
              <a:ext cx="341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3D42FF8-F068-46AD-9736-0382D357AA30}"/>
                </a:ext>
              </a:extLst>
            </p:cNvPr>
            <p:cNvSpPr txBox="1"/>
            <p:nvPr/>
          </p:nvSpPr>
          <p:spPr>
            <a:xfrm>
              <a:off x="4650252" y="4249957"/>
              <a:ext cx="341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2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E5D669C-526F-49F3-B7C8-129D52F9AE80}"/>
                </a:ext>
              </a:extLst>
            </p:cNvPr>
            <p:cNvSpPr txBox="1"/>
            <p:nvPr/>
          </p:nvSpPr>
          <p:spPr>
            <a:xfrm>
              <a:off x="4949064" y="4249957"/>
              <a:ext cx="341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8CCC1F78-9F4E-4E0D-8127-C12397D7AB64}"/>
                </a:ext>
              </a:extLst>
            </p:cNvPr>
            <p:cNvSpPr txBox="1"/>
            <p:nvPr/>
          </p:nvSpPr>
          <p:spPr>
            <a:xfrm>
              <a:off x="5655137" y="423891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N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199CC7E-B520-4BC5-8A2B-AF08DDD525BE}"/>
                </a:ext>
              </a:extLst>
            </p:cNvPr>
            <p:cNvSpPr txBox="1"/>
            <p:nvPr/>
          </p:nvSpPr>
          <p:spPr>
            <a:xfrm>
              <a:off x="3905653" y="6167261"/>
              <a:ext cx="2067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Subpopulation Profiles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9D6E98E-D9D1-444F-AA33-A45011CAB233}"/>
              </a:ext>
            </a:extLst>
          </p:cNvPr>
          <p:cNvGrpSpPr/>
          <p:nvPr/>
        </p:nvGrpSpPr>
        <p:grpSpPr>
          <a:xfrm>
            <a:off x="8011164" y="3956238"/>
            <a:ext cx="2415405" cy="2886373"/>
            <a:chOff x="6666996" y="3619442"/>
            <a:chExt cx="2415405" cy="2886373"/>
          </a:xfrm>
        </p:grpSpPr>
        <p:sp>
          <p:nvSpPr>
            <p:cNvPr id="209" name="Right Arrow 1562">
              <a:extLst>
                <a:ext uri="{FF2B5EF4-FFF2-40B4-BE49-F238E27FC236}">
                  <a16:creationId xmlns:a16="http://schemas.microsoft.com/office/drawing/2014/main" id="{A7B2E63D-6BD1-4AAB-8318-1EA3BF11C2D8}"/>
                </a:ext>
              </a:extLst>
            </p:cNvPr>
            <p:cNvSpPr/>
            <p:nvPr/>
          </p:nvSpPr>
          <p:spPr>
            <a:xfrm rot="5400000">
              <a:off x="7670622" y="3733800"/>
              <a:ext cx="381000" cy="1522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3E05013-60EA-468E-B8FD-35C7D1554AE6}"/>
                </a:ext>
              </a:extLst>
            </p:cNvPr>
            <p:cNvGrpSpPr/>
            <p:nvPr/>
          </p:nvGrpSpPr>
          <p:grpSpPr>
            <a:xfrm>
              <a:off x="6986775" y="4058715"/>
              <a:ext cx="2064389" cy="2047199"/>
              <a:chOff x="271263" y="1308679"/>
              <a:chExt cx="2064389" cy="2047199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52BF9C62-54AC-4728-99CC-66D306C751CE}"/>
                  </a:ext>
                </a:extLst>
              </p:cNvPr>
              <p:cNvSpPr/>
              <p:nvPr/>
            </p:nvSpPr>
            <p:spPr>
              <a:xfrm>
                <a:off x="505764" y="1308679"/>
                <a:ext cx="1829888" cy="18272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F8C61B12-BB9A-484C-AFB8-FE46EC7B1E64}"/>
                  </a:ext>
                </a:extLst>
              </p:cNvPr>
              <p:cNvSpPr/>
              <p:nvPr/>
            </p:nvSpPr>
            <p:spPr>
              <a:xfrm>
                <a:off x="381997" y="1424048"/>
                <a:ext cx="1829888" cy="18272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B5147F33-44C8-4530-91B3-AA7D50C2C4E8}"/>
                  </a:ext>
                </a:extLst>
              </p:cNvPr>
              <p:cNvSpPr/>
              <p:nvPr/>
            </p:nvSpPr>
            <p:spPr>
              <a:xfrm>
                <a:off x="271263" y="1528632"/>
                <a:ext cx="1829888" cy="18272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C2B3033B-059F-4D23-B092-503A2B0EC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818" y="4380521"/>
              <a:ext cx="1829888" cy="1827448"/>
            </a:xfrm>
            <a:prstGeom prst="rect">
              <a:avLst/>
            </a:prstGeom>
          </p:spPr>
        </p:pic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D1CD8E1E-AF42-4F18-AF35-7C733F1B795E}"/>
                </a:ext>
              </a:extLst>
            </p:cNvPr>
            <p:cNvSpPr txBox="1"/>
            <p:nvPr/>
          </p:nvSpPr>
          <p:spPr>
            <a:xfrm>
              <a:off x="6666996" y="6167261"/>
              <a:ext cx="2415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Subpopulation Assignment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11A10F3-6F02-4138-B0A1-EADA071270DE}"/>
              </a:ext>
            </a:extLst>
          </p:cNvPr>
          <p:cNvGrpSpPr/>
          <p:nvPr/>
        </p:nvGrpSpPr>
        <p:grpSpPr>
          <a:xfrm>
            <a:off x="5769483" y="1431465"/>
            <a:ext cx="2381623" cy="2477402"/>
            <a:chOff x="4425315" y="948365"/>
            <a:chExt cx="2381623" cy="2477402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2B402B8-0099-422E-985A-9940097D9B43}"/>
                </a:ext>
              </a:extLst>
            </p:cNvPr>
            <p:cNvGrpSpPr/>
            <p:nvPr/>
          </p:nvGrpSpPr>
          <p:grpSpPr>
            <a:xfrm>
              <a:off x="5092743" y="1588532"/>
              <a:ext cx="1701713" cy="1837235"/>
              <a:chOff x="3708487" y="2133600"/>
              <a:chExt cx="1701713" cy="1837235"/>
            </a:xfrm>
          </p:grpSpPr>
          <p:sp>
            <p:nvSpPr>
              <p:cNvPr id="221" name="Oval 123">
                <a:extLst>
                  <a:ext uri="{FF2B5EF4-FFF2-40B4-BE49-F238E27FC236}">
                    <a16:creationId xmlns:a16="http://schemas.microsoft.com/office/drawing/2014/main" id="{4BA8E171-1A39-44EA-801C-7A519791B1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91213" y="2590978"/>
                <a:ext cx="47943" cy="465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grpSp>
            <p:nvGrpSpPr>
              <p:cNvPr id="222" name="Group 443">
                <a:extLst>
                  <a:ext uri="{FF2B5EF4-FFF2-40B4-BE49-F238E27FC236}">
                    <a16:creationId xmlns:a16="http://schemas.microsoft.com/office/drawing/2014/main" id="{776124D0-25A3-42F0-A557-F085785781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1901" y="2188392"/>
                <a:ext cx="900432" cy="1214902"/>
                <a:chOff x="2421" y="1628"/>
                <a:chExt cx="781" cy="898"/>
              </a:xfrm>
            </p:grpSpPr>
            <p:grpSp>
              <p:nvGrpSpPr>
                <p:cNvPr id="236" name="Group 13">
                  <a:extLst>
                    <a:ext uri="{FF2B5EF4-FFF2-40B4-BE49-F238E27FC236}">
                      <a16:creationId xmlns:a16="http://schemas.microsoft.com/office/drawing/2014/main" id="{3F0160BF-DDC8-43CF-96AE-8A0F39C041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516" y="2295"/>
                  <a:ext cx="112" cy="109"/>
                  <a:chOff x="2079" y="1480"/>
                  <a:chExt cx="68" cy="67"/>
                </a:xfrm>
              </p:grpSpPr>
              <p:sp>
                <p:nvSpPr>
                  <p:cNvPr id="340" name="Oval 14">
                    <a:extLst>
                      <a:ext uri="{FF2B5EF4-FFF2-40B4-BE49-F238E27FC236}">
                        <a16:creationId xmlns:a16="http://schemas.microsoft.com/office/drawing/2014/main" id="{EAF12D8C-B4A5-44F8-B62C-52179A3F148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98" y="1513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41" name="Oval 15">
                    <a:extLst>
                      <a:ext uri="{FF2B5EF4-FFF2-40B4-BE49-F238E27FC236}">
                        <a16:creationId xmlns:a16="http://schemas.microsoft.com/office/drawing/2014/main" id="{C66CFBB0-8CA8-497D-9785-AA41FA5E739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7" y="1528"/>
                    <a:ext cx="20" cy="1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42" name="Oval 16">
                    <a:extLst>
                      <a:ext uri="{FF2B5EF4-FFF2-40B4-BE49-F238E27FC236}">
                        <a16:creationId xmlns:a16="http://schemas.microsoft.com/office/drawing/2014/main" id="{16F25285-12B7-4C55-86E0-087938017FE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9" y="1480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43" name="Oval 17">
                    <a:extLst>
                      <a:ext uri="{FF2B5EF4-FFF2-40B4-BE49-F238E27FC236}">
                        <a16:creationId xmlns:a16="http://schemas.microsoft.com/office/drawing/2014/main" id="{D2147A8F-938B-4A98-9AC2-D5D46C36BDF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4" y="148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237" name="Group 18">
                  <a:extLst>
                    <a:ext uri="{FF2B5EF4-FFF2-40B4-BE49-F238E27FC236}">
                      <a16:creationId xmlns:a16="http://schemas.microsoft.com/office/drawing/2014/main" id="{DEBBCF64-6096-4559-924D-2DDDE097C2E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971" y="1696"/>
                  <a:ext cx="148" cy="109"/>
                  <a:chOff x="2362" y="1186"/>
                  <a:chExt cx="90" cy="66"/>
                </a:xfrm>
              </p:grpSpPr>
              <p:sp>
                <p:nvSpPr>
                  <p:cNvPr id="336" name="Oval 19">
                    <a:extLst>
                      <a:ext uri="{FF2B5EF4-FFF2-40B4-BE49-F238E27FC236}">
                        <a16:creationId xmlns:a16="http://schemas.microsoft.com/office/drawing/2014/main" id="{0CC3E142-799C-4F4D-A4B0-6FED424827A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2" y="1217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37" name="Oval 20">
                    <a:extLst>
                      <a:ext uri="{FF2B5EF4-FFF2-40B4-BE49-F238E27FC236}">
                        <a16:creationId xmlns:a16="http://schemas.microsoft.com/office/drawing/2014/main" id="{71B7CC25-5BC3-4FF0-8F89-6DBDE887AB5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1" y="123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38" name="Oval 21">
                    <a:extLst>
                      <a:ext uri="{FF2B5EF4-FFF2-40B4-BE49-F238E27FC236}">
                        <a16:creationId xmlns:a16="http://schemas.microsoft.com/office/drawing/2014/main" id="{430BAC2A-6677-4090-9DDF-2935B097035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2" y="1211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39" name="Oval 22">
                    <a:extLst>
                      <a:ext uri="{FF2B5EF4-FFF2-40B4-BE49-F238E27FC236}">
                        <a16:creationId xmlns:a16="http://schemas.microsoft.com/office/drawing/2014/main" id="{91E01FC4-345A-45D7-BC8E-95DDF08FA18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7" y="118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238" name="Group 23">
                  <a:extLst>
                    <a:ext uri="{FF2B5EF4-FFF2-40B4-BE49-F238E27FC236}">
                      <a16:creationId xmlns:a16="http://schemas.microsoft.com/office/drawing/2014/main" id="{57ED9A99-8F49-41C9-A605-086EDFB8161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981" y="2158"/>
                  <a:ext cx="116" cy="125"/>
                  <a:chOff x="2479" y="1506"/>
                  <a:chExt cx="71" cy="76"/>
                </a:xfrm>
              </p:grpSpPr>
              <p:sp>
                <p:nvSpPr>
                  <p:cNvPr id="333" name="Oval 24">
                    <a:extLst>
                      <a:ext uri="{FF2B5EF4-FFF2-40B4-BE49-F238E27FC236}">
                        <a16:creationId xmlns:a16="http://schemas.microsoft.com/office/drawing/2014/main" id="{0EAF8CA7-80C5-4545-AC26-1DB1CF3C51A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6" y="150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34" name="Oval 25">
                    <a:extLst>
                      <a:ext uri="{FF2B5EF4-FFF2-40B4-BE49-F238E27FC236}">
                        <a16:creationId xmlns:a16="http://schemas.microsoft.com/office/drawing/2014/main" id="{14BF83EE-51D9-45AA-A685-6721EDC09B4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9" y="1562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35" name="Oval 26">
                    <a:extLst>
                      <a:ext uri="{FF2B5EF4-FFF2-40B4-BE49-F238E27FC236}">
                        <a16:creationId xmlns:a16="http://schemas.microsoft.com/office/drawing/2014/main" id="{13DBB67A-D810-4D4C-88E7-01F90EE8A8B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9" y="1543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sp>
              <p:nvSpPr>
                <p:cNvPr id="239" name="Oval 27">
                  <a:extLst>
                    <a:ext uri="{FF2B5EF4-FFF2-40B4-BE49-F238E27FC236}">
                      <a16:creationId xmlns:a16="http://schemas.microsoft.com/office/drawing/2014/main" id="{B1B10CF3-7801-4BD1-819B-F220F3E76BB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956" y="2163"/>
                  <a:ext cx="35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grpSp>
              <p:nvGrpSpPr>
                <p:cNvPr id="240" name="Group 28">
                  <a:extLst>
                    <a:ext uri="{FF2B5EF4-FFF2-40B4-BE49-F238E27FC236}">
                      <a16:creationId xmlns:a16="http://schemas.microsoft.com/office/drawing/2014/main" id="{E40410BE-1D57-48C1-B77D-CC7EB50792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07" y="2024"/>
                  <a:ext cx="148" cy="208"/>
                  <a:chOff x="2242" y="1426"/>
                  <a:chExt cx="90" cy="126"/>
                </a:xfrm>
              </p:grpSpPr>
              <p:grpSp>
                <p:nvGrpSpPr>
                  <p:cNvPr id="323" name="Group 29">
                    <a:extLst>
                      <a:ext uri="{FF2B5EF4-FFF2-40B4-BE49-F238E27FC236}">
                        <a16:creationId xmlns:a16="http://schemas.microsoft.com/office/drawing/2014/main" id="{DF75673F-226F-43D6-AE39-D201E2BBDB2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242" y="1426"/>
                    <a:ext cx="90" cy="66"/>
                    <a:chOff x="2362" y="1186"/>
                    <a:chExt cx="90" cy="66"/>
                  </a:xfrm>
                </p:grpSpPr>
                <p:sp>
                  <p:nvSpPr>
                    <p:cNvPr id="329" name="Oval 30">
                      <a:extLst>
                        <a:ext uri="{FF2B5EF4-FFF2-40B4-BE49-F238E27FC236}">
                          <a16:creationId xmlns:a16="http://schemas.microsoft.com/office/drawing/2014/main" id="{4E1DF67D-3491-4D23-BB1C-80CDB5123CB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62" y="1217"/>
                      <a:ext cx="20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330" name="Oval 31">
                      <a:extLst>
                        <a:ext uri="{FF2B5EF4-FFF2-40B4-BE49-F238E27FC236}">
                          <a16:creationId xmlns:a16="http://schemas.microsoft.com/office/drawing/2014/main" id="{6E9A1A48-97A9-4715-8876-CE4BBDAA4720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91" y="1231"/>
                      <a:ext cx="20" cy="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331" name="Oval 32">
                      <a:extLst>
                        <a:ext uri="{FF2B5EF4-FFF2-40B4-BE49-F238E27FC236}">
                          <a16:creationId xmlns:a16="http://schemas.microsoft.com/office/drawing/2014/main" id="{21AEDA04-7947-4812-B5EF-ECB2B5E892D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32" y="1211"/>
                      <a:ext cx="20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332" name="Oval 33">
                      <a:extLst>
                        <a:ext uri="{FF2B5EF4-FFF2-40B4-BE49-F238E27FC236}">
                          <a16:creationId xmlns:a16="http://schemas.microsoft.com/office/drawing/2014/main" id="{E579C5D6-E5FA-4677-88BD-0C1833E5E037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87" y="1186"/>
                      <a:ext cx="21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</p:grpSp>
              <p:grpSp>
                <p:nvGrpSpPr>
                  <p:cNvPr id="324" name="Group 34">
                    <a:extLst>
                      <a:ext uri="{FF2B5EF4-FFF2-40B4-BE49-F238E27FC236}">
                        <a16:creationId xmlns:a16="http://schemas.microsoft.com/office/drawing/2014/main" id="{773F9822-14B0-4B4A-BDD6-421EDDC0760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242" y="1486"/>
                    <a:ext cx="90" cy="66"/>
                    <a:chOff x="2362" y="1186"/>
                    <a:chExt cx="90" cy="66"/>
                  </a:xfrm>
                </p:grpSpPr>
                <p:sp>
                  <p:nvSpPr>
                    <p:cNvPr id="325" name="Oval 35">
                      <a:extLst>
                        <a:ext uri="{FF2B5EF4-FFF2-40B4-BE49-F238E27FC236}">
                          <a16:creationId xmlns:a16="http://schemas.microsoft.com/office/drawing/2014/main" id="{1DF3C2C9-85E0-464A-8D8A-960D7804C817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62" y="1217"/>
                      <a:ext cx="20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326" name="Oval 36">
                      <a:extLst>
                        <a:ext uri="{FF2B5EF4-FFF2-40B4-BE49-F238E27FC236}">
                          <a16:creationId xmlns:a16="http://schemas.microsoft.com/office/drawing/2014/main" id="{336F68CB-037D-42AE-8037-FC90278548D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91" y="1231"/>
                      <a:ext cx="20" cy="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327" name="Oval 37">
                      <a:extLst>
                        <a:ext uri="{FF2B5EF4-FFF2-40B4-BE49-F238E27FC236}">
                          <a16:creationId xmlns:a16="http://schemas.microsoft.com/office/drawing/2014/main" id="{EA39818F-9F00-4CBD-A655-79555546D3C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32" y="1211"/>
                      <a:ext cx="20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328" name="Oval 38">
                      <a:extLst>
                        <a:ext uri="{FF2B5EF4-FFF2-40B4-BE49-F238E27FC236}">
                          <a16:creationId xmlns:a16="http://schemas.microsoft.com/office/drawing/2014/main" id="{80D537F3-FF7D-4362-AA26-20EE3C7F085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87" y="1186"/>
                      <a:ext cx="21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</p:grpSp>
            </p:grpSp>
            <p:grpSp>
              <p:nvGrpSpPr>
                <p:cNvPr id="241" name="Group 39">
                  <a:extLst>
                    <a:ext uri="{FF2B5EF4-FFF2-40B4-BE49-F238E27FC236}">
                      <a16:creationId xmlns:a16="http://schemas.microsoft.com/office/drawing/2014/main" id="{01EF7A29-07EF-477C-8334-15F371D5BE4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-3577253">
                  <a:off x="3057" y="1647"/>
                  <a:ext cx="148" cy="109"/>
                  <a:chOff x="2362" y="1186"/>
                  <a:chExt cx="90" cy="66"/>
                </a:xfrm>
              </p:grpSpPr>
              <p:sp>
                <p:nvSpPr>
                  <p:cNvPr id="319" name="Oval 40">
                    <a:extLst>
                      <a:ext uri="{FF2B5EF4-FFF2-40B4-BE49-F238E27FC236}">
                        <a16:creationId xmlns:a16="http://schemas.microsoft.com/office/drawing/2014/main" id="{6A503801-5E17-4C14-80B4-2FB3988CAD7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2" y="1217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20" name="Oval 41">
                    <a:extLst>
                      <a:ext uri="{FF2B5EF4-FFF2-40B4-BE49-F238E27FC236}">
                        <a16:creationId xmlns:a16="http://schemas.microsoft.com/office/drawing/2014/main" id="{C44700FF-19C0-4A60-90BE-21D4E56D3D9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1" y="123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21" name="Oval 42">
                    <a:extLst>
                      <a:ext uri="{FF2B5EF4-FFF2-40B4-BE49-F238E27FC236}">
                        <a16:creationId xmlns:a16="http://schemas.microsoft.com/office/drawing/2014/main" id="{3E777621-6612-4FCC-A733-FD2B5056F00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2" y="1211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22" name="Oval 43">
                    <a:extLst>
                      <a:ext uri="{FF2B5EF4-FFF2-40B4-BE49-F238E27FC236}">
                        <a16:creationId xmlns:a16="http://schemas.microsoft.com/office/drawing/2014/main" id="{B6DE3F70-FCE9-477B-B846-89F491C806D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7" y="118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242" name="Group 44">
                  <a:extLst>
                    <a:ext uri="{FF2B5EF4-FFF2-40B4-BE49-F238E27FC236}">
                      <a16:creationId xmlns:a16="http://schemas.microsoft.com/office/drawing/2014/main" id="{CCEB123D-00C3-4A8D-A964-1F06152578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79" y="2337"/>
                  <a:ext cx="112" cy="110"/>
                  <a:chOff x="2079" y="1480"/>
                  <a:chExt cx="68" cy="67"/>
                </a:xfrm>
              </p:grpSpPr>
              <p:sp>
                <p:nvSpPr>
                  <p:cNvPr id="315" name="Oval 45">
                    <a:extLst>
                      <a:ext uri="{FF2B5EF4-FFF2-40B4-BE49-F238E27FC236}">
                        <a16:creationId xmlns:a16="http://schemas.microsoft.com/office/drawing/2014/main" id="{CF680394-BBBD-487D-9D25-21E1D51F589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98" y="1513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16" name="Oval 46">
                    <a:extLst>
                      <a:ext uri="{FF2B5EF4-FFF2-40B4-BE49-F238E27FC236}">
                        <a16:creationId xmlns:a16="http://schemas.microsoft.com/office/drawing/2014/main" id="{F5F8B89B-42C7-4F87-A9A8-9095FC7BF9D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7" y="1528"/>
                    <a:ext cx="20" cy="1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17" name="Oval 47">
                    <a:extLst>
                      <a:ext uri="{FF2B5EF4-FFF2-40B4-BE49-F238E27FC236}">
                        <a16:creationId xmlns:a16="http://schemas.microsoft.com/office/drawing/2014/main" id="{3100FD04-C335-4344-B115-398160D30F1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9" y="1480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18" name="Oval 48">
                    <a:extLst>
                      <a:ext uri="{FF2B5EF4-FFF2-40B4-BE49-F238E27FC236}">
                        <a16:creationId xmlns:a16="http://schemas.microsoft.com/office/drawing/2014/main" id="{CD437070-5DBD-42D5-A9AA-0BCB56F9461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4" y="148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243" name="Group 49">
                  <a:extLst>
                    <a:ext uri="{FF2B5EF4-FFF2-40B4-BE49-F238E27FC236}">
                      <a16:creationId xmlns:a16="http://schemas.microsoft.com/office/drawing/2014/main" id="{F49DEE24-7F02-4AF4-B1A1-4449FB71311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1" y="2367"/>
                  <a:ext cx="112" cy="110"/>
                  <a:chOff x="2079" y="1480"/>
                  <a:chExt cx="68" cy="67"/>
                </a:xfrm>
              </p:grpSpPr>
              <p:sp>
                <p:nvSpPr>
                  <p:cNvPr id="311" name="Oval 50">
                    <a:extLst>
                      <a:ext uri="{FF2B5EF4-FFF2-40B4-BE49-F238E27FC236}">
                        <a16:creationId xmlns:a16="http://schemas.microsoft.com/office/drawing/2014/main" id="{7DD6E9F8-71B8-4B97-8315-4B54E715971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98" y="1513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12" name="Oval 51">
                    <a:extLst>
                      <a:ext uri="{FF2B5EF4-FFF2-40B4-BE49-F238E27FC236}">
                        <a16:creationId xmlns:a16="http://schemas.microsoft.com/office/drawing/2014/main" id="{EDAFD39C-7EFC-4EE6-8C86-220E55BCC4A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7" y="1528"/>
                    <a:ext cx="20" cy="1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13" name="Oval 52">
                    <a:extLst>
                      <a:ext uri="{FF2B5EF4-FFF2-40B4-BE49-F238E27FC236}">
                        <a16:creationId xmlns:a16="http://schemas.microsoft.com/office/drawing/2014/main" id="{071852D3-ACAD-4494-8157-57A91B4412D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9" y="1480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14" name="Oval 53">
                    <a:extLst>
                      <a:ext uri="{FF2B5EF4-FFF2-40B4-BE49-F238E27FC236}">
                        <a16:creationId xmlns:a16="http://schemas.microsoft.com/office/drawing/2014/main" id="{0548F577-D34A-46CA-BBBE-65A2ADF06AD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4" y="148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244" name="Group 54">
                  <a:extLst>
                    <a:ext uri="{FF2B5EF4-FFF2-40B4-BE49-F238E27FC236}">
                      <a16:creationId xmlns:a16="http://schemas.microsoft.com/office/drawing/2014/main" id="{697D4587-5B63-4DDD-9F0E-342DB7292F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-5400000">
                  <a:off x="2460" y="2256"/>
                  <a:ext cx="112" cy="110"/>
                  <a:chOff x="2079" y="1480"/>
                  <a:chExt cx="68" cy="67"/>
                </a:xfrm>
              </p:grpSpPr>
              <p:sp>
                <p:nvSpPr>
                  <p:cNvPr id="307" name="Oval 55">
                    <a:extLst>
                      <a:ext uri="{FF2B5EF4-FFF2-40B4-BE49-F238E27FC236}">
                        <a16:creationId xmlns:a16="http://schemas.microsoft.com/office/drawing/2014/main" id="{0C1AE905-1DE6-4906-BABD-E00719B24B6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98" y="1513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08" name="Oval 56">
                    <a:extLst>
                      <a:ext uri="{FF2B5EF4-FFF2-40B4-BE49-F238E27FC236}">
                        <a16:creationId xmlns:a16="http://schemas.microsoft.com/office/drawing/2014/main" id="{7C338319-9444-40ED-962F-7B428E3D8BF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7" y="1528"/>
                    <a:ext cx="20" cy="1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09" name="Oval 57">
                    <a:extLst>
                      <a:ext uri="{FF2B5EF4-FFF2-40B4-BE49-F238E27FC236}">
                        <a16:creationId xmlns:a16="http://schemas.microsoft.com/office/drawing/2014/main" id="{A818EC05-A7EA-431B-AFB6-E756C94D28B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9" y="1480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10" name="Oval 58">
                    <a:extLst>
                      <a:ext uri="{FF2B5EF4-FFF2-40B4-BE49-F238E27FC236}">
                        <a16:creationId xmlns:a16="http://schemas.microsoft.com/office/drawing/2014/main" id="{288B0D15-9CA5-4B81-A062-B1D1C6BBD14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4" y="148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sp>
              <p:nvSpPr>
                <p:cNvPr id="245" name="Oval 59">
                  <a:extLst>
                    <a:ext uri="{FF2B5EF4-FFF2-40B4-BE49-F238E27FC236}">
                      <a16:creationId xmlns:a16="http://schemas.microsoft.com/office/drawing/2014/main" id="{9E0C7B48-AF13-43B1-BEFE-1779F328042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0800000">
                  <a:off x="2617" y="2356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46" name="Oval 60">
                  <a:extLst>
                    <a:ext uri="{FF2B5EF4-FFF2-40B4-BE49-F238E27FC236}">
                      <a16:creationId xmlns:a16="http://schemas.microsoft.com/office/drawing/2014/main" id="{010FF351-4645-4BD6-BA65-1FA5871B328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0800000">
                  <a:off x="2583" y="2342"/>
                  <a:ext cx="32" cy="3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47" name="Oval 61">
                  <a:extLst>
                    <a:ext uri="{FF2B5EF4-FFF2-40B4-BE49-F238E27FC236}">
                      <a16:creationId xmlns:a16="http://schemas.microsoft.com/office/drawing/2014/main" id="{91EF40D0-CE5F-42CF-96C1-86A762481B6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0800000">
                  <a:off x="2574" y="2494"/>
                  <a:ext cx="34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48" name="Oval 62">
                  <a:extLst>
                    <a:ext uri="{FF2B5EF4-FFF2-40B4-BE49-F238E27FC236}">
                      <a16:creationId xmlns:a16="http://schemas.microsoft.com/office/drawing/2014/main" id="{FBE11063-664F-4777-98BD-F7B1D096DF2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0800000">
                  <a:off x="2594" y="2415"/>
                  <a:ext cx="34" cy="3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grpSp>
              <p:nvGrpSpPr>
                <p:cNvPr id="249" name="Group 63">
                  <a:extLst>
                    <a:ext uri="{FF2B5EF4-FFF2-40B4-BE49-F238E27FC236}">
                      <a16:creationId xmlns:a16="http://schemas.microsoft.com/office/drawing/2014/main" id="{50A51FA9-C8CE-4AEB-B390-CFA6BB1987C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-5400000">
                  <a:off x="2587" y="2207"/>
                  <a:ext cx="112" cy="109"/>
                  <a:chOff x="2079" y="1480"/>
                  <a:chExt cx="68" cy="67"/>
                </a:xfrm>
              </p:grpSpPr>
              <p:sp>
                <p:nvSpPr>
                  <p:cNvPr id="303" name="Oval 64">
                    <a:extLst>
                      <a:ext uri="{FF2B5EF4-FFF2-40B4-BE49-F238E27FC236}">
                        <a16:creationId xmlns:a16="http://schemas.microsoft.com/office/drawing/2014/main" id="{51893A24-F936-4FAE-99CB-D7F28AB6FC3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98" y="1513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04" name="Oval 65">
                    <a:extLst>
                      <a:ext uri="{FF2B5EF4-FFF2-40B4-BE49-F238E27FC236}">
                        <a16:creationId xmlns:a16="http://schemas.microsoft.com/office/drawing/2014/main" id="{8537AE81-EF54-4EF3-A49D-55071C5F665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7" y="1528"/>
                    <a:ext cx="20" cy="1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05" name="Oval 66">
                    <a:extLst>
                      <a:ext uri="{FF2B5EF4-FFF2-40B4-BE49-F238E27FC236}">
                        <a16:creationId xmlns:a16="http://schemas.microsoft.com/office/drawing/2014/main" id="{79BBC5D8-F570-4489-A683-85109997B42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9" y="1480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06" name="Oval 67">
                    <a:extLst>
                      <a:ext uri="{FF2B5EF4-FFF2-40B4-BE49-F238E27FC236}">
                        <a16:creationId xmlns:a16="http://schemas.microsoft.com/office/drawing/2014/main" id="{273B97E5-FAC0-4CFC-80CA-C66759F82DF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4" y="148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250" name="Group 68">
                  <a:extLst>
                    <a:ext uri="{FF2B5EF4-FFF2-40B4-BE49-F238E27FC236}">
                      <a16:creationId xmlns:a16="http://schemas.microsoft.com/office/drawing/2014/main" id="{000ADF96-ECA4-4ED8-8B9D-34C4A73C93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0800000">
                  <a:off x="3063" y="1796"/>
                  <a:ext cx="116" cy="125"/>
                  <a:chOff x="2479" y="1506"/>
                  <a:chExt cx="71" cy="76"/>
                </a:xfrm>
              </p:grpSpPr>
              <p:sp>
                <p:nvSpPr>
                  <p:cNvPr id="300" name="Oval 69">
                    <a:extLst>
                      <a:ext uri="{FF2B5EF4-FFF2-40B4-BE49-F238E27FC236}">
                        <a16:creationId xmlns:a16="http://schemas.microsoft.com/office/drawing/2014/main" id="{7DF088C5-A75C-4B5A-8262-5A31E9E155E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6" y="150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01" name="Oval 70">
                    <a:extLst>
                      <a:ext uri="{FF2B5EF4-FFF2-40B4-BE49-F238E27FC236}">
                        <a16:creationId xmlns:a16="http://schemas.microsoft.com/office/drawing/2014/main" id="{BACC4811-94DD-4D6C-B043-B5513357A7C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9" y="1562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02" name="Oval 71">
                    <a:extLst>
                      <a:ext uri="{FF2B5EF4-FFF2-40B4-BE49-F238E27FC236}">
                        <a16:creationId xmlns:a16="http://schemas.microsoft.com/office/drawing/2014/main" id="{A935157B-799F-40AA-AB89-294FD09E507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9" y="1543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251" name="Group 72">
                  <a:extLst>
                    <a:ext uri="{FF2B5EF4-FFF2-40B4-BE49-F238E27FC236}">
                      <a16:creationId xmlns:a16="http://schemas.microsoft.com/office/drawing/2014/main" id="{AA137A4F-B1C0-4EA5-A9C8-BA9D5998AE9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6200000" flipH="1">
                  <a:off x="2559" y="1844"/>
                  <a:ext cx="148" cy="109"/>
                  <a:chOff x="2362" y="1186"/>
                  <a:chExt cx="90" cy="66"/>
                </a:xfrm>
              </p:grpSpPr>
              <p:sp>
                <p:nvSpPr>
                  <p:cNvPr id="296" name="Oval 73">
                    <a:extLst>
                      <a:ext uri="{FF2B5EF4-FFF2-40B4-BE49-F238E27FC236}">
                        <a16:creationId xmlns:a16="http://schemas.microsoft.com/office/drawing/2014/main" id="{BE0492AE-8066-4C0C-89BE-0AE1D993DFA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2" y="1217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97" name="Oval 74">
                    <a:extLst>
                      <a:ext uri="{FF2B5EF4-FFF2-40B4-BE49-F238E27FC236}">
                        <a16:creationId xmlns:a16="http://schemas.microsoft.com/office/drawing/2014/main" id="{32606ED9-DE9C-44C7-8650-89E1257AEF8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1" y="123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98" name="Oval 75">
                    <a:extLst>
                      <a:ext uri="{FF2B5EF4-FFF2-40B4-BE49-F238E27FC236}">
                        <a16:creationId xmlns:a16="http://schemas.microsoft.com/office/drawing/2014/main" id="{00A7A3E4-4492-4798-97D4-20A34099712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2" y="1211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99" name="Oval 76">
                    <a:extLst>
                      <a:ext uri="{FF2B5EF4-FFF2-40B4-BE49-F238E27FC236}">
                        <a16:creationId xmlns:a16="http://schemas.microsoft.com/office/drawing/2014/main" id="{6455EFBA-F36B-4B62-9EAB-96ABCA9D718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7" y="118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252" name="Group 77">
                  <a:extLst>
                    <a:ext uri="{FF2B5EF4-FFF2-40B4-BE49-F238E27FC236}">
                      <a16:creationId xmlns:a16="http://schemas.microsoft.com/office/drawing/2014/main" id="{F81746B6-0EA8-4A37-BA94-7B6DE94CD3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6200000" flipH="1">
                  <a:off x="2526" y="1883"/>
                  <a:ext cx="148" cy="108"/>
                  <a:chOff x="2362" y="1186"/>
                  <a:chExt cx="90" cy="66"/>
                </a:xfrm>
              </p:grpSpPr>
              <p:sp>
                <p:nvSpPr>
                  <p:cNvPr id="292" name="Oval 78">
                    <a:extLst>
                      <a:ext uri="{FF2B5EF4-FFF2-40B4-BE49-F238E27FC236}">
                        <a16:creationId xmlns:a16="http://schemas.microsoft.com/office/drawing/2014/main" id="{80C8650A-46A1-4279-9970-3F1F1090177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2" y="1217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93" name="Oval 79">
                    <a:extLst>
                      <a:ext uri="{FF2B5EF4-FFF2-40B4-BE49-F238E27FC236}">
                        <a16:creationId xmlns:a16="http://schemas.microsoft.com/office/drawing/2014/main" id="{6ACDED2E-5ACC-4C5E-9FD8-8ADDAC31E0E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1" y="123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94" name="Oval 80">
                    <a:extLst>
                      <a:ext uri="{FF2B5EF4-FFF2-40B4-BE49-F238E27FC236}">
                        <a16:creationId xmlns:a16="http://schemas.microsoft.com/office/drawing/2014/main" id="{032FDB56-D186-472C-9805-49E27EAC049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2" y="1211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95" name="Oval 81">
                    <a:extLst>
                      <a:ext uri="{FF2B5EF4-FFF2-40B4-BE49-F238E27FC236}">
                        <a16:creationId xmlns:a16="http://schemas.microsoft.com/office/drawing/2014/main" id="{0A2BB5EC-DB02-4E98-AFBD-4EBF9299218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387" y="118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253" name="Group 82">
                  <a:extLst>
                    <a:ext uri="{FF2B5EF4-FFF2-40B4-BE49-F238E27FC236}">
                      <a16:creationId xmlns:a16="http://schemas.microsoft.com/office/drawing/2014/main" id="{A9D72982-E228-4B8A-A111-98ADFAC410D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-5400000">
                  <a:off x="2813" y="1961"/>
                  <a:ext cx="148" cy="208"/>
                  <a:chOff x="2242" y="1426"/>
                  <a:chExt cx="90" cy="126"/>
                </a:xfrm>
              </p:grpSpPr>
              <p:grpSp>
                <p:nvGrpSpPr>
                  <p:cNvPr id="282" name="Group 83">
                    <a:extLst>
                      <a:ext uri="{FF2B5EF4-FFF2-40B4-BE49-F238E27FC236}">
                        <a16:creationId xmlns:a16="http://schemas.microsoft.com/office/drawing/2014/main" id="{C8366FD8-857A-42D9-BEF9-3441C208537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242" y="1426"/>
                    <a:ext cx="90" cy="66"/>
                    <a:chOff x="2362" y="1186"/>
                    <a:chExt cx="90" cy="66"/>
                  </a:xfrm>
                </p:grpSpPr>
                <p:sp>
                  <p:nvSpPr>
                    <p:cNvPr id="288" name="Oval 84">
                      <a:extLst>
                        <a:ext uri="{FF2B5EF4-FFF2-40B4-BE49-F238E27FC236}">
                          <a16:creationId xmlns:a16="http://schemas.microsoft.com/office/drawing/2014/main" id="{D8F948CC-BCE8-4B75-B0B8-E3DE376C39A7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62" y="1217"/>
                      <a:ext cx="20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289" name="Oval 85">
                      <a:extLst>
                        <a:ext uri="{FF2B5EF4-FFF2-40B4-BE49-F238E27FC236}">
                          <a16:creationId xmlns:a16="http://schemas.microsoft.com/office/drawing/2014/main" id="{4F904161-2C52-4192-A11C-30916E21969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91" y="1231"/>
                      <a:ext cx="20" cy="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290" name="Oval 86">
                      <a:extLst>
                        <a:ext uri="{FF2B5EF4-FFF2-40B4-BE49-F238E27FC236}">
                          <a16:creationId xmlns:a16="http://schemas.microsoft.com/office/drawing/2014/main" id="{4280038B-06B5-4D67-8499-0B6DF15A2FE0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32" y="1211"/>
                      <a:ext cx="20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291" name="Oval 87">
                      <a:extLst>
                        <a:ext uri="{FF2B5EF4-FFF2-40B4-BE49-F238E27FC236}">
                          <a16:creationId xmlns:a16="http://schemas.microsoft.com/office/drawing/2014/main" id="{8017368A-7373-4FA9-8A52-B4A75EC9907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87" y="1186"/>
                      <a:ext cx="21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</p:grpSp>
              <p:grpSp>
                <p:nvGrpSpPr>
                  <p:cNvPr id="283" name="Group 88">
                    <a:extLst>
                      <a:ext uri="{FF2B5EF4-FFF2-40B4-BE49-F238E27FC236}">
                        <a16:creationId xmlns:a16="http://schemas.microsoft.com/office/drawing/2014/main" id="{2D617C0B-B2DA-43EF-B3B4-D92439F82B9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242" y="1486"/>
                    <a:ext cx="90" cy="66"/>
                    <a:chOff x="2362" y="1186"/>
                    <a:chExt cx="90" cy="66"/>
                  </a:xfrm>
                </p:grpSpPr>
                <p:sp>
                  <p:nvSpPr>
                    <p:cNvPr id="284" name="Oval 89">
                      <a:extLst>
                        <a:ext uri="{FF2B5EF4-FFF2-40B4-BE49-F238E27FC236}">
                          <a16:creationId xmlns:a16="http://schemas.microsoft.com/office/drawing/2014/main" id="{5F56E25D-1752-4BCE-AD55-44D173B9BB3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62" y="1217"/>
                      <a:ext cx="20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285" name="Oval 90">
                      <a:extLst>
                        <a:ext uri="{FF2B5EF4-FFF2-40B4-BE49-F238E27FC236}">
                          <a16:creationId xmlns:a16="http://schemas.microsoft.com/office/drawing/2014/main" id="{297EA000-F057-4D04-8ABA-950DBD91BC5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91" y="1231"/>
                      <a:ext cx="20" cy="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286" name="Oval 91">
                      <a:extLst>
                        <a:ext uri="{FF2B5EF4-FFF2-40B4-BE49-F238E27FC236}">
                          <a16:creationId xmlns:a16="http://schemas.microsoft.com/office/drawing/2014/main" id="{7899A8ED-754F-4817-84FB-24C995B6579B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432" y="1211"/>
                      <a:ext cx="20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287" name="Oval 92">
                      <a:extLst>
                        <a:ext uri="{FF2B5EF4-FFF2-40B4-BE49-F238E27FC236}">
                          <a16:creationId xmlns:a16="http://schemas.microsoft.com/office/drawing/2014/main" id="{BF7AB50A-2754-4F96-AE45-D1E8F4E054E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87" y="1186"/>
                      <a:ext cx="21" cy="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400"/>
                    </a:p>
                  </p:txBody>
                </p:sp>
              </p:grpSp>
            </p:grpSp>
            <p:grpSp>
              <p:nvGrpSpPr>
                <p:cNvPr id="254" name="Group 93">
                  <a:extLst>
                    <a:ext uri="{FF2B5EF4-FFF2-40B4-BE49-F238E27FC236}">
                      <a16:creationId xmlns:a16="http://schemas.microsoft.com/office/drawing/2014/main" id="{44B7B74E-1033-45C3-9F3F-B3FC8E65745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0800000" flipH="1" flipV="1">
                  <a:off x="2583" y="1781"/>
                  <a:ext cx="148" cy="108"/>
                  <a:chOff x="2362" y="1186"/>
                  <a:chExt cx="90" cy="66"/>
                </a:xfrm>
              </p:grpSpPr>
              <p:sp>
                <p:nvSpPr>
                  <p:cNvPr id="278" name="Oval 94">
                    <a:extLst>
                      <a:ext uri="{FF2B5EF4-FFF2-40B4-BE49-F238E27FC236}">
                        <a16:creationId xmlns:a16="http://schemas.microsoft.com/office/drawing/2014/main" id="{2CAEE937-373A-4C01-83EF-B8A12E4F4BC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2" y="1217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79" name="Oval 95">
                    <a:extLst>
                      <a:ext uri="{FF2B5EF4-FFF2-40B4-BE49-F238E27FC236}">
                        <a16:creationId xmlns:a16="http://schemas.microsoft.com/office/drawing/2014/main" id="{CE13D6E1-D8A8-4E00-B557-4CD573A3D5D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1" y="123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80" name="Oval 96">
                    <a:extLst>
                      <a:ext uri="{FF2B5EF4-FFF2-40B4-BE49-F238E27FC236}">
                        <a16:creationId xmlns:a16="http://schemas.microsoft.com/office/drawing/2014/main" id="{177E5A0F-5E2A-4EEE-8488-283E648AAF9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2" y="1211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81" name="Oval 97">
                    <a:extLst>
                      <a:ext uri="{FF2B5EF4-FFF2-40B4-BE49-F238E27FC236}">
                        <a16:creationId xmlns:a16="http://schemas.microsoft.com/office/drawing/2014/main" id="{535E6107-709A-45E0-AFDF-19BD256BED2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flipH="1" flipV="1">
                    <a:off x="2387" y="118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255" name="Group 98">
                  <a:extLst>
                    <a:ext uri="{FF2B5EF4-FFF2-40B4-BE49-F238E27FC236}">
                      <a16:creationId xmlns:a16="http://schemas.microsoft.com/office/drawing/2014/main" id="{35E46AE4-53A0-48B4-AB82-D73740E501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8951550" flipH="1">
                  <a:off x="2968" y="1711"/>
                  <a:ext cx="148" cy="109"/>
                  <a:chOff x="2362" y="1186"/>
                  <a:chExt cx="90" cy="66"/>
                </a:xfrm>
              </p:grpSpPr>
              <p:sp>
                <p:nvSpPr>
                  <p:cNvPr id="274" name="Oval 99">
                    <a:extLst>
                      <a:ext uri="{FF2B5EF4-FFF2-40B4-BE49-F238E27FC236}">
                        <a16:creationId xmlns:a16="http://schemas.microsoft.com/office/drawing/2014/main" id="{74175EBE-BE23-449A-9561-BC1E43C73EB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2" y="1217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75" name="Oval 100">
                    <a:extLst>
                      <a:ext uri="{FF2B5EF4-FFF2-40B4-BE49-F238E27FC236}">
                        <a16:creationId xmlns:a16="http://schemas.microsoft.com/office/drawing/2014/main" id="{ACEF1BFB-AD58-4339-892A-C1A6DB5D00F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1" y="123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76" name="Oval 101">
                    <a:extLst>
                      <a:ext uri="{FF2B5EF4-FFF2-40B4-BE49-F238E27FC236}">
                        <a16:creationId xmlns:a16="http://schemas.microsoft.com/office/drawing/2014/main" id="{13862EB3-57D8-42F6-89EB-B653E31071B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2" y="1211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77" name="Oval 102">
                    <a:extLst>
                      <a:ext uri="{FF2B5EF4-FFF2-40B4-BE49-F238E27FC236}">
                        <a16:creationId xmlns:a16="http://schemas.microsoft.com/office/drawing/2014/main" id="{2C58AACA-C1D9-4787-83B0-09F5BC1A3BE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7" y="118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256" name="Group 103">
                  <a:extLst>
                    <a:ext uri="{FF2B5EF4-FFF2-40B4-BE49-F238E27FC236}">
                      <a16:creationId xmlns:a16="http://schemas.microsoft.com/office/drawing/2014/main" id="{23685A76-3022-4C9E-97C4-A9FCEF9E0F2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2554506" flipH="1">
                  <a:off x="3054" y="1707"/>
                  <a:ext cx="148" cy="109"/>
                  <a:chOff x="2362" y="1186"/>
                  <a:chExt cx="90" cy="66"/>
                </a:xfrm>
              </p:grpSpPr>
              <p:sp>
                <p:nvSpPr>
                  <p:cNvPr id="270" name="Oval 104">
                    <a:extLst>
                      <a:ext uri="{FF2B5EF4-FFF2-40B4-BE49-F238E27FC236}">
                        <a16:creationId xmlns:a16="http://schemas.microsoft.com/office/drawing/2014/main" id="{B21C68E8-39B7-4776-B2F6-25A3A92E854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2" y="1217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71" name="Oval 105">
                    <a:extLst>
                      <a:ext uri="{FF2B5EF4-FFF2-40B4-BE49-F238E27FC236}">
                        <a16:creationId xmlns:a16="http://schemas.microsoft.com/office/drawing/2014/main" id="{7557C0FD-1ECD-4B68-BE54-A3FE11C4B0B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1" y="1231"/>
                    <a:ext cx="20" cy="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72" name="Oval 106">
                    <a:extLst>
                      <a:ext uri="{FF2B5EF4-FFF2-40B4-BE49-F238E27FC236}">
                        <a16:creationId xmlns:a16="http://schemas.microsoft.com/office/drawing/2014/main" id="{FDE45E50-0BAA-4888-9419-F4B2AD66DA8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2" y="1211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73" name="Oval 107">
                    <a:extLst>
                      <a:ext uri="{FF2B5EF4-FFF2-40B4-BE49-F238E27FC236}">
                        <a16:creationId xmlns:a16="http://schemas.microsoft.com/office/drawing/2014/main" id="{32978A7C-2B92-4FFD-9A56-EA742664DE0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7" y="118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257" name="Group 108">
                  <a:extLst>
                    <a:ext uri="{FF2B5EF4-FFF2-40B4-BE49-F238E27FC236}">
                      <a16:creationId xmlns:a16="http://schemas.microsoft.com/office/drawing/2014/main" id="{8103710F-C0DA-4866-8FCD-E88C1000EAC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-6871178">
                  <a:off x="2991" y="2201"/>
                  <a:ext cx="116" cy="125"/>
                  <a:chOff x="2479" y="1506"/>
                  <a:chExt cx="71" cy="76"/>
                </a:xfrm>
              </p:grpSpPr>
              <p:sp>
                <p:nvSpPr>
                  <p:cNvPr id="267" name="Oval 109">
                    <a:extLst>
                      <a:ext uri="{FF2B5EF4-FFF2-40B4-BE49-F238E27FC236}">
                        <a16:creationId xmlns:a16="http://schemas.microsoft.com/office/drawing/2014/main" id="{9C3F6CF7-BBC9-48BD-B910-84B3182F7D9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6" y="1506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68" name="Oval 110">
                    <a:extLst>
                      <a:ext uri="{FF2B5EF4-FFF2-40B4-BE49-F238E27FC236}">
                        <a16:creationId xmlns:a16="http://schemas.microsoft.com/office/drawing/2014/main" id="{13FC05AB-A162-4779-BBCD-B7F489DAEEC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9" y="1562"/>
                    <a:ext cx="20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269" name="Oval 111">
                    <a:extLst>
                      <a:ext uri="{FF2B5EF4-FFF2-40B4-BE49-F238E27FC236}">
                        <a16:creationId xmlns:a16="http://schemas.microsoft.com/office/drawing/2014/main" id="{636CF98A-B153-45AE-9DB7-2BD743D22AB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9" y="1543"/>
                    <a:ext cx="21" cy="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sp>
              <p:nvSpPr>
                <p:cNvPr id="258" name="Oval 112">
                  <a:extLst>
                    <a:ext uri="{FF2B5EF4-FFF2-40B4-BE49-F238E27FC236}">
                      <a16:creationId xmlns:a16="http://schemas.microsoft.com/office/drawing/2014/main" id="{E720B2D1-D63F-4A03-AAD9-FF20917994E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6871178">
                  <a:off x="2559" y="2285"/>
                  <a:ext cx="34" cy="3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59" name="Oval 113">
                  <a:extLst>
                    <a:ext uri="{FF2B5EF4-FFF2-40B4-BE49-F238E27FC236}">
                      <a16:creationId xmlns:a16="http://schemas.microsoft.com/office/drawing/2014/main" id="{C7FE92EA-1149-49BB-858E-E4968BF3545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6871178">
                  <a:off x="2654" y="2273"/>
                  <a:ext cx="33" cy="3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60" name="Oval 114">
                  <a:extLst>
                    <a:ext uri="{FF2B5EF4-FFF2-40B4-BE49-F238E27FC236}">
                      <a16:creationId xmlns:a16="http://schemas.microsoft.com/office/drawing/2014/main" id="{4DFD9A89-DE6E-4735-AF85-8A00208724B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6871178">
                  <a:off x="2547" y="2163"/>
                  <a:ext cx="34" cy="3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61" name="Oval 115">
                  <a:extLst>
                    <a:ext uri="{FF2B5EF4-FFF2-40B4-BE49-F238E27FC236}">
                      <a16:creationId xmlns:a16="http://schemas.microsoft.com/office/drawing/2014/main" id="{3D1817BD-99F8-4434-89C3-663F791BC65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0800000">
                  <a:off x="2667" y="2362"/>
                  <a:ext cx="34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62" name="Oval 121">
                  <a:extLst>
                    <a:ext uri="{FF2B5EF4-FFF2-40B4-BE49-F238E27FC236}">
                      <a16:creationId xmlns:a16="http://schemas.microsoft.com/office/drawing/2014/main" id="{5589CD25-58AC-4C35-BE37-931C5FEF095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115" y="2145"/>
                  <a:ext cx="34" cy="3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63" name="Oval 122">
                  <a:extLst>
                    <a:ext uri="{FF2B5EF4-FFF2-40B4-BE49-F238E27FC236}">
                      <a16:creationId xmlns:a16="http://schemas.microsoft.com/office/drawing/2014/main" id="{B9FB857C-6D5E-48B9-A15F-E000C4FA331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075" y="2164"/>
                  <a:ext cx="33" cy="3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64" name="Oval 124">
                  <a:extLst>
                    <a:ext uri="{FF2B5EF4-FFF2-40B4-BE49-F238E27FC236}">
                      <a16:creationId xmlns:a16="http://schemas.microsoft.com/office/drawing/2014/main" id="{395D8AD5-60B1-4072-96D2-A0216F685B2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6871178">
                  <a:off x="3030" y="2321"/>
                  <a:ext cx="34" cy="3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65" name="Oval 125">
                  <a:extLst>
                    <a:ext uri="{FF2B5EF4-FFF2-40B4-BE49-F238E27FC236}">
                      <a16:creationId xmlns:a16="http://schemas.microsoft.com/office/drawing/2014/main" id="{62683A68-9F96-43A3-A045-3916BBC287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6871178">
                  <a:off x="3038" y="2269"/>
                  <a:ext cx="33" cy="3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66" name="Oval 126">
                  <a:extLst>
                    <a:ext uri="{FF2B5EF4-FFF2-40B4-BE49-F238E27FC236}">
                      <a16:creationId xmlns:a16="http://schemas.microsoft.com/office/drawing/2014/main" id="{7655BAE4-CBD2-44D3-ADB8-1CA5DD7C60C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6871178">
                  <a:off x="3071" y="2131"/>
                  <a:ext cx="34" cy="3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</p:grpSp>
          <p:grpSp>
            <p:nvGrpSpPr>
              <p:cNvPr id="223" name="Group 473">
                <a:extLst>
                  <a:ext uri="{FF2B5EF4-FFF2-40B4-BE49-F238E27FC236}">
                    <a16:creationId xmlns:a16="http://schemas.microsoft.com/office/drawing/2014/main" id="{B273BD72-06E3-48A3-B8DE-62DC8930AB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8487" y="2133600"/>
                <a:ext cx="1701713" cy="1837235"/>
                <a:chOff x="1926" y="1583"/>
                <a:chExt cx="1476" cy="1358"/>
              </a:xfrm>
            </p:grpSpPr>
            <p:grpSp>
              <p:nvGrpSpPr>
                <p:cNvPr id="224" name="Group 2">
                  <a:extLst>
                    <a:ext uri="{FF2B5EF4-FFF2-40B4-BE49-F238E27FC236}">
                      <a16:creationId xmlns:a16="http://schemas.microsoft.com/office/drawing/2014/main" id="{5105678C-F0EE-4A7B-8406-0C879F4086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75" y="1628"/>
                  <a:ext cx="854" cy="854"/>
                  <a:chOff x="2535" y="1380"/>
                  <a:chExt cx="1446" cy="1446"/>
                </a:xfrm>
              </p:grpSpPr>
              <p:sp>
                <p:nvSpPr>
                  <p:cNvPr id="234" name="Line 3">
                    <a:extLst>
                      <a:ext uri="{FF2B5EF4-FFF2-40B4-BE49-F238E27FC236}">
                        <a16:creationId xmlns:a16="http://schemas.microsoft.com/office/drawing/2014/main" id="{A54F1BD9-F309-4B31-A7B9-5A01E1AE26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35" y="1380"/>
                    <a:ext cx="0" cy="144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" name="Line 4">
                    <a:extLst>
                      <a:ext uri="{FF2B5EF4-FFF2-40B4-BE49-F238E27FC236}">
                        <a16:creationId xmlns:a16="http://schemas.microsoft.com/office/drawing/2014/main" id="{F5B52D06-B7B8-460D-A891-1DF19795F7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3258" y="2103"/>
                    <a:ext cx="0" cy="144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" name="Text Box 253">
                  <a:extLst>
                    <a:ext uri="{FF2B5EF4-FFF2-40B4-BE49-F238E27FC236}">
                      <a16:creationId xmlns:a16="http://schemas.microsoft.com/office/drawing/2014/main" id="{2B09E5E5-660B-44B5-B914-C5F41B8500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42"/>
                  <a:ext cx="438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/>
                    <a:t>F 1</a:t>
                  </a:r>
                </a:p>
              </p:txBody>
            </p:sp>
            <p:sp>
              <p:nvSpPr>
                <p:cNvPr id="226" name="Text Box 254">
                  <a:extLst>
                    <a:ext uri="{FF2B5EF4-FFF2-40B4-BE49-F238E27FC236}">
                      <a16:creationId xmlns:a16="http://schemas.microsoft.com/office/drawing/2014/main" id="{8096E7FB-9B9F-431B-988C-01F03E5CAD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2154" y="1705"/>
                  <a:ext cx="438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/>
                    <a:t>F 2</a:t>
                  </a:r>
                </a:p>
              </p:txBody>
            </p:sp>
            <p:grpSp>
              <p:nvGrpSpPr>
                <p:cNvPr id="227" name="Group 472">
                  <a:extLst>
                    <a:ext uri="{FF2B5EF4-FFF2-40B4-BE49-F238E27FC236}">
                      <a16:creationId xmlns:a16="http://schemas.microsoft.com/office/drawing/2014/main" id="{B822EC53-EAFB-445F-B7E0-7621AD8133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6" y="2430"/>
                  <a:ext cx="1125" cy="511"/>
                  <a:chOff x="1926" y="2430"/>
                  <a:chExt cx="1125" cy="511"/>
                </a:xfrm>
              </p:grpSpPr>
              <p:sp>
                <p:nvSpPr>
                  <p:cNvPr id="228" name="Line 9">
                    <a:extLst>
                      <a:ext uri="{FF2B5EF4-FFF2-40B4-BE49-F238E27FC236}">
                        <a16:creationId xmlns:a16="http://schemas.microsoft.com/office/drawing/2014/main" id="{61A413BF-B28B-4375-ABFE-BACD2D6DF5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2478" y="2481"/>
                    <a:ext cx="294" cy="29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9" name="Line 11">
                    <a:extLst>
                      <a:ext uri="{FF2B5EF4-FFF2-40B4-BE49-F238E27FC236}">
                        <a16:creationId xmlns:a16="http://schemas.microsoft.com/office/drawing/2014/main" id="{08768763-AD23-4A80-B79C-84C8EA80D4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4400000" flipH="1">
                    <a:off x="2285" y="2380"/>
                    <a:ext cx="101" cy="2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" name="Text Box 255">
                    <a:extLst>
                      <a:ext uri="{FF2B5EF4-FFF2-40B4-BE49-F238E27FC236}">
                        <a16:creationId xmlns:a16="http://schemas.microsoft.com/office/drawing/2014/main" id="{3FCB3312-CE7C-421C-A9DA-5E0BA2BFD2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1" y="2430"/>
                    <a:ext cx="373" cy="1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400"/>
                      <a:t>F 3</a:t>
                    </a:r>
                  </a:p>
                </p:txBody>
              </p:sp>
              <p:sp>
                <p:nvSpPr>
                  <p:cNvPr id="231" name="Text Box 258">
                    <a:extLst>
                      <a:ext uri="{FF2B5EF4-FFF2-40B4-BE49-F238E27FC236}">
                        <a16:creationId xmlns:a16="http://schemas.microsoft.com/office/drawing/2014/main" id="{403A547F-AB4B-461D-B8F1-38FE93B70C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78" y="2747"/>
                    <a:ext cx="373" cy="1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400"/>
                      <a:t>F n</a:t>
                    </a:r>
                  </a:p>
                </p:txBody>
              </p:sp>
              <p:sp>
                <p:nvSpPr>
                  <p:cNvPr id="232" name="Line 5">
                    <a:extLst>
                      <a:ext uri="{FF2B5EF4-FFF2-40B4-BE49-F238E27FC236}">
                        <a16:creationId xmlns:a16="http://schemas.microsoft.com/office/drawing/2014/main" id="{87321E4E-BE72-40B1-9906-CAF0F4FD78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95" y="2479"/>
                    <a:ext cx="280" cy="2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3" name="Text Box 256">
                    <a:extLst>
                      <a:ext uri="{FF2B5EF4-FFF2-40B4-BE49-F238E27FC236}">
                        <a16:creationId xmlns:a16="http://schemas.microsoft.com/office/drawing/2014/main" id="{B0A9DD3B-26BC-42E0-935C-4D6A9EE863B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6" y="2658"/>
                    <a:ext cx="438" cy="1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400"/>
                      <a:t>F 4</a:t>
                    </a:r>
                  </a:p>
                </p:txBody>
              </p:sp>
            </p:grpSp>
          </p:grpSp>
        </p:grpSp>
        <p:sp>
          <p:nvSpPr>
            <p:cNvPr id="218" name="Right Arrow 1571">
              <a:extLst>
                <a:ext uri="{FF2B5EF4-FFF2-40B4-BE49-F238E27FC236}">
                  <a16:creationId xmlns:a16="http://schemas.microsoft.com/office/drawing/2014/main" id="{0360A204-B0E5-4C3D-B596-1A9D88DE9F53}"/>
                </a:ext>
              </a:extLst>
            </p:cNvPr>
            <p:cNvSpPr/>
            <p:nvPr/>
          </p:nvSpPr>
          <p:spPr>
            <a:xfrm>
              <a:off x="4902243" y="2400755"/>
              <a:ext cx="381000" cy="1522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121D9B5-EA7D-498D-8FFE-FDBD0534790D}"/>
                </a:ext>
              </a:extLst>
            </p:cNvPr>
            <p:cNvSpPr txBox="1"/>
            <p:nvPr/>
          </p:nvSpPr>
          <p:spPr>
            <a:xfrm>
              <a:off x="5552684" y="948365"/>
              <a:ext cx="12542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Cell Features</a:t>
              </a:r>
            </a:p>
          </p:txBody>
        </p:sp>
        <p:cxnSp>
          <p:nvCxnSpPr>
            <p:cNvPr id="220" name="Curved Connector 1573">
              <a:extLst>
                <a:ext uri="{FF2B5EF4-FFF2-40B4-BE49-F238E27FC236}">
                  <a16:creationId xmlns:a16="http://schemas.microsoft.com/office/drawing/2014/main" id="{95DD7FAF-EA99-46AB-8333-A04EB006896F}"/>
                </a:ext>
              </a:extLst>
            </p:cNvPr>
            <p:cNvCxnSpPr/>
            <p:nvPr/>
          </p:nvCxnSpPr>
          <p:spPr>
            <a:xfrm flipV="1">
              <a:off x="4425315" y="2579449"/>
              <a:ext cx="1365887" cy="302453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Title 344">
            <a:extLst>
              <a:ext uri="{FF2B5EF4-FFF2-40B4-BE49-F238E27FC236}">
                <a16:creationId xmlns:a16="http://schemas.microsoft.com/office/drawing/2014/main" id="{77C6EE5E-2D46-436E-8333-0DDA954A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7" y="-11262"/>
            <a:ext cx="10515600" cy="1325563"/>
          </a:xfrm>
        </p:spPr>
        <p:txBody>
          <a:bodyPr/>
          <a:lstStyle/>
          <a:p>
            <a:r>
              <a:rPr lang="en-US" dirty="0"/>
              <a:t>Example: Cell State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0850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F4B9-3A94-499B-8146-FE04EE02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are not intrinsic!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DD8D-51C5-43C5-BAAF-41229D55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Crucial application specific decisions must be made in determining groups</a:t>
            </a:r>
          </a:p>
          <a:p>
            <a:r>
              <a:rPr lang="en-US" dirty="0"/>
              <a:t>Features to use</a:t>
            </a:r>
          </a:p>
          <a:p>
            <a:r>
              <a:rPr lang="en-US" dirty="0"/>
              <a:t>Interpoint similarity</a:t>
            </a:r>
          </a:p>
          <a:p>
            <a:r>
              <a:rPr lang="en-US" dirty="0"/>
              <a:t>Point to groups similarity</a:t>
            </a:r>
          </a:p>
        </p:txBody>
      </p:sp>
    </p:spTree>
    <p:extLst>
      <p:ext uri="{BB962C8B-B14F-4D97-AF65-F5344CB8AC3E}">
        <p14:creationId xmlns:p14="http://schemas.microsoft.com/office/powerpoint/2010/main" val="127010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130F-A665-4770-AC25-E257E70D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Classes of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4C2C-3BE3-4B70-AD62-6E7A71FC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Agglomerative</a:t>
            </a:r>
          </a:p>
          <a:p>
            <a:r>
              <a:rPr lang="en-US" dirty="0" err="1"/>
              <a:t>Partitional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D82F-5D30-47F5-8E84-D2BC7E73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-96750"/>
            <a:ext cx="10515600" cy="1325563"/>
          </a:xfrm>
        </p:spPr>
        <p:txBody>
          <a:bodyPr/>
          <a:lstStyle/>
          <a:p>
            <a:r>
              <a:rPr lang="en-US" dirty="0"/>
              <a:t>Hierarchical Clustering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86E5-777B-449F-886A-89AECE54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131" y="2025021"/>
            <a:ext cx="4698460" cy="26381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all pairs of distances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Join the closest points to form a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1 unless, no more points left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74" y="2148695"/>
            <a:ext cx="2381250" cy="2390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063" y="1758168"/>
            <a:ext cx="3981450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77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0370-22AB-4800-A5D7-F4F3464F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0" y="44514"/>
            <a:ext cx="10515600" cy="1325563"/>
          </a:xfrm>
        </p:spPr>
        <p:txBody>
          <a:bodyPr/>
          <a:lstStyle/>
          <a:p>
            <a:r>
              <a:rPr lang="en-US" dirty="0"/>
              <a:t>Linkage Choices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079492" y="1382972"/>
            <a:ext cx="2482731" cy="3006970"/>
            <a:chOff x="835270" y="1769616"/>
            <a:chExt cx="2482731" cy="3006970"/>
          </a:xfrm>
        </p:grpSpPr>
        <p:sp>
          <p:nvSpPr>
            <p:cNvPr id="47" name="TextBox 46"/>
            <p:cNvSpPr txBox="1"/>
            <p:nvPr/>
          </p:nvSpPr>
          <p:spPr>
            <a:xfrm>
              <a:off x="951904" y="1769616"/>
              <a:ext cx="21659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w Cen MT Condensed Extra Bold" panose="020B0803020202020204" pitchFamily="34" charset="0"/>
                </a:rPr>
                <a:t>Single Linkage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50340" y="2378179"/>
              <a:ext cx="769107" cy="1506048"/>
              <a:chOff x="1554006" y="2378179"/>
              <a:chExt cx="769107" cy="150604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786159" y="3135649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587961" y="3303052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54006" y="3467297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554006" y="3608643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879337" y="3426236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783002" y="3549420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06406" y="3761043"/>
                <a:ext cx="118445" cy="123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119388" y="2378179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75672" y="2492996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879337" y="2571924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879337" y="2713270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4668" y="2530863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108333" y="2654047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918031" y="2928841"/>
                <a:ext cx="118445" cy="1231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H="1">
                <a:off x="1824851" y="2976273"/>
                <a:ext cx="178414" cy="23712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835270" y="4130255"/>
              <a:ext cx="2482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 Condensed Extra Bold" panose="020B0803020202020204" pitchFamily="34" charset="0"/>
                </a:rPr>
                <a:t>Prefers Connected Clusters</a:t>
              </a:r>
            </a:p>
            <a:p>
              <a:r>
                <a:rPr lang="en-US" dirty="0">
                  <a:latin typeface="Tw Cen MT Condensed Extra Bold" panose="020B0803020202020204" pitchFamily="34" charset="0"/>
                </a:rPr>
                <a:t>Sensitive to Noise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68997" y="1370077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w Cen MT Condensed Extra Bold" panose="020B0803020202020204" pitchFamily="34" charset="0"/>
              </a:rPr>
              <a:t>Complete Linkage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5570213" y="2007355"/>
            <a:ext cx="769107" cy="1506048"/>
            <a:chOff x="5732684" y="2437402"/>
            <a:chExt cx="769107" cy="1506048"/>
          </a:xfrm>
        </p:grpSpPr>
        <p:sp>
          <p:nvSpPr>
            <p:cNvPr id="18" name="Oval 17"/>
            <p:cNvSpPr/>
            <p:nvPr/>
          </p:nvSpPr>
          <p:spPr>
            <a:xfrm>
              <a:off x="5964837" y="3194872"/>
              <a:ext cx="118445" cy="123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766639" y="3362275"/>
              <a:ext cx="118445" cy="123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732684" y="3526520"/>
              <a:ext cx="118445" cy="123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732684" y="3667866"/>
              <a:ext cx="118445" cy="123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058015" y="3485459"/>
              <a:ext cx="118445" cy="123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961680" y="3608643"/>
              <a:ext cx="118445" cy="123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85084" y="3820266"/>
              <a:ext cx="118445" cy="123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298066" y="2437402"/>
              <a:ext cx="118445" cy="123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54350" y="2552219"/>
              <a:ext cx="118445" cy="123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058015" y="2631147"/>
              <a:ext cx="118445" cy="123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58015" y="2772493"/>
              <a:ext cx="118445" cy="123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383346" y="2590086"/>
              <a:ext cx="118445" cy="123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87011" y="2713270"/>
              <a:ext cx="118445" cy="123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096709" y="2988064"/>
              <a:ext cx="118445" cy="123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endCxn id="24" idx="3"/>
            </p:cNvCxnSpPr>
            <p:nvPr/>
          </p:nvCxnSpPr>
          <p:spPr>
            <a:xfrm flipH="1">
              <a:off x="5902430" y="2467065"/>
              <a:ext cx="458324" cy="1458345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4825675" y="3706421"/>
            <a:ext cx="234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 Extra Bold" panose="020B0803020202020204" pitchFamily="34" charset="0"/>
              </a:rPr>
              <a:t>Prefers Compact Clusters</a:t>
            </a:r>
          </a:p>
          <a:p>
            <a:r>
              <a:rPr lang="en-US" dirty="0">
                <a:latin typeface="Tw Cen MT Condensed Extra Bold" panose="020B0803020202020204" pitchFamily="34" charset="0"/>
              </a:rPr>
              <a:t>Robust to Noise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99785" y="1370077"/>
            <a:ext cx="2425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w Cen MT Condensed Extra Bold" panose="020B0803020202020204" pitchFamily="34" charset="0"/>
              </a:rPr>
              <a:t>Average Linkage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127807" y="1983685"/>
            <a:ext cx="769107" cy="1506048"/>
            <a:chOff x="9489697" y="2378179"/>
            <a:chExt cx="769107" cy="1506048"/>
          </a:xfrm>
        </p:grpSpPr>
        <p:sp>
          <p:nvSpPr>
            <p:cNvPr id="32" name="Oval 31"/>
            <p:cNvSpPr/>
            <p:nvPr/>
          </p:nvSpPr>
          <p:spPr>
            <a:xfrm>
              <a:off x="9721850" y="3135649"/>
              <a:ext cx="118445" cy="123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523652" y="3303052"/>
              <a:ext cx="118445" cy="123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489697" y="3467297"/>
              <a:ext cx="118445" cy="123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489697" y="3608643"/>
              <a:ext cx="118445" cy="123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9815028" y="3426236"/>
              <a:ext cx="118445" cy="123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718693" y="3549420"/>
              <a:ext cx="118445" cy="123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9642097" y="3761043"/>
              <a:ext cx="118445" cy="123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0055079" y="2378179"/>
              <a:ext cx="118445" cy="123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911363" y="2492996"/>
              <a:ext cx="118445" cy="123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815028" y="2571924"/>
              <a:ext cx="118445" cy="123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815028" y="2713270"/>
              <a:ext cx="118445" cy="123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0140359" y="2530863"/>
              <a:ext cx="118445" cy="123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0044024" y="2654047"/>
              <a:ext cx="118445" cy="123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9853722" y="2928841"/>
              <a:ext cx="118445" cy="123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9653941" y="2633102"/>
              <a:ext cx="379644" cy="95501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7383269" y="3735760"/>
            <a:ext cx="234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 Condensed Extra Bold" panose="020B0803020202020204" pitchFamily="34" charset="0"/>
              </a:rPr>
              <a:t>Prefers Compact Clusters</a:t>
            </a:r>
          </a:p>
          <a:p>
            <a:r>
              <a:rPr lang="en-US" dirty="0">
                <a:latin typeface="Tw Cen MT Condensed Extra Bold" panose="020B0803020202020204" pitchFamily="34" charset="0"/>
              </a:rPr>
              <a:t>Robust to Noise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56" y="4266240"/>
            <a:ext cx="1209743" cy="114345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41" y="4448529"/>
            <a:ext cx="1218028" cy="77887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226" y="4634629"/>
            <a:ext cx="1226314" cy="48886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578" y="5487628"/>
            <a:ext cx="1047738" cy="105701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182" y="5450281"/>
            <a:ext cx="1047737" cy="103846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4226" y="5496900"/>
            <a:ext cx="1075553" cy="10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2FC1-2BCE-4FFA-9ED7-2B7DFB5F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85070" cy="1325563"/>
          </a:xfrm>
        </p:spPr>
        <p:txBody>
          <a:bodyPr/>
          <a:lstStyle/>
          <a:p>
            <a:r>
              <a:rPr lang="en-US" dirty="0" err="1"/>
              <a:t>Clustergram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1746-9B86-4CDB-8A60-D3AA8E077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604" y="1825625"/>
            <a:ext cx="5875639" cy="4351338"/>
          </a:xfrm>
        </p:spPr>
        <p:txBody>
          <a:bodyPr/>
          <a:lstStyle/>
          <a:p>
            <a:r>
              <a:rPr lang="en-US" dirty="0"/>
              <a:t>Most common use of hierarchical clustering</a:t>
            </a:r>
          </a:p>
          <a:p>
            <a:r>
              <a:rPr lang="en-US" dirty="0"/>
              <a:t>However hierarchical clustering does not specify row/column order! </a:t>
            </a:r>
          </a:p>
          <a:p>
            <a:pPr lvl="1"/>
            <a:r>
              <a:rPr lang="en-US" dirty="0"/>
              <a:t>Arbitrary pivoting of leaves consistent with hierarchical clustering tree</a:t>
            </a:r>
          </a:p>
          <a:p>
            <a:r>
              <a:rPr lang="en-US" dirty="0"/>
              <a:t>Ordering comes from optimal leaf ordering obeying tree constraints</a:t>
            </a:r>
          </a:p>
          <a:p>
            <a:r>
              <a:rPr lang="en-US" dirty="0"/>
              <a:t>Be careful interpreting adjacent rows from different clusters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27" y="1594701"/>
            <a:ext cx="4582262" cy="45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583</Words>
  <Application>Microsoft Office PowerPoint</Application>
  <PresentationFormat>Widescreen</PresentationFormat>
  <Paragraphs>162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Symbol</vt:lpstr>
      <vt:lpstr>Tw Cen MT Condensed</vt:lpstr>
      <vt:lpstr>Tw Cen MT Condensed Extra Bold</vt:lpstr>
      <vt:lpstr>Office Theme</vt:lpstr>
      <vt:lpstr>Clustering</vt:lpstr>
      <vt:lpstr>What is Clustering?</vt:lpstr>
      <vt:lpstr>Usage Scenarios</vt:lpstr>
      <vt:lpstr>Example: Cell State Identification</vt:lpstr>
      <vt:lpstr>Groups are not intrinsic!</vt:lpstr>
      <vt:lpstr>Broad Classes of Clustering</vt:lpstr>
      <vt:lpstr>Hierarchical Clustering Overview</vt:lpstr>
      <vt:lpstr>Linkage Choices</vt:lpstr>
      <vt:lpstr>Clustergram</vt:lpstr>
      <vt:lpstr>K-means</vt:lpstr>
      <vt:lpstr>Implementation Example k=3</vt:lpstr>
      <vt:lpstr>K-means optimization</vt:lpstr>
      <vt:lpstr>Limitations of k-means</vt:lpstr>
      <vt:lpstr>Gaussian Mixture Models</vt:lpstr>
      <vt:lpstr>Identifying Clusters</vt:lpstr>
      <vt:lpstr>DBSCAN</vt:lpstr>
      <vt:lpstr>GMM vs k-means vs Agglomerative vs DBSCAN</vt:lpstr>
      <vt:lpstr>Methods of Selecting Number of Clusters Challenge: More clusters will always give better 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Machine Learning</dc:title>
  <dc:creator>Satwik Rajaram</dc:creator>
  <cp:lastModifiedBy>Satwik Rajaram</cp:lastModifiedBy>
  <cp:revision>41</cp:revision>
  <dcterms:created xsi:type="dcterms:W3CDTF">2018-02-21T04:13:19Z</dcterms:created>
  <dcterms:modified xsi:type="dcterms:W3CDTF">2018-03-08T03:35:54Z</dcterms:modified>
</cp:coreProperties>
</file>