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77" r:id="rId6"/>
    <p:sldId id="259" r:id="rId7"/>
    <p:sldId id="260" r:id="rId8"/>
    <p:sldId id="261" r:id="rId9"/>
    <p:sldId id="272" r:id="rId10"/>
    <p:sldId id="273" r:id="rId11"/>
    <p:sldId id="263" r:id="rId12"/>
    <p:sldId id="264" r:id="rId13"/>
    <p:sldId id="278" r:id="rId14"/>
    <p:sldId id="265" r:id="rId15"/>
    <p:sldId id="267" r:id="rId16"/>
    <p:sldId id="274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000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 Condensed" panose="020B060602010402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 Condensed" panose="020B0606020104020203" pitchFamily="34" charset="0"/>
              </a:defRPr>
            </a:lvl1pPr>
          </a:lstStyle>
          <a:p>
            <a:fld id="{1402CD09-B66F-4FAE-A85E-A782221A7CF9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 Condensed" panose="020B06060201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 Condensed" panose="020B0606020104020203" pitchFamily="34" charset="0"/>
              </a:defRPr>
            </a:lvl1pPr>
          </a:lstStyle>
          <a:p>
            <a:fld id="{05C57542-CE5A-4F16-9188-D6A78A37A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7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 Condensed" panose="020B06060201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 Condensed" panose="020B06060201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57542-CE5A-4F16-9188-D6A78A37A7C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9ABC-B2D6-4612-9B98-E7C920337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64D8-C2C7-4976-8910-921B50BC0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15558-4428-487A-AF5F-7F1C3BC0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4FE43-DB41-4C0C-81E1-2DCC0F8E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68F6-9C01-49DF-8840-D8C3A2D3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2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F452-1213-40F1-B7C0-55A3893F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4746E-7B24-4F35-B1A6-E1825055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03CE-3832-4949-912F-51BF99FB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984C-8CD7-402B-8122-3E78BC7E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1DF9-93B5-416F-B3C5-E36B01A7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6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ABF13-6D99-469E-95D8-752F5BF0A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E0537-F8D9-4920-A064-7BE2FD25A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F6F5E-3C06-43A7-BF58-72111FBE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0EFE-404A-47EC-AC05-F1EDF04C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F208C-CAAA-4918-AF3C-4ED11FF4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5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EF57-3295-473A-9CFA-44BFBBF1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2111-0DF8-4C8E-87CA-DAF2655B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B1DA-61E1-4A69-A571-26C307FD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669B5-CB67-477C-96C4-7DDAE20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89DA-15E8-4877-B6F8-DC460981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7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7F92-DF9C-4A80-BAA8-DE0912BB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22979-282E-406C-98B0-85E2F77C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07FF-68C8-4826-80AD-962E845A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C1743-05D0-46CA-8F51-952EDE69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1B96-08D0-4D95-8CFE-C0B9520B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14B2-76A3-4D9A-8624-B0C863DD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48DA-1AEB-4E3E-BBA8-9FCDF2263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7F58-471F-407F-99A4-0AA4F3A18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E975-54A8-4560-AD2E-1F78DA02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B8287-6FF8-415E-A7F9-C8FFAE2C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75BCA-CFC9-4CC8-A6E8-F9A0B62C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EB7E-41A9-417E-BF87-EE044147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40DC3-519E-4200-B819-8D10946E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53905-08FE-42C6-BC2B-896BC6F70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51AF2-2BF8-4270-9C45-6E077A1A3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7C2FC-24E6-4E82-9152-0B153533A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01DD5-EA39-4E12-BA1B-4AD3FAD3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6B5DF-349B-4CCC-B91A-3F3CF5F1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60D2F-9160-4974-85CF-8040BD29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5ED6-4EC3-4770-80A6-CBB84B49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06DAD-AA16-4728-9C38-86290A65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FA232-D9BF-4D95-B13F-EE978FA9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A5815-0FCF-48F3-A0A6-A6D243F7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09EC3-8046-4990-8E10-0D0AF048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74855-213F-4AD3-9100-0F7AABA3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8A752-D8FE-4E30-B857-A23C9E18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3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C3FB-D6C6-420B-860B-91DD428A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81F7-B2A6-42D0-98D8-D4CD3711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2BFB4-337D-4B8F-A808-B1BD71204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761D8-5C46-4CE1-A7B2-20555FB3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ED258-064B-4939-A7B4-59544774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7C560-C438-4FE8-8DFA-FF047CF5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F5D9-7D5A-40C5-9D32-90E6D4D0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A564D-33F5-468A-BA5F-A75DBE818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9FC5-B7D1-4F6F-92C9-7137ED3C1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E533F-5E59-4C43-B637-4840C338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BF064-511F-4DDF-81BD-BB5A3C73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4E37B-A2DA-442C-AF5D-2F094E95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4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BAA68-972F-4DFD-AA9A-8B5A4FCD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53B0A-C037-4ABF-BFB7-D47D8D3E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7BFF-2DA9-4EEF-BD79-4AF25FC7A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A95F-C896-4FD9-9A15-C2AC7498C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79329-A6BF-4F58-9DF7-536E1B9FC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8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w Cen MT Condensed Extra Bold" panose="020B08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w Cen MT Condensed" panose="020B0606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 Condensed" panose="020B0606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 Condensed" panose="020B0606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 Condensed" panose="020B0606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 Condensed" panose="020B0606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26.png"/><Relationship Id="rId5" Type="http://schemas.microsoft.com/office/2007/relationships/media" Target="../media/media3.wav"/><Relationship Id="rId10" Type="http://schemas.openxmlformats.org/officeDocument/2006/relationships/image" Target="../media/image25.gif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45BB-B372-4E55-A74B-2C897414A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8B492-DB4B-45AA-968E-8C389798C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Satwik Rajaram</a:t>
            </a:r>
          </a:p>
        </p:txBody>
      </p:sp>
    </p:spTree>
    <p:extLst>
      <p:ext uri="{BB962C8B-B14F-4D97-AF65-F5344CB8AC3E}">
        <p14:creationId xmlns:p14="http://schemas.microsoft.com/office/powerpoint/2010/main" val="135417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1239-FDCC-41F3-B10A-6ADB3169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76" y="74742"/>
            <a:ext cx="10515600" cy="1325563"/>
          </a:xfrm>
        </p:spPr>
        <p:txBody>
          <a:bodyPr/>
          <a:lstStyle/>
          <a:p>
            <a:r>
              <a:rPr lang="en-US" dirty="0"/>
              <a:t>PCA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56" y="1899434"/>
            <a:ext cx="5154651" cy="3619711"/>
          </a:xfrm>
          <a:prstGeom prst="rect">
            <a:avLst/>
          </a:prstGeom>
        </p:spPr>
      </p:pic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2435CB4-A6D3-4196-8EC6-6B400FEDC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6" y="2337339"/>
            <a:ext cx="5227365" cy="284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6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BBD2-CCB7-4032-A4FF-044C0A39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6" y="102292"/>
            <a:ext cx="10515600" cy="1325563"/>
          </a:xfrm>
        </p:spPr>
        <p:txBody>
          <a:bodyPr/>
          <a:lstStyle/>
          <a:p>
            <a:r>
              <a:rPr lang="en-US" dirty="0"/>
              <a:t>Generalizing the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DB8223-D39A-4081-A09A-38F82754314B}"/>
                  </a:ext>
                </a:extLst>
              </p:cNvPr>
              <p:cNvSpPr txBox="1"/>
              <p:nvPr/>
            </p:nvSpPr>
            <p:spPr>
              <a:xfrm>
                <a:off x="6910465" y="1940625"/>
                <a:ext cx="3223959" cy="329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DB8223-D39A-4081-A09A-38F827543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465" y="1940625"/>
                <a:ext cx="3223959" cy="329129"/>
              </a:xfrm>
              <a:prstGeom prst="rect">
                <a:avLst/>
              </a:prstGeom>
              <a:blipFill>
                <a:blip r:embed="rId2"/>
                <a:stretch>
                  <a:fillRect l="-2652" t="-11111" r="-947" b="-4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27585C6-388C-45C0-A0A5-5F749FCB12B2}"/>
              </a:ext>
            </a:extLst>
          </p:cNvPr>
          <p:cNvSpPr txBox="1"/>
          <p:nvPr/>
        </p:nvSpPr>
        <p:spPr>
          <a:xfrm>
            <a:off x="5623196" y="1911645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w Cen MT Condensed" panose="020B0606020104020203" pitchFamily="34" charset="0"/>
              </a:rPr>
              <a:t>1</a:t>
            </a:r>
            <a:r>
              <a:rPr lang="en-US" baseline="30000" dirty="0">
                <a:solidFill>
                  <a:schemeClr val="bg2">
                    <a:lumMod val="75000"/>
                  </a:schemeClr>
                </a:solidFill>
                <a:latin typeface="Tw Cen MT Condensed" panose="020B0606020104020203" pitchFamily="34" charset="0"/>
              </a:rPr>
              <a:t>st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w Cen MT Condensed" panose="020B0606020104020203" pitchFamily="34" charset="0"/>
              </a:rPr>
              <a:t> Data Point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5E8DF5-9344-4A54-91D7-597AE955634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667911" y="2105190"/>
            <a:ext cx="242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456607-3CE7-4A61-B0B1-2F36F0FB2193}"/>
              </a:ext>
            </a:extLst>
          </p:cNvPr>
          <p:cNvSpPr txBox="1"/>
          <p:nvPr/>
        </p:nvSpPr>
        <p:spPr>
          <a:xfrm>
            <a:off x="8172567" y="1427855"/>
            <a:ext cx="10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w Cen MT Condensed" panose="020B0606020104020203" pitchFamily="34" charset="0"/>
              </a:rPr>
              <a:t>Basis Vectors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5D1FE7A-A1C6-45C0-9F1A-3ADDA8782718}"/>
              </a:ext>
            </a:extLst>
          </p:cNvPr>
          <p:cNvCxnSpPr>
            <a:stCxn id="12" idx="1"/>
          </p:cNvCxnSpPr>
          <p:nvPr/>
        </p:nvCxnSpPr>
        <p:spPr>
          <a:xfrm rot="10800000" flipV="1">
            <a:off x="7893031" y="1612521"/>
            <a:ext cx="279537" cy="3610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65E2350-D301-4BCE-9716-FFCF154D222E}"/>
              </a:ext>
            </a:extLst>
          </p:cNvPr>
          <p:cNvCxnSpPr>
            <a:stCxn id="12" idx="3"/>
          </p:cNvCxnSpPr>
          <p:nvPr/>
        </p:nvCxnSpPr>
        <p:spPr>
          <a:xfrm>
            <a:off x="9238243" y="1612521"/>
            <a:ext cx="252767" cy="3610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D43709-EF75-4D83-B0C7-2D824A1A2D79}"/>
              </a:ext>
            </a:extLst>
          </p:cNvPr>
          <p:cNvCxnSpPr>
            <a:stCxn id="12" idx="2"/>
          </p:cNvCxnSpPr>
          <p:nvPr/>
        </p:nvCxnSpPr>
        <p:spPr>
          <a:xfrm>
            <a:off x="8705405" y="1797187"/>
            <a:ext cx="0" cy="20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45A8D89-EECE-4999-97BA-A098132E38F4}"/>
              </a:ext>
            </a:extLst>
          </p:cNvPr>
          <p:cNvSpPr txBox="1"/>
          <p:nvPr/>
        </p:nvSpPr>
        <p:spPr>
          <a:xfrm>
            <a:off x="7700773" y="2516612"/>
            <a:ext cx="131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w Cen MT Condensed" panose="020B0606020104020203" pitchFamily="34" charset="0"/>
              </a:rPr>
              <a:t>Coordinates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w Cen MT Condensed" panose="020B0606020104020203" pitchFamily="34" charset="0"/>
              </a:rPr>
              <a:t>Of 1</a:t>
            </a:r>
            <a:r>
              <a:rPr lang="en-US" baseline="30000" dirty="0">
                <a:solidFill>
                  <a:schemeClr val="bg2">
                    <a:lumMod val="75000"/>
                  </a:schemeClr>
                </a:solidFill>
                <a:latin typeface="Tw Cen MT Condensed" panose="020B0606020104020203" pitchFamily="34" charset="0"/>
              </a:rPr>
              <a:t>st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w Cen MT Condensed" panose="020B0606020104020203" pitchFamily="34" charset="0"/>
              </a:rPr>
              <a:t> Data Point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A929014-1189-4C10-88A4-4BAFFFBDACF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7534965" y="2248630"/>
            <a:ext cx="165809" cy="5911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2971AC8-29E2-4D61-9398-919F42DB352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9019147" y="2248630"/>
            <a:ext cx="110643" cy="5911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0FAF99-4B8A-431E-968E-EFE02520423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359960" y="2280977"/>
            <a:ext cx="0" cy="23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9298699-597F-4734-A35C-EAC7BD0AE4A3}"/>
                  </a:ext>
                </a:extLst>
              </p:cNvPr>
              <p:cNvSpPr txBox="1"/>
              <p:nvPr/>
            </p:nvSpPr>
            <p:spPr>
              <a:xfrm>
                <a:off x="6789188" y="3494035"/>
                <a:ext cx="3234603" cy="329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9298699-597F-4734-A35C-EAC7BD0AE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188" y="3494035"/>
                <a:ext cx="3234603" cy="329129"/>
              </a:xfrm>
              <a:prstGeom prst="rect">
                <a:avLst/>
              </a:prstGeom>
              <a:blipFill>
                <a:blip r:embed="rId3"/>
                <a:stretch>
                  <a:fillRect l="-2642" t="-11111" r="-1132" b="-4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7383CCE-4D70-46FA-9550-C32AB298E7A2}"/>
                  </a:ext>
                </a:extLst>
              </p:cNvPr>
              <p:cNvSpPr txBox="1"/>
              <p:nvPr/>
            </p:nvSpPr>
            <p:spPr>
              <a:xfrm>
                <a:off x="6789188" y="3856110"/>
                <a:ext cx="3313086" cy="329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7383CCE-4D70-46FA-9550-C32AB298E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188" y="3856110"/>
                <a:ext cx="3313086" cy="329129"/>
              </a:xfrm>
              <a:prstGeom prst="rect">
                <a:avLst/>
              </a:prstGeom>
              <a:blipFill>
                <a:blip r:embed="rId4"/>
                <a:stretch>
                  <a:fillRect l="-2578" t="-11111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56F7A36-1D6D-4699-BB23-C2C13E0B309D}"/>
                  </a:ext>
                </a:extLst>
              </p:cNvPr>
              <p:cNvSpPr txBox="1"/>
              <p:nvPr/>
            </p:nvSpPr>
            <p:spPr>
              <a:xfrm>
                <a:off x="6789188" y="5094026"/>
                <a:ext cx="3376309" cy="329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acc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56F7A36-1D6D-4699-BB23-C2C13E0B3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188" y="5094026"/>
                <a:ext cx="3376309" cy="329129"/>
              </a:xfrm>
              <a:prstGeom prst="rect">
                <a:avLst/>
              </a:prstGeom>
              <a:blipFill>
                <a:blip r:embed="rId5"/>
                <a:stretch>
                  <a:fillRect l="-2527" t="-11111" r="-361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8F44B5B-3292-4CC6-8E3D-B1007F0C131D}"/>
              </a:ext>
            </a:extLst>
          </p:cNvPr>
          <p:cNvCxnSpPr>
            <a:cxnSpLocks/>
          </p:cNvCxnSpPr>
          <p:nvPr/>
        </p:nvCxnSpPr>
        <p:spPr>
          <a:xfrm>
            <a:off x="8445731" y="4354454"/>
            <a:ext cx="0" cy="59355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867AE1E-BC3E-4098-93A7-D9A7B4721EA6}"/>
              </a:ext>
            </a:extLst>
          </p:cNvPr>
          <p:cNvGrpSpPr/>
          <p:nvPr/>
        </p:nvGrpSpPr>
        <p:grpSpPr>
          <a:xfrm>
            <a:off x="1525466" y="1818404"/>
            <a:ext cx="3425550" cy="3169507"/>
            <a:chOff x="7143068" y="1573451"/>
            <a:chExt cx="3425550" cy="3169507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C3E8110-EF6F-40E7-984A-022D20847FA8}"/>
                </a:ext>
              </a:extLst>
            </p:cNvPr>
            <p:cNvCxnSpPr>
              <a:cxnSpLocks/>
            </p:cNvCxnSpPr>
            <p:nvPr/>
          </p:nvCxnSpPr>
          <p:spPr>
            <a:xfrm>
              <a:off x="7336308" y="4742954"/>
              <a:ext cx="32323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93FC2B7-0B80-4019-A490-B869FED9F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6308" y="1573451"/>
              <a:ext cx="0" cy="3169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DE04865-127F-4261-A9A5-03023E6AD3AB}"/>
                </a:ext>
              </a:extLst>
            </p:cNvPr>
            <p:cNvSpPr/>
            <p:nvPr/>
          </p:nvSpPr>
          <p:spPr>
            <a:xfrm>
              <a:off x="9432885" y="1946180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F68A2C-391D-4E61-ACE0-1C85EB21B6F7}"/>
                </a:ext>
              </a:extLst>
            </p:cNvPr>
            <p:cNvSpPr/>
            <p:nvPr/>
          </p:nvSpPr>
          <p:spPr>
            <a:xfrm>
              <a:off x="8975276" y="2688124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E37CA50-358E-4B68-B8FE-5BE67FAACDFC}"/>
                </a:ext>
              </a:extLst>
            </p:cNvPr>
            <p:cNvSpPr/>
            <p:nvPr/>
          </p:nvSpPr>
          <p:spPr>
            <a:xfrm>
              <a:off x="9884263" y="1929182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C6986C-7E51-47F4-88FD-62524D53A88D}"/>
                </a:ext>
              </a:extLst>
            </p:cNvPr>
            <p:cNvSpPr/>
            <p:nvPr/>
          </p:nvSpPr>
          <p:spPr>
            <a:xfrm>
              <a:off x="9620249" y="2160233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1209317-D333-4A02-9994-FDFEEC0F8C88}"/>
                </a:ext>
              </a:extLst>
            </p:cNvPr>
            <p:cNvSpPr/>
            <p:nvPr/>
          </p:nvSpPr>
          <p:spPr>
            <a:xfrm>
              <a:off x="8813208" y="2913940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28A41E2-DCAE-4F21-9D3E-BFBF4E77741A}"/>
                </a:ext>
              </a:extLst>
            </p:cNvPr>
            <p:cNvSpPr/>
            <p:nvPr/>
          </p:nvSpPr>
          <p:spPr>
            <a:xfrm>
              <a:off x="9409176" y="2626804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AAC2F9C-C476-4C38-A888-C5734775FF7A}"/>
                </a:ext>
              </a:extLst>
            </p:cNvPr>
            <p:cNvSpPr/>
            <p:nvPr/>
          </p:nvSpPr>
          <p:spPr>
            <a:xfrm>
              <a:off x="9620249" y="2459299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58A931E-CB49-48C9-B7E1-2B7202A3BCB5}"/>
                </a:ext>
              </a:extLst>
            </p:cNvPr>
            <p:cNvSpPr/>
            <p:nvPr/>
          </p:nvSpPr>
          <p:spPr>
            <a:xfrm>
              <a:off x="9130045" y="2430643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25D9022-1A34-4C53-AA6B-AB53A08ABA5B}"/>
                </a:ext>
              </a:extLst>
            </p:cNvPr>
            <p:cNvSpPr/>
            <p:nvPr/>
          </p:nvSpPr>
          <p:spPr>
            <a:xfrm>
              <a:off x="9339549" y="2266946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3B86157-B75D-472F-8704-080CA890E4DD}"/>
                </a:ext>
              </a:extLst>
            </p:cNvPr>
            <p:cNvSpPr/>
            <p:nvPr/>
          </p:nvSpPr>
          <p:spPr>
            <a:xfrm>
              <a:off x="8202880" y="3328364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A98608D-B544-43C2-9963-3B9FA1216A39}"/>
                </a:ext>
              </a:extLst>
            </p:cNvPr>
            <p:cNvSpPr/>
            <p:nvPr/>
          </p:nvSpPr>
          <p:spPr>
            <a:xfrm>
              <a:off x="8057378" y="3874744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CBF5EFA-3379-4CB2-9CD7-352CCD451A9B}"/>
                </a:ext>
              </a:extLst>
            </p:cNvPr>
            <p:cNvSpPr/>
            <p:nvPr/>
          </p:nvSpPr>
          <p:spPr>
            <a:xfrm>
              <a:off x="7918122" y="3675276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F0DD7CE-8FDB-40BF-BD4E-D5DEF86631E6}"/>
                </a:ext>
              </a:extLst>
            </p:cNvPr>
            <p:cNvSpPr/>
            <p:nvPr/>
          </p:nvSpPr>
          <p:spPr>
            <a:xfrm>
              <a:off x="8701020" y="3729646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82DAA8A-C86F-42E8-B0ED-BB9B1A9FAF07}"/>
                </a:ext>
              </a:extLst>
            </p:cNvPr>
            <p:cNvSpPr/>
            <p:nvPr/>
          </p:nvSpPr>
          <p:spPr>
            <a:xfrm>
              <a:off x="8927813" y="3226114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0F0D2E6-25EC-4634-B59D-1F0832802FE0}"/>
                </a:ext>
              </a:extLst>
            </p:cNvPr>
            <p:cNvSpPr/>
            <p:nvPr/>
          </p:nvSpPr>
          <p:spPr>
            <a:xfrm>
              <a:off x="8650754" y="3125255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C82331B-A14D-46D7-8E6B-97BDA7D495B5}"/>
                </a:ext>
              </a:extLst>
            </p:cNvPr>
            <p:cNvSpPr/>
            <p:nvPr/>
          </p:nvSpPr>
          <p:spPr>
            <a:xfrm>
              <a:off x="8671431" y="3362263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A74C631-D6E0-479E-9D8E-01620A9B9276}"/>
                </a:ext>
              </a:extLst>
            </p:cNvPr>
            <p:cNvSpPr/>
            <p:nvPr/>
          </p:nvSpPr>
          <p:spPr>
            <a:xfrm>
              <a:off x="8045547" y="3469047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914728C-6DD3-473F-A9C5-5661038C1E63}"/>
                </a:ext>
              </a:extLst>
            </p:cNvPr>
            <p:cNvSpPr/>
            <p:nvPr/>
          </p:nvSpPr>
          <p:spPr>
            <a:xfrm>
              <a:off x="8271090" y="3613473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16428C0-341D-49EB-888A-F57D571D6EFD}"/>
                </a:ext>
              </a:extLst>
            </p:cNvPr>
            <p:cNvGrpSpPr/>
            <p:nvPr/>
          </p:nvGrpSpPr>
          <p:grpSpPr>
            <a:xfrm rot="302897">
              <a:off x="7143068" y="2184708"/>
              <a:ext cx="1864858" cy="873893"/>
              <a:chOff x="6590843" y="2722578"/>
              <a:chExt cx="1087330" cy="492688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EB20911A-88A2-498E-B7B4-81AC091E64BF}"/>
                  </a:ext>
                </a:extLst>
              </p:cNvPr>
              <p:cNvCxnSpPr>
                <a:cxnSpLocks/>
              </p:cNvCxnSpPr>
              <p:nvPr/>
            </p:nvCxnSpPr>
            <p:spPr>
              <a:xfrm rot="18611294">
                <a:off x="7065818" y="2983575"/>
                <a:ext cx="46338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CE1B3A8-0C5F-45C9-A5FA-344DE2B381D9}"/>
                  </a:ext>
                </a:extLst>
              </p:cNvPr>
              <p:cNvGrpSpPr/>
              <p:nvPr/>
            </p:nvGrpSpPr>
            <p:grpSpPr>
              <a:xfrm>
                <a:off x="6590843" y="2722578"/>
                <a:ext cx="620892" cy="307777"/>
                <a:chOff x="2476410" y="4260301"/>
                <a:chExt cx="620892" cy="3077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D72E872-57D3-438F-8C99-F17BCBA8D007}"/>
                        </a:ext>
                      </a:extLst>
                    </p:cNvPr>
                    <p:cNvSpPr txBox="1"/>
                    <p:nvPr/>
                  </p:nvSpPr>
                  <p:spPr>
                    <a:xfrm rot="2385571">
                      <a:off x="2476410" y="4260301"/>
                      <a:ext cx="4666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1400" dirty="0">
                        <a:latin typeface="Tw Cen MT Condensed" panose="020B060602010402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D72E872-57D3-438F-8C99-F17BCBA8D0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385571">
                      <a:off x="2476410" y="4260301"/>
                      <a:ext cx="466666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3703C79C-C53D-48F7-94FD-623F41DEA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611294" flipV="1">
                  <a:off x="2827313" y="4254080"/>
                  <a:ext cx="0" cy="5399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EF27043F-4D18-41B0-8CA1-48B174152A3E}"/>
                      </a:ext>
                    </a:extLst>
                  </p:cNvPr>
                  <p:cNvSpPr txBox="1"/>
                  <p:nvPr/>
                </p:nvSpPr>
                <p:spPr>
                  <a:xfrm rot="18590301">
                    <a:off x="7313073" y="2788760"/>
                    <a:ext cx="4224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1400" dirty="0">
                      <a:latin typeface="Tw Cen MT Condensed" panose="020B0606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EF27043F-4D18-41B0-8CA1-48B174152A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590301">
                    <a:off x="7313073" y="2788760"/>
                    <a:ext cx="42242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F195093-65F8-4317-8E44-03E470FAA77F}"/>
                    </a:ext>
                  </a:extLst>
                </p:cNvPr>
                <p:cNvSpPr/>
                <p:nvPr/>
              </p:nvSpPr>
              <p:spPr>
                <a:xfrm>
                  <a:off x="8476667" y="3861243"/>
                  <a:ext cx="820714" cy="7146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F195093-65F8-4317-8E44-03E470FAA7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6667" y="3861243"/>
                  <a:ext cx="820714" cy="7146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F00D6AD-557A-4B12-B00D-A9F94AEED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6308" y="3497877"/>
              <a:ext cx="1154566" cy="12450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C923E5E-D1A8-47A2-982B-61AB503D7D43}"/>
                </a:ext>
              </a:extLst>
            </p:cNvPr>
            <p:cNvCxnSpPr>
              <a:cxnSpLocks/>
            </p:cNvCxnSpPr>
            <p:nvPr/>
          </p:nvCxnSpPr>
          <p:spPr>
            <a:xfrm>
              <a:off x="8490874" y="3554792"/>
              <a:ext cx="273898" cy="2675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A976A88B-728C-4CD1-BDF3-87CE5031D11B}"/>
                    </a:ext>
                  </a:extLst>
                </p:cNvPr>
                <p:cNvSpPr/>
                <p:nvPr/>
              </p:nvSpPr>
              <p:spPr>
                <a:xfrm rot="18710466">
                  <a:off x="7337027" y="3828374"/>
                  <a:ext cx="1053268" cy="654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A976A88B-728C-4CD1-BDF3-87CE5031D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10466">
                  <a:off x="7337027" y="3828374"/>
                  <a:ext cx="1053268" cy="65432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3DFB35B-7CA9-4810-994E-8E5EBD3014F6}"/>
                    </a:ext>
                  </a:extLst>
                </p:cNvPr>
                <p:cNvSpPr/>
                <p:nvPr/>
              </p:nvSpPr>
              <p:spPr>
                <a:xfrm>
                  <a:off x="8287316" y="3395627"/>
                  <a:ext cx="1018444" cy="6767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3DFB35B-7CA9-4810-994E-8E5EBD3014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7316" y="3395627"/>
                  <a:ext cx="1018444" cy="67670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34607B3-6168-4B44-8E04-0C3D5E048A10}"/>
                </a:ext>
              </a:extLst>
            </p:cNvPr>
            <p:cNvCxnSpPr>
              <a:endCxn id="88" idx="3"/>
            </p:cNvCxnSpPr>
            <p:nvPr/>
          </p:nvCxnSpPr>
          <p:spPr>
            <a:xfrm flipV="1">
              <a:off x="7417383" y="3859232"/>
              <a:ext cx="1304031" cy="883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C4D5425-3DE9-4674-8981-49C1D9E964D3}"/>
                  </a:ext>
                </a:extLst>
              </p:cNvPr>
              <p:cNvSpPr txBox="1"/>
              <p:nvPr/>
            </p:nvSpPr>
            <p:spPr>
              <a:xfrm>
                <a:off x="6761973" y="5856799"/>
                <a:ext cx="2821187" cy="56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C4D5425-3DE9-4674-8981-49C1D9E96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973" y="5856799"/>
                <a:ext cx="2821187" cy="5606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85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6375-DAA8-4C7F-BE1D-22099D7F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" y="-54359"/>
            <a:ext cx="10515600" cy="1325563"/>
          </a:xfrm>
        </p:spPr>
        <p:txBody>
          <a:bodyPr/>
          <a:lstStyle/>
          <a:p>
            <a:r>
              <a:rPr lang="en-US" dirty="0"/>
              <a:t>Non-Negative Matrix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C5B1A6-8A76-458E-BB0D-F1D3EE49C162}"/>
                  </a:ext>
                </a:extLst>
              </p:cNvPr>
              <p:cNvSpPr txBox="1"/>
              <p:nvPr/>
            </p:nvSpPr>
            <p:spPr>
              <a:xfrm>
                <a:off x="4270910" y="1271204"/>
                <a:ext cx="2821187" cy="56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C5B1A6-8A76-458E-BB0D-F1D3EE49C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910" y="1271204"/>
                <a:ext cx="2821187" cy="5606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0CE921-1BEA-4114-BCDD-CACF6AD65C4D}"/>
                  </a:ext>
                </a:extLst>
              </p:cNvPr>
              <p:cNvSpPr txBox="1"/>
              <p:nvPr/>
            </p:nvSpPr>
            <p:spPr>
              <a:xfrm>
                <a:off x="2777622" y="2043805"/>
                <a:ext cx="53805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w Cen MT Condensed" panose="020B0606020104020203" pitchFamily="34" charset="0"/>
                  </a:rPr>
                  <a:t>With constraint: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latin typeface="Tw Cen MT Condensed" panose="020B0606020104020203" pitchFamily="34" charset="0"/>
                  </a:rPr>
                  <a:t> are all non-negative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0CE921-1BEA-4114-BCDD-CACF6AD65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622" y="2043805"/>
                <a:ext cx="5380512" cy="523220"/>
              </a:xfrm>
              <a:prstGeom prst="rect">
                <a:avLst/>
              </a:prstGeom>
              <a:blipFill>
                <a:blip r:embed="rId4"/>
                <a:stretch>
                  <a:fillRect l="-2381" t="-11628" r="-102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73" y="3908888"/>
            <a:ext cx="4472514" cy="2442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CE921-1BEA-4114-BCDD-CACF6AD65C4D}"/>
              </a:ext>
            </a:extLst>
          </p:cNvPr>
          <p:cNvSpPr txBox="1"/>
          <p:nvPr/>
        </p:nvSpPr>
        <p:spPr>
          <a:xfrm>
            <a:off x="346858" y="2758974"/>
            <a:ext cx="526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Tw Cen MT Condensed" panose="020B0606020104020203" pitchFamily="34" charset="0"/>
              </a:rPr>
              <a:t>What </a:t>
            </a:r>
            <a:r>
              <a:rPr lang="en-US" sz="2800" b="1" u="sng" dirty="0" err="1">
                <a:latin typeface="Tw Cen MT Condensed" panose="020B0606020104020203" pitchFamily="34" charset="0"/>
              </a:rPr>
              <a:t>nNMF</a:t>
            </a:r>
            <a:r>
              <a:rPr lang="en-US" sz="2800" b="1" u="sng" dirty="0">
                <a:latin typeface="Tw Cen MT Condensed" panose="020B0606020104020203" pitchFamily="34" charset="0"/>
              </a:rPr>
              <a:t> giveth, it can’t taketh away!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9839EF7-9C0D-4E4B-81BF-F3B31296ED32}"/>
              </a:ext>
            </a:extLst>
          </p:cNvPr>
          <p:cNvGrpSpPr/>
          <p:nvPr/>
        </p:nvGrpSpPr>
        <p:grpSpPr>
          <a:xfrm>
            <a:off x="795734" y="3720421"/>
            <a:ext cx="4439038" cy="2087750"/>
            <a:chOff x="795734" y="3720421"/>
            <a:chExt cx="4439038" cy="208775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F39FB16-437F-49B4-A5E8-AC6787550ACB}"/>
                </a:ext>
              </a:extLst>
            </p:cNvPr>
            <p:cNvGrpSpPr/>
            <p:nvPr/>
          </p:nvGrpSpPr>
          <p:grpSpPr>
            <a:xfrm>
              <a:off x="816677" y="3720421"/>
              <a:ext cx="4418095" cy="642174"/>
              <a:chOff x="1102864" y="3720421"/>
              <a:chExt cx="4418095" cy="642174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B82BBA-629F-416D-B818-2550734B290B}"/>
                  </a:ext>
                </a:extLst>
              </p:cNvPr>
              <p:cNvCxnSpPr/>
              <p:nvPr/>
            </p:nvCxnSpPr>
            <p:spPr>
              <a:xfrm>
                <a:off x="1102864" y="4362595"/>
                <a:ext cx="441809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31A683A-6D0D-4A76-A97B-0EC8B5299C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2665" y="3720421"/>
                <a:ext cx="0" cy="6421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AA7F9EC-0FBD-46B5-A56F-D96166EFD2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2665" y="3720421"/>
                <a:ext cx="2303451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9A071F7-06EA-4FB5-ACBB-0E270B3FE5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116" y="3720421"/>
                <a:ext cx="0" cy="6421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B5DC611-76C0-44A0-BEDB-E733440C1D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116" y="4362594"/>
                <a:ext cx="191553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5A7E20B-AB5F-464B-AF8E-A67EFC809031}"/>
                </a:ext>
              </a:extLst>
            </p:cNvPr>
            <p:cNvGrpSpPr/>
            <p:nvPr/>
          </p:nvGrpSpPr>
          <p:grpSpPr>
            <a:xfrm>
              <a:off x="795734" y="4448561"/>
              <a:ext cx="4418095" cy="642175"/>
              <a:chOff x="1102864" y="4647617"/>
              <a:chExt cx="4418095" cy="642175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D32F99-6000-4483-9FDE-6FC71EA6DB9B}"/>
                  </a:ext>
                </a:extLst>
              </p:cNvPr>
              <p:cNvCxnSpPr/>
              <p:nvPr/>
            </p:nvCxnSpPr>
            <p:spPr>
              <a:xfrm>
                <a:off x="1102864" y="5289792"/>
                <a:ext cx="441809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28A203-45C8-41BE-90D5-850057EC9D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2665" y="4647618"/>
                <a:ext cx="0" cy="6421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1B4B3C6-08AC-458F-A270-683E24DDA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2665" y="4647617"/>
                <a:ext cx="1284348" cy="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3FE3669-42BC-47C9-B2B2-4EC0FBE641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7013" y="4647617"/>
                <a:ext cx="0" cy="6421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792314B-BC35-468C-B27B-34C459B0D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7013" y="5289791"/>
                <a:ext cx="2934642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311D9B9-905C-4042-9B12-05B9C26F19ED}"/>
                </a:ext>
              </a:extLst>
            </p:cNvPr>
            <p:cNvGrpSpPr/>
            <p:nvPr/>
          </p:nvGrpSpPr>
          <p:grpSpPr>
            <a:xfrm>
              <a:off x="816676" y="5165997"/>
              <a:ext cx="4418095" cy="642174"/>
              <a:chOff x="1102864" y="5586796"/>
              <a:chExt cx="4418095" cy="642174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7B6B060-59FB-4CB5-AEEB-E3CD550FD5D8}"/>
                  </a:ext>
                </a:extLst>
              </p:cNvPr>
              <p:cNvCxnSpPr/>
              <p:nvPr/>
            </p:nvCxnSpPr>
            <p:spPr>
              <a:xfrm>
                <a:off x="1102864" y="6216986"/>
                <a:ext cx="441809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57BE484-10B0-404F-B972-9680FAB5C0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5176" y="5586796"/>
                <a:ext cx="0" cy="6421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F258EE2-8DB9-484E-93DA-DFF024FCD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5176" y="5586797"/>
                <a:ext cx="1932686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4D123FB-900B-4640-8A20-42678FB70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7862" y="5586796"/>
                <a:ext cx="0" cy="6421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DD7950B-FAAC-466F-B4EA-0B80D558B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2665" y="6205003"/>
                <a:ext cx="2291085" cy="119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DD4E960-14BC-4CFB-ADAB-0FC6C61B6A2F}"/>
              </a:ext>
            </a:extLst>
          </p:cNvPr>
          <p:cNvGrpSpPr/>
          <p:nvPr/>
        </p:nvGrpSpPr>
        <p:grpSpPr>
          <a:xfrm>
            <a:off x="795733" y="6083084"/>
            <a:ext cx="4418095" cy="652393"/>
            <a:chOff x="795733" y="6083084"/>
            <a:chExt cx="4418095" cy="652393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9696765-4947-4C20-8E84-312878749D6A}"/>
                </a:ext>
              </a:extLst>
            </p:cNvPr>
            <p:cNvCxnSpPr/>
            <p:nvPr/>
          </p:nvCxnSpPr>
          <p:spPr>
            <a:xfrm>
              <a:off x="795733" y="6735477"/>
              <a:ext cx="4418095" cy="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90421D4-8775-4B63-B519-931FD5AEAD76}"/>
                </a:ext>
              </a:extLst>
            </p:cNvPr>
            <p:cNvGrpSpPr/>
            <p:nvPr/>
          </p:nvGrpSpPr>
          <p:grpSpPr>
            <a:xfrm>
              <a:off x="872315" y="6083084"/>
              <a:ext cx="4218990" cy="652392"/>
              <a:chOff x="5329881" y="3720420"/>
              <a:chExt cx="4218990" cy="65239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B7330FD-370D-4327-8565-91A302B6CF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5164" y="3720420"/>
                <a:ext cx="0" cy="642174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AEAED7D-3040-42A7-99FA-9ACF8702C089}"/>
                  </a:ext>
                </a:extLst>
              </p:cNvPr>
              <p:cNvGrpSpPr/>
              <p:nvPr/>
            </p:nvGrpSpPr>
            <p:grpSpPr>
              <a:xfrm>
                <a:off x="5329881" y="3730637"/>
                <a:ext cx="4218990" cy="642175"/>
                <a:chOff x="865534" y="6093302"/>
                <a:chExt cx="4218990" cy="642175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3777BFAB-62DE-48B3-A832-E6999D8D1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5534" y="6093303"/>
                  <a:ext cx="0" cy="642174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7EF97C1-ACB6-4FCB-B95B-97A7AE045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5534" y="6093302"/>
                  <a:ext cx="1284348" cy="3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1D8FE5B-D75F-4238-9FE2-6E38AFC26E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49882" y="6735476"/>
                  <a:ext cx="2934642" cy="1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E05E87E-4602-482B-817E-076B8D64E48A}"/>
              </a:ext>
            </a:extLst>
          </p:cNvPr>
          <p:cNvGrpSpPr/>
          <p:nvPr/>
        </p:nvGrpSpPr>
        <p:grpSpPr>
          <a:xfrm>
            <a:off x="2198534" y="6076727"/>
            <a:ext cx="957768" cy="648531"/>
            <a:chOff x="2176640" y="6087162"/>
            <a:chExt cx="957768" cy="64853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34C4249-0D1D-41FC-BA5C-827BB6C6A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6640" y="6093519"/>
              <a:ext cx="0" cy="64217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1B98766-17BB-4837-9AFE-594E4417E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6640" y="6087591"/>
              <a:ext cx="957768" cy="1185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903B190-7769-4904-B3A8-B875925E5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4408" y="6087162"/>
              <a:ext cx="0" cy="64831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DDEB7A3-B7C5-43C1-A9A2-37A392F4E583}"/>
              </a:ext>
            </a:extLst>
          </p:cNvPr>
          <p:cNvGrpSpPr/>
          <p:nvPr/>
        </p:nvGrpSpPr>
        <p:grpSpPr>
          <a:xfrm>
            <a:off x="897181" y="6095620"/>
            <a:ext cx="4215197" cy="642174"/>
            <a:chOff x="5751304" y="3224351"/>
            <a:chExt cx="4215197" cy="64217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58148B-C232-4C17-A2EA-67AF505A3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3815" y="3224351"/>
              <a:ext cx="0" cy="6421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EE036F0-6E27-4371-B8A3-2379EC817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3815" y="3224352"/>
              <a:ext cx="1932686" cy="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E08638F-0E0D-4514-BF36-1D8100B80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6501" y="3224351"/>
              <a:ext cx="0" cy="6421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2DC3393-79C4-45AE-B5AC-B334CDB3B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1304" y="3842558"/>
              <a:ext cx="2291085" cy="1198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CF7FB0A-4244-4106-8A3F-C59A41303EEB}"/>
              </a:ext>
            </a:extLst>
          </p:cNvPr>
          <p:cNvGrpSpPr/>
          <p:nvPr/>
        </p:nvGrpSpPr>
        <p:grpSpPr>
          <a:xfrm>
            <a:off x="6096000" y="2758974"/>
            <a:ext cx="3718157" cy="523220"/>
            <a:chOff x="6096000" y="2758974"/>
            <a:chExt cx="3718157" cy="52322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B59D90D-535D-4735-801E-7970B1D125BF}"/>
                </a:ext>
              </a:extLst>
            </p:cNvPr>
            <p:cNvSpPr txBox="1"/>
            <p:nvPr/>
          </p:nvSpPr>
          <p:spPr>
            <a:xfrm>
              <a:off x="6629503" y="2758974"/>
              <a:ext cx="31846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w Cen MT Condensed" panose="020B0606020104020203" pitchFamily="34" charset="0"/>
                </a:rPr>
                <a:t>Parts based representation</a:t>
              </a:r>
            </a:p>
          </p:txBody>
        </p:sp>
        <p:sp>
          <p:nvSpPr>
            <p:cNvPr id="81" name="Arrow: Right 80">
              <a:extLst>
                <a:ext uri="{FF2B5EF4-FFF2-40B4-BE49-F238E27FC236}">
                  <a16:creationId xmlns:a16="http://schemas.microsoft.com/office/drawing/2014/main" id="{5A389BDC-B885-4F38-AC4D-5A283E011515}"/>
                </a:ext>
              </a:extLst>
            </p:cNvPr>
            <p:cNvSpPr/>
            <p:nvPr/>
          </p:nvSpPr>
          <p:spPr>
            <a:xfrm>
              <a:off x="6096000" y="2904209"/>
              <a:ext cx="423463" cy="23274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49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35F6-BEA5-44D8-B84D-48543812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011"/>
            <a:ext cx="10515600" cy="1325563"/>
          </a:xfrm>
        </p:spPr>
        <p:txBody>
          <a:bodyPr/>
          <a:lstStyle/>
          <a:p>
            <a:r>
              <a:rPr lang="en-US" dirty="0" err="1"/>
              <a:t>nNMF</a:t>
            </a:r>
            <a:r>
              <a:rPr lang="en-US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35A43-F408-4AD2-B958-7D59B179D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00" y="783301"/>
            <a:ext cx="3468805" cy="2931272"/>
          </a:xfrm>
          <a:prstGeom prst="rect">
            <a:avLst/>
          </a:prstGeom>
        </p:spPr>
      </p:pic>
      <p:pic>
        <p:nvPicPr>
          <p:cNvPr id="2050" name="Picture 2" descr="http://journals.plos.org/plosone/article/figure/image?size=large&amp;id=10.1371/journal.pone.0073289.t001">
            <a:extLst>
              <a:ext uri="{FF2B5EF4-FFF2-40B4-BE49-F238E27FC236}">
                <a16:creationId xmlns:a16="http://schemas.microsoft.com/office/drawing/2014/main" id="{A10C6914-A31D-43C3-AAD0-DCCCECE1B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230" y="3926728"/>
            <a:ext cx="8285672" cy="293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AB71CF-18C1-4AE1-A31E-2F2FA31D1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672" y="970241"/>
            <a:ext cx="6736033" cy="27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8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512B-EE2D-45E3-8C48-E7405CCE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86" y="0"/>
            <a:ext cx="10515600" cy="1325563"/>
          </a:xfrm>
        </p:spPr>
        <p:txBody>
          <a:bodyPr/>
          <a:lstStyle/>
          <a:p>
            <a:r>
              <a:rPr lang="en-US" dirty="0"/>
              <a:t>Independent Component Analysis: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Where the basis vectors are the primary interest</a:t>
            </a:r>
          </a:p>
        </p:txBody>
      </p:sp>
      <p:pic>
        <p:nvPicPr>
          <p:cNvPr id="1026" name="Picture 2" descr="http://zone.ni.com/images/reference/en-XX/help/372656A-01/blind_source_sep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326" y="2279716"/>
            <a:ext cx="36957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73796" y="4277285"/>
            <a:ext cx="6681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 Condensed Extra Bold" panose="020B0803020202020204" pitchFamily="34" charset="0"/>
              </a:rPr>
              <a:t>Similar to previous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 Condensed Extra Bold" panose="020B0803020202020204" pitchFamily="34" charset="0"/>
              </a:rPr>
              <a:t>We want signals to be independent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 Condensed Extra Bold" panose="020B0803020202020204" pitchFamily="34" charset="0"/>
              </a:rPr>
              <a:t>Orthogonal vectors (PCA) are related through negative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 Condensed Extra Bold" panose="020B0803020202020204" pitchFamily="34" charset="0"/>
              </a:rPr>
              <a:t>Find vectors that have zero mutual information 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 Condensed Extra Bold" panose="020B0803020202020204" pitchFamily="34" charset="0"/>
              </a:rPr>
              <a:t>Maximize non-</a:t>
            </a:r>
            <a:r>
              <a:rPr lang="en-US" sz="2400" dirty="0" err="1">
                <a:latin typeface="Tw Cen MT Condensed Extra Bold" panose="020B0803020202020204" pitchFamily="34" charset="0"/>
              </a:rPr>
              <a:t>gaussianity</a:t>
            </a:r>
            <a:endParaRPr lang="en-US" sz="2400" dirty="0">
              <a:latin typeface="Tw Cen MT Condensed Extra Bold" panose="020B08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6785" y="1768047"/>
            <a:ext cx="3381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w Cen MT Condensed Extra Bold" panose="020B0803020202020204" pitchFamily="34" charset="0"/>
              </a:rPr>
              <a:t>Cocktail party problem:</a:t>
            </a:r>
          </a:p>
        </p:txBody>
      </p:sp>
      <p:pic>
        <p:nvPicPr>
          <p:cNvPr id="9" name="rsm2_mA">
            <a:hlinkClick r:id="" action="ppaction://media"/>
            <a:extLst>
              <a:ext uri="{FF2B5EF4-FFF2-40B4-BE49-F238E27FC236}">
                <a16:creationId xmlns:a16="http://schemas.microsoft.com/office/drawing/2014/main" id="{65C5F16A-D664-4259-8E06-431E9DEDA2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210020" y="2105884"/>
            <a:ext cx="347663" cy="347663"/>
          </a:xfrm>
          <a:prstGeom prst="rect">
            <a:avLst/>
          </a:prstGeom>
        </p:spPr>
      </p:pic>
      <p:pic>
        <p:nvPicPr>
          <p:cNvPr id="10" name="rsm2_mB">
            <a:hlinkClick r:id="" action="ppaction://media"/>
            <a:extLst>
              <a:ext uri="{FF2B5EF4-FFF2-40B4-BE49-F238E27FC236}">
                <a16:creationId xmlns:a16="http://schemas.microsoft.com/office/drawing/2014/main" id="{CF97FE66-045B-4F82-8CCD-9BE572C067D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210020" y="3481732"/>
            <a:ext cx="347663" cy="347663"/>
          </a:xfrm>
          <a:prstGeom prst="rect">
            <a:avLst/>
          </a:prstGeom>
        </p:spPr>
      </p:pic>
      <p:pic>
        <p:nvPicPr>
          <p:cNvPr id="11" name="ssm1">
            <a:hlinkClick r:id="" action="ppaction://media"/>
            <a:extLst>
              <a:ext uri="{FF2B5EF4-FFF2-40B4-BE49-F238E27FC236}">
                <a16:creationId xmlns:a16="http://schemas.microsoft.com/office/drawing/2014/main" id="{C087AF28-95D8-404A-BED6-FC40D40982B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7768956" y="2105883"/>
            <a:ext cx="347663" cy="347663"/>
          </a:xfrm>
          <a:prstGeom prst="rect">
            <a:avLst/>
          </a:prstGeom>
        </p:spPr>
      </p:pic>
      <p:pic>
        <p:nvPicPr>
          <p:cNvPr id="12" name="ssm2">
            <a:hlinkClick r:id="" action="ppaction://media"/>
            <a:extLst>
              <a:ext uri="{FF2B5EF4-FFF2-40B4-BE49-F238E27FC236}">
                <a16:creationId xmlns:a16="http://schemas.microsoft.com/office/drawing/2014/main" id="{44FFA547-6FDC-4895-8159-14FCAB613EEC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7768956" y="3481732"/>
            <a:ext cx="347663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DCF0-DF07-46CE-9DB4-170477B2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Based Methods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6016A8-0D35-4CEF-A683-FA6765D5F8BE}"/>
              </a:ext>
            </a:extLst>
          </p:cNvPr>
          <p:cNvGrpSpPr/>
          <p:nvPr/>
        </p:nvGrpSpPr>
        <p:grpSpPr>
          <a:xfrm>
            <a:off x="1000267" y="2088717"/>
            <a:ext cx="3892455" cy="1462414"/>
            <a:chOff x="1000267" y="2088717"/>
            <a:chExt cx="3892455" cy="14624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8C0D58-AB4C-4515-8409-FEE1EB74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0267" y="2744586"/>
              <a:ext cx="3892455" cy="80654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C921E1-9F5C-48F3-81B2-11721BF2B500}"/>
                </a:ext>
              </a:extLst>
            </p:cNvPr>
            <p:cNvSpPr/>
            <p:nvPr/>
          </p:nvSpPr>
          <p:spPr>
            <a:xfrm>
              <a:off x="1823430" y="2088717"/>
              <a:ext cx="22461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w Cen MT Condensed Extra Bold" panose="020B0803020202020204" pitchFamily="34" charset="0"/>
                </a:rPr>
                <a:t>Variable Based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F838F2-8ABB-43D4-9172-1790B7AB0F52}"/>
              </a:ext>
            </a:extLst>
          </p:cNvPr>
          <p:cNvGrpSpPr/>
          <p:nvPr/>
        </p:nvGrpSpPr>
        <p:grpSpPr>
          <a:xfrm>
            <a:off x="2524123" y="3550953"/>
            <a:ext cx="1741952" cy="886224"/>
            <a:chOff x="2524123" y="3550953"/>
            <a:chExt cx="1741952" cy="886224"/>
          </a:xfrm>
        </p:grpSpPr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9492013B-727A-4223-B6CF-56DEF9EB416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46494" y="3550953"/>
              <a:ext cx="274376" cy="220355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AE30AA17-FAB3-4F11-B861-181A5C09A3D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12054" y="3550954"/>
              <a:ext cx="274376" cy="220355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BB5F5E-0BDB-4E41-A80D-167E0DEC50F6}"/>
                </a:ext>
              </a:extLst>
            </p:cNvPr>
            <p:cNvSpPr txBox="1"/>
            <p:nvPr/>
          </p:nvSpPr>
          <p:spPr>
            <a:xfrm>
              <a:off x="2524123" y="3790846"/>
              <a:ext cx="1741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 Condensed" panose="020B0606020104020203" pitchFamily="34" charset="0"/>
                </a:rPr>
                <a:t>Correlated Variables</a:t>
              </a:r>
            </a:p>
            <a:p>
              <a:pPr algn="ctr"/>
              <a:r>
                <a:rPr lang="en-US" dirty="0">
                  <a:latin typeface="Tw Cen MT Condensed" panose="020B0606020104020203" pitchFamily="34" charset="0"/>
                </a:rPr>
                <a:t>Form Single Dimension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0BA3FF-CE07-4460-9DBF-1705225AED08}"/>
              </a:ext>
            </a:extLst>
          </p:cNvPr>
          <p:cNvGrpSpPr/>
          <p:nvPr/>
        </p:nvGrpSpPr>
        <p:grpSpPr>
          <a:xfrm>
            <a:off x="6096000" y="2138721"/>
            <a:ext cx="5791452" cy="1525511"/>
            <a:chOff x="6096000" y="2138721"/>
            <a:chExt cx="5791452" cy="152551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2A3E51-530D-4F5D-A00C-124C7B12A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740902"/>
              <a:ext cx="3834816" cy="81005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29BDBA-C488-4E1C-A5AF-EC642C246FF8}"/>
                </a:ext>
              </a:extLst>
            </p:cNvPr>
            <p:cNvSpPr/>
            <p:nvPr/>
          </p:nvSpPr>
          <p:spPr>
            <a:xfrm>
              <a:off x="6903969" y="2138721"/>
              <a:ext cx="221887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w Cen MT Condensed Extra Bold" panose="020B0803020202020204" pitchFamily="34" charset="0"/>
                </a:rPr>
                <a:t>Distance Based</a:t>
              </a: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5A29B8BE-AAD8-45B0-809A-62B59BB0BC0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951306" y="2975425"/>
              <a:ext cx="314419" cy="17050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1589ABA9-E07F-4432-A3AD-EC1AD693A5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947047" y="3318940"/>
              <a:ext cx="314419" cy="17050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D2492A-D915-4CC0-A973-C74795D99CA7}"/>
                </a:ext>
              </a:extLst>
            </p:cNvPr>
            <p:cNvSpPr txBox="1"/>
            <p:nvPr/>
          </p:nvSpPr>
          <p:spPr>
            <a:xfrm>
              <a:off x="10128189" y="2740902"/>
              <a:ext cx="17592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 Condensed" panose="020B0606020104020203" pitchFamily="34" charset="0"/>
                </a:rPr>
                <a:t>Similar Original Data </a:t>
              </a:r>
            </a:p>
            <a:p>
              <a:pPr algn="ctr"/>
              <a:r>
                <a:rPr lang="en-US" dirty="0">
                  <a:latin typeface="Tw Cen MT Condensed" panose="020B0606020104020203" pitchFamily="34" charset="0"/>
                  <a:sym typeface="Wingdings" panose="05000000000000000000" pitchFamily="2" charset="2"/>
                </a:rPr>
                <a:t></a:t>
              </a:r>
              <a:endParaRPr lang="en-US" dirty="0">
                <a:latin typeface="Tw Cen MT Condensed" panose="020B0606020104020203" pitchFamily="34" charset="0"/>
              </a:endParaRPr>
            </a:p>
            <a:p>
              <a:pPr algn="ctr"/>
              <a:r>
                <a:rPr lang="en-US" dirty="0">
                  <a:latin typeface="Tw Cen MT Condensed" panose="020B0606020104020203" pitchFamily="34" charset="0"/>
                </a:rPr>
                <a:t>Similar After Reduction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3832CE-2374-4176-983E-E69D566DC432}"/>
              </a:ext>
            </a:extLst>
          </p:cNvPr>
          <p:cNvSpPr txBox="1"/>
          <p:nvPr/>
        </p:nvSpPr>
        <p:spPr>
          <a:xfrm>
            <a:off x="791471" y="4676892"/>
            <a:ext cx="2857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Examples: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 Condensed" panose="020B0606020104020203" pitchFamily="34" charset="0"/>
              </a:rPr>
              <a:t>Principal Components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 Condensed" panose="020B0606020104020203" pitchFamily="34" charset="0"/>
              </a:rPr>
              <a:t>Non-negative Matrix Factorization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7AD9C6-EBC0-4500-BFE4-B51436E4A4CE}"/>
              </a:ext>
            </a:extLst>
          </p:cNvPr>
          <p:cNvSpPr txBox="1"/>
          <p:nvPr/>
        </p:nvSpPr>
        <p:spPr>
          <a:xfrm>
            <a:off x="6096000" y="4676892"/>
            <a:ext cx="3624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Examples: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 Condensed" panose="020B0606020104020203" pitchFamily="34" charset="0"/>
              </a:rPr>
              <a:t>Multidimensional Scaling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 Condensed" panose="020B0606020104020203" pitchFamily="34" charset="0"/>
              </a:rPr>
              <a:t>t-Distributed Stochastic Neighbor Embedding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975626-A4AE-4D75-8712-81AB869C7C63}"/>
              </a:ext>
            </a:extLst>
          </p:cNvPr>
          <p:cNvSpPr/>
          <p:nvPr/>
        </p:nvSpPr>
        <p:spPr>
          <a:xfrm>
            <a:off x="5947974" y="1835804"/>
            <a:ext cx="6078543" cy="391008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>
            <a:extLst>
              <a:ext uri="{FF2B5EF4-FFF2-40B4-BE49-F238E27FC236}">
                <a16:creationId xmlns:a16="http://schemas.microsoft.com/office/drawing/2014/main" id="{BE4EBD7D-80F7-4A3F-9BB4-749E0A30CB8B}"/>
              </a:ext>
            </a:extLst>
          </p:cNvPr>
          <p:cNvSpPr/>
          <p:nvPr/>
        </p:nvSpPr>
        <p:spPr>
          <a:xfrm>
            <a:off x="7961747" y="5187712"/>
            <a:ext cx="649644" cy="64427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B34B0-A179-489F-BD16-F5A45C20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820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Intuitive Idea: </a:t>
            </a:r>
            <a:br>
              <a:rPr lang="en-US" dirty="0"/>
            </a:br>
            <a:r>
              <a:rPr lang="en-US" dirty="0"/>
              <a:t>Get distances to “agree” low and high dimensions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8BBE751-F836-41D7-85DF-A0A010EC4E87}"/>
              </a:ext>
            </a:extLst>
          </p:cNvPr>
          <p:cNvGrpSpPr/>
          <p:nvPr/>
        </p:nvGrpSpPr>
        <p:grpSpPr>
          <a:xfrm>
            <a:off x="656911" y="1407659"/>
            <a:ext cx="2086551" cy="2033791"/>
            <a:chOff x="2055865" y="1580850"/>
            <a:chExt cx="2086551" cy="20337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AB0B4AC-4DEC-48AF-A6E9-3ECC9EF8B44C}"/>
                </a:ext>
              </a:extLst>
            </p:cNvPr>
            <p:cNvCxnSpPr>
              <a:cxnSpLocks/>
            </p:cNvCxnSpPr>
            <p:nvPr/>
          </p:nvCxnSpPr>
          <p:spPr>
            <a:xfrm>
              <a:off x="2055865" y="3614641"/>
              <a:ext cx="20865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0C0EA6-C10A-41CF-898C-8E579E6C3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5865" y="2092687"/>
              <a:ext cx="0" cy="15219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29AFDE-D7FF-4358-831F-008A1DDF7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809" y="3043757"/>
              <a:ext cx="1705827" cy="5675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FB0ED-13C8-426A-B131-7DEF6CE954D3}"/>
                </a:ext>
              </a:extLst>
            </p:cNvPr>
            <p:cNvSpPr txBox="1"/>
            <p:nvPr/>
          </p:nvSpPr>
          <p:spPr>
            <a:xfrm>
              <a:off x="2067809" y="1580850"/>
              <a:ext cx="20746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 Condensed" panose="020B0606020104020203" pitchFamily="34" charset="0"/>
                </a:rPr>
                <a:t>Given:</a:t>
              </a:r>
            </a:p>
            <a:p>
              <a:pPr algn="ctr"/>
              <a:r>
                <a:rPr lang="en-US" dirty="0">
                  <a:latin typeface="Tw Cen MT Condensed" panose="020B0606020104020203" pitchFamily="34" charset="0"/>
                </a:rPr>
                <a:t>High Dimensional Space (X) 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36304A7-08F7-4D85-87A3-9AE358669B9A}"/>
                </a:ext>
              </a:extLst>
            </p:cNvPr>
            <p:cNvGrpSpPr/>
            <p:nvPr/>
          </p:nvGrpSpPr>
          <p:grpSpPr>
            <a:xfrm>
              <a:off x="2224545" y="2140807"/>
              <a:ext cx="1290059" cy="1102552"/>
              <a:chOff x="3492555" y="4391545"/>
              <a:chExt cx="1290059" cy="1102552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36BE80-40EF-466E-8E1F-398149739537}"/>
                  </a:ext>
                </a:extLst>
              </p:cNvPr>
              <p:cNvCxnSpPr>
                <a:cxnSpLocks/>
                <a:stCxn id="19" idx="2"/>
                <a:endCxn id="21" idx="2"/>
              </p:cNvCxnSpPr>
              <p:nvPr/>
            </p:nvCxnSpPr>
            <p:spPr>
              <a:xfrm>
                <a:off x="3889030" y="4647549"/>
                <a:ext cx="580961" cy="9159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DCD4E4E-C47E-4BB2-9A93-32924EE6E1C0}"/>
                  </a:ext>
                </a:extLst>
              </p:cNvPr>
              <p:cNvCxnSpPr>
                <a:cxnSpLocks/>
                <a:stCxn id="20" idx="7"/>
                <a:endCxn id="19" idx="4"/>
              </p:cNvCxnSpPr>
              <p:nvPr/>
            </p:nvCxnSpPr>
            <p:spPr>
              <a:xfrm flipV="1">
                <a:off x="3724108" y="4690346"/>
                <a:ext cx="205520" cy="453693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1A68EE-6E78-4079-B2FE-7FEAE39FCD88}"/>
                  </a:ext>
                </a:extLst>
              </p:cNvPr>
              <p:cNvCxnSpPr>
                <a:cxnSpLocks/>
                <a:stCxn id="20" idx="6"/>
                <a:endCxn id="21" idx="7"/>
              </p:cNvCxnSpPr>
              <p:nvPr/>
            </p:nvCxnSpPr>
            <p:spPr>
              <a:xfrm flipV="1">
                <a:off x="3735999" y="4708879"/>
                <a:ext cx="803296" cy="46542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95975AA-FB04-4113-BAC5-A83C369DC408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V="1">
                <a:off x="4469991" y="4781938"/>
                <a:ext cx="40598" cy="392363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899F4F8-046E-4C83-A6AC-93142304F469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 flipV="1">
                <a:off x="3735999" y="5174301"/>
                <a:ext cx="693394" cy="4279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5A8C632-1092-4613-AFE4-BFFF73F462E4}"/>
                  </a:ext>
                </a:extLst>
              </p:cNvPr>
              <p:cNvCxnSpPr>
                <a:cxnSpLocks/>
                <a:stCxn id="22" idx="5"/>
                <a:endCxn id="19" idx="5"/>
              </p:cNvCxnSpPr>
              <p:nvPr/>
            </p:nvCxnSpPr>
            <p:spPr>
              <a:xfrm flipH="1" flipV="1">
                <a:off x="3958334" y="4677811"/>
                <a:ext cx="540363" cy="56954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0C692CF-A373-45AF-A459-25D4D7A216F5}"/>
                  </a:ext>
                </a:extLst>
              </p:cNvPr>
              <p:cNvSpPr/>
              <p:nvPr/>
            </p:nvSpPr>
            <p:spPr>
              <a:xfrm>
                <a:off x="3889030" y="4604752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EE4BD2-F03C-4D5C-B701-208A51245FD4}"/>
                  </a:ext>
                </a:extLst>
              </p:cNvPr>
              <p:cNvSpPr/>
              <p:nvPr/>
            </p:nvSpPr>
            <p:spPr>
              <a:xfrm>
                <a:off x="3654804" y="5131504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E806C15-F867-44B2-9F5A-17E257788E75}"/>
                  </a:ext>
                </a:extLst>
              </p:cNvPr>
              <p:cNvSpPr/>
              <p:nvPr/>
            </p:nvSpPr>
            <p:spPr>
              <a:xfrm>
                <a:off x="4469991" y="4696344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08EDAEB-83EA-4DB7-A20D-37E69CA67D07}"/>
                  </a:ext>
                </a:extLst>
              </p:cNvPr>
              <p:cNvSpPr/>
              <p:nvPr/>
            </p:nvSpPr>
            <p:spPr>
              <a:xfrm>
                <a:off x="4429393" y="5174301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A526388-DC4C-4FEE-9F6E-1E48DE45A046}"/>
                  </a:ext>
                </a:extLst>
              </p:cNvPr>
              <p:cNvSpPr txBox="1"/>
              <p:nvPr/>
            </p:nvSpPr>
            <p:spPr>
              <a:xfrm>
                <a:off x="3735999" y="4391545"/>
                <a:ext cx="2407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w Cen MT Condensed" panose="020B0606020104020203" pitchFamily="34" charset="0"/>
                    <a:ea typeface="Cambria Math" panose="02040503050406030204" pitchFamily="18" charset="0"/>
                  </a:rPr>
                  <a:t>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4B10E-4DBD-4782-97C8-3D9313C82BA3}"/>
                  </a:ext>
                </a:extLst>
              </p:cNvPr>
              <p:cNvSpPr txBox="1"/>
              <p:nvPr/>
            </p:nvSpPr>
            <p:spPr>
              <a:xfrm>
                <a:off x="3492555" y="5144039"/>
                <a:ext cx="2407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w Cen MT Condensed" panose="020B0606020104020203" pitchFamily="34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4AA37D-D232-4A85-89BC-AD7AB0D7317A}"/>
                  </a:ext>
                </a:extLst>
              </p:cNvPr>
              <p:cNvSpPr txBox="1"/>
              <p:nvPr/>
            </p:nvSpPr>
            <p:spPr>
              <a:xfrm>
                <a:off x="4410956" y="5217098"/>
                <a:ext cx="2407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w Cen MT Condensed" panose="020B0606020104020203" pitchFamily="34" charset="0"/>
                    <a:ea typeface="Cambria Math" panose="02040503050406030204" pitchFamily="18" charset="0"/>
                  </a:rPr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ABEE0D-9E19-4588-8491-F7F1D6FABF40}"/>
                  </a:ext>
                </a:extLst>
              </p:cNvPr>
              <p:cNvSpPr txBox="1"/>
              <p:nvPr/>
            </p:nvSpPr>
            <p:spPr>
              <a:xfrm>
                <a:off x="4469990" y="4483541"/>
                <a:ext cx="2407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w Cen MT Condensed" panose="020B0606020104020203" pitchFamily="34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66A20A3-90B3-443E-A81C-819292072174}"/>
                      </a:ext>
                    </a:extLst>
                  </p:cNvPr>
                  <p:cNvSpPr txBox="1"/>
                  <p:nvPr/>
                </p:nvSpPr>
                <p:spPr>
                  <a:xfrm>
                    <a:off x="4098796" y="4494269"/>
                    <a:ext cx="288733" cy="1928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66A20A3-90B3-443E-A81C-8192920721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8796" y="4494269"/>
                    <a:ext cx="288733" cy="19287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766" r="-425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41EB1282-262D-4BE3-984D-42CD999C65A2}"/>
                      </a:ext>
                    </a:extLst>
                  </p:cNvPr>
                  <p:cNvSpPr txBox="1"/>
                  <p:nvPr/>
                </p:nvSpPr>
                <p:spPr>
                  <a:xfrm>
                    <a:off x="3543331" y="4734691"/>
                    <a:ext cx="288733" cy="1928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41EB1282-262D-4BE3-984D-42CD999C65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3331" y="4734691"/>
                    <a:ext cx="288733" cy="1928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766" r="-4255"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6A34E33-1206-4DD7-A9D5-C3EE879AD119}"/>
                      </a:ext>
                    </a:extLst>
                  </p:cNvPr>
                  <p:cNvSpPr txBox="1"/>
                  <p:nvPr/>
                </p:nvSpPr>
                <p:spPr>
                  <a:xfrm>
                    <a:off x="3970225" y="5204563"/>
                    <a:ext cx="292324" cy="1928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6A34E33-1206-4DD7-A9D5-C3EE879AD1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0225" y="5204563"/>
                    <a:ext cx="292324" cy="1928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500" r="-2083"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4744941-9886-4804-BBF0-C9CB6A22425F}"/>
                      </a:ext>
                    </a:extLst>
                  </p:cNvPr>
                  <p:cNvSpPr txBox="1"/>
                  <p:nvPr/>
                </p:nvSpPr>
                <p:spPr>
                  <a:xfrm>
                    <a:off x="4490290" y="4876660"/>
                    <a:ext cx="292324" cy="1928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4744941-9886-4804-BBF0-C9CB6A2242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290" y="4876660"/>
                    <a:ext cx="292324" cy="1928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500" r="-2083"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A4C7E20-9658-45CC-825F-262845FC6D8E}"/>
                      </a:ext>
                    </a:extLst>
                  </p:cNvPr>
                  <p:cNvSpPr txBox="1"/>
                  <p:nvPr/>
                </p:nvSpPr>
                <p:spPr>
                  <a:xfrm>
                    <a:off x="3818081" y="4928961"/>
                    <a:ext cx="292324" cy="1928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A4C7E20-9658-45CC-825F-262845FC6D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8081" y="4928961"/>
                    <a:ext cx="292324" cy="19287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r="-2083"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3E6CAA0-AF20-4D83-961D-A8F610AFCBAC}"/>
                      </a:ext>
                    </a:extLst>
                  </p:cNvPr>
                  <p:cNvSpPr txBox="1"/>
                  <p:nvPr/>
                </p:nvSpPr>
                <p:spPr>
                  <a:xfrm>
                    <a:off x="4149136" y="4946567"/>
                    <a:ext cx="288733" cy="1928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3E6CAA0-AF20-4D83-961D-A8F610AFCB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9136" y="4946567"/>
                    <a:ext cx="288733" cy="19287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500" r="-2083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545ECFE-415D-4E47-86F3-95D30708665C}"/>
              </a:ext>
            </a:extLst>
          </p:cNvPr>
          <p:cNvGrpSpPr/>
          <p:nvPr/>
        </p:nvGrpSpPr>
        <p:grpSpPr>
          <a:xfrm>
            <a:off x="3540550" y="1416237"/>
            <a:ext cx="3848157" cy="2072988"/>
            <a:chOff x="4969565" y="1541653"/>
            <a:chExt cx="3848157" cy="207298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E233D03-7F2D-48E4-83DA-3026E8BFE2AD}"/>
                </a:ext>
              </a:extLst>
            </p:cNvPr>
            <p:cNvGrpSpPr/>
            <p:nvPr/>
          </p:nvGrpSpPr>
          <p:grpSpPr>
            <a:xfrm>
              <a:off x="6731171" y="1541653"/>
              <a:ext cx="2086551" cy="2072988"/>
              <a:chOff x="6731171" y="1541653"/>
              <a:chExt cx="2086551" cy="207298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50EBE61-2F15-4BBE-AF4A-78E977AC7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171" y="3614641"/>
                <a:ext cx="208655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14E7CBF-64DE-45E3-A1CA-0B3EB789A3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1171" y="2092687"/>
                <a:ext cx="0" cy="152195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A2938A-0E84-4F19-A413-F0D281D17721}"/>
                  </a:ext>
                </a:extLst>
              </p:cNvPr>
              <p:cNvSpPr txBox="1"/>
              <p:nvPr/>
            </p:nvSpPr>
            <p:spPr>
              <a:xfrm>
                <a:off x="6756095" y="1541653"/>
                <a:ext cx="2034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w Cen MT Condensed" panose="020B0606020104020203" pitchFamily="34" charset="0"/>
                  </a:rPr>
                  <a:t>Inferred</a:t>
                </a:r>
              </a:p>
              <a:p>
                <a:pPr algn="ctr"/>
                <a:r>
                  <a:rPr lang="en-US" dirty="0">
                    <a:latin typeface="Tw Cen MT Condensed" panose="020B0606020104020203" pitchFamily="34" charset="0"/>
                  </a:rPr>
                  <a:t>Low Dimensional Space (Y) 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71C9DD1-A56B-43FE-94F5-B49E6A880B0B}"/>
                  </a:ext>
                </a:extLst>
              </p:cNvPr>
              <p:cNvGrpSpPr/>
              <p:nvPr/>
            </p:nvGrpSpPr>
            <p:grpSpPr>
              <a:xfrm>
                <a:off x="7062055" y="2227181"/>
                <a:ext cx="1181324" cy="1186056"/>
                <a:chOff x="5533803" y="4456201"/>
                <a:chExt cx="1181324" cy="1186056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946A04B7-BBF4-4D24-8690-DC47A9617582}"/>
                    </a:ext>
                  </a:extLst>
                </p:cNvPr>
                <p:cNvGrpSpPr/>
                <p:nvPr/>
              </p:nvGrpSpPr>
              <p:grpSpPr>
                <a:xfrm rot="19445713">
                  <a:off x="5598638" y="4635027"/>
                  <a:ext cx="855784" cy="655143"/>
                  <a:chOff x="5598638" y="4635027"/>
                  <a:chExt cx="855784" cy="655143"/>
                </a:xfrm>
              </p:grpSpPr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4FDA80C5-2358-42A8-BF7C-C20155D4BB40}"/>
                      </a:ext>
                    </a:extLst>
                  </p:cNvPr>
                  <p:cNvCxnSpPr>
                    <a:cxnSpLocks/>
                    <a:stCxn id="64" idx="2"/>
                    <a:endCxn id="66" idx="2"/>
                  </p:cNvCxnSpPr>
                  <p:nvPr/>
                </p:nvCxnSpPr>
                <p:spPr>
                  <a:xfrm>
                    <a:off x="5832864" y="4677824"/>
                    <a:ext cx="413073" cy="140781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9B297F4A-CB0C-4223-803D-533D4D237988}"/>
                      </a:ext>
                    </a:extLst>
                  </p:cNvPr>
                  <p:cNvCxnSpPr>
                    <a:cxnSpLocks/>
                    <a:stCxn id="65" idx="7"/>
                    <a:endCxn id="64" idx="4"/>
                  </p:cNvCxnSpPr>
                  <p:nvPr/>
                </p:nvCxnSpPr>
                <p:spPr>
                  <a:xfrm flipV="1">
                    <a:off x="5667942" y="4720621"/>
                    <a:ext cx="205520" cy="45369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D5768BE7-2741-4C22-B324-0B91B10B41B1}"/>
                      </a:ext>
                    </a:extLst>
                  </p:cNvPr>
                  <p:cNvCxnSpPr>
                    <a:cxnSpLocks/>
                    <a:stCxn id="65" idx="6"/>
                    <a:endCxn id="66" idx="7"/>
                  </p:cNvCxnSpPr>
                  <p:nvPr/>
                </p:nvCxnSpPr>
                <p:spPr>
                  <a:xfrm flipV="1">
                    <a:off x="5679833" y="4788343"/>
                    <a:ext cx="635408" cy="41623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D370D9AE-2902-48A2-96E1-6181CF96966F}"/>
                      </a:ext>
                    </a:extLst>
                  </p:cNvPr>
                  <p:cNvCxnSpPr>
                    <a:cxnSpLocks/>
                    <a:stCxn id="67" idx="0"/>
                    <a:endCxn id="66" idx="4"/>
                  </p:cNvCxnSpPr>
                  <p:nvPr/>
                </p:nvCxnSpPr>
                <p:spPr>
                  <a:xfrm flipH="1" flipV="1">
                    <a:off x="6286535" y="4861402"/>
                    <a:ext cx="127290" cy="343174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3E6B62B-DFA8-4D0B-B97A-D25A018D9ED1}"/>
                      </a:ext>
                    </a:extLst>
                  </p:cNvPr>
                  <p:cNvCxnSpPr>
                    <a:cxnSpLocks/>
                    <a:stCxn id="67" idx="2"/>
                    <a:endCxn id="65" idx="6"/>
                  </p:cNvCxnSpPr>
                  <p:nvPr/>
                </p:nvCxnSpPr>
                <p:spPr>
                  <a:xfrm flipH="1" flipV="1">
                    <a:off x="5679833" y="5204576"/>
                    <a:ext cx="693394" cy="42797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1A88FA19-2152-45C1-8685-4FEA046FA4D4}"/>
                      </a:ext>
                    </a:extLst>
                  </p:cNvPr>
                  <p:cNvCxnSpPr>
                    <a:cxnSpLocks/>
                    <a:stCxn id="67" idx="5"/>
                    <a:endCxn id="64" idx="5"/>
                  </p:cNvCxnSpPr>
                  <p:nvPr/>
                </p:nvCxnSpPr>
                <p:spPr>
                  <a:xfrm flipH="1" flipV="1">
                    <a:off x="5902168" y="4708086"/>
                    <a:ext cx="540363" cy="569549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F4FAAB49-57B1-4D72-89FC-26F4933EEC58}"/>
                      </a:ext>
                    </a:extLst>
                  </p:cNvPr>
                  <p:cNvSpPr/>
                  <p:nvPr/>
                </p:nvSpPr>
                <p:spPr>
                  <a:xfrm>
                    <a:off x="5832864" y="4635027"/>
                    <a:ext cx="81195" cy="85594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10A87733-0C30-4D6A-A317-549A741F0906}"/>
                      </a:ext>
                    </a:extLst>
                  </p:cNvPr>
                  <p:cNvSpPr/>
                  <p:nvPr/>
                </p:nvSpPr>
                <p:spPr>
                  <a:xfrm>
                    <a:off x="5598638" y="5161779"/>
                    <a:ext cx="81195" cy="85594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DBCC7657-FACB-406A-B0D3-91995E9829F7}"/>
                      </a:ext>
                    </a:extLst>
                  </p:cNvPr>
                  <p:cNvSpPr/>
                  <p:nvPr/>
                </p:nvSpPr>
                <p:spPr>
                  <a:xfrm>
                    <a:off x="6245937" y="4775808"/>
                    <a:ext cx="81195" cy="85594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651E0BE6-45A6-48BD-99E8-16DD7171F245}"/>
                      </a:ext>
                    </a:extLst>
                  </p:cNvPr>
                  <p:cNvSpPr/>
                  <p:nvPr/>
                </p:nvSpPr>
                <p:spPr>
                  <a:xfrm>
                    <a:off x="6373227" y="5204576"/>
                    <a:ext cx="81195" cy="85594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1AC4BAC-9DE9-41E0-ACEA-AAD396C84E79}"/>
                    </a:ext>
                  </a:extLst>
                </p:cNvPr>
                <p:cNvSpPr txBox="1"/>
                <p:nvPr/>
              </p:nvSpPr>
              <p:spPr>
                <a:xfrm>
                  <a:off x="5541380" y="4642901"/>
                  <a:ext cx="2407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Tw Cen MT Condensed" panose="020B0606020104020203" pitchFamily="34" charset="0"/>
                      <a:ea typeface="Cambria Math" panose="02040503050406030204" pitchFamily="18" charset="0"/>
                    </a:rPr>
                    <a:t>1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CC8545A-3497-41C5-9402-AD92E698BA7D}"/>
                    </a:ext>
                  </a:extLst>
                </p:cNvPr>
                <p:cNvSpPr txBox="1"/>
                <p:nvPr/>
              </p:nvSpPr>
              <p:spPr>
                <a:xfrm>
                  <a:off x="5711691" y="5365258"/>
                  <a:ext cx="2407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Tw Cen MT Condensed" panose="020B0606020104020203" pitchFamily="34" charset="0"/>
                      <a:ea typeface="Cambria Math" panose="02040503050406030204" pitchFamily="18" charset="0"/>
                    </a:rPr>
                    <a:t>2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BD41C08-1004-4FE4-8F08-883666669A3E}"/>
                    </a:ext>
                  </a:extLst>
                </p:cNvPr>
                <p:cNvSpPr txBox="1"/>
                <p:nvPr/>
              </p:nvSpPr>
              <p:spPr>
                <a:xfrm>
                  <a:off x="6474355" y="4888734"/>
                  <a:ext cx="2407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Tw Cen MT Condensed" panose="020B0606020104020203" pitchFamily="34" charset="0"/>
                      <a:ea typeface="Cambria Math" panose="02040503050406030204" pitchFamily="18" charset="0"/>
                    </a:rPr>
                    <a:t>3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3504C06-D9E4-4AF1-9C3C-AB4BA7CCABF8}"/>
                    </a:ext>
                  </a:extLst>
                </p:cNvPr>
                <p:cNvSpPr txBox="1"/>
                <p:nvPr/>
              </p:nvSpPr>
              <p:spPr>
                <a:xfrm>
                  <a:off x="6084665" y="4456201"/>
                  <a:ext cx="2407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Tw Cen MT Condensed" panose="020B0606020104020203" pitchFamily="34" charset="0"/>
                      <a:ea typeface="Cambria Math" panose="02040503050406030204" pitchFamily="18" charset="0"/>
                    </a:rPr>
                    <a:t>4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D3EA901-44C3-4F59-B007-F6A2A4406C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1894" y="4530625"/>
                      <a:ext cx="281744" cy="1928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1,4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D3EA901-44C3-4F59-B007-F6A2A4406C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1894" y="4530625"/>
                      <a:ext cx="281744" cy="19287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2766" r="-2128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85E69824-E512-45E6-AC14-D35AFE84C1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33803" y="4968777"/>
                      <a:ext cx="281744" cy="1928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85E69824-E512-45E6-AC14-D35AFE84C1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33803" y="4968777"/>
                      <a:ext cx="281744" cy="19287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3043" r="-4348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6174B7E2-D35E-4766-99A4-8D54D18FFB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81233" y="5098508"/>
                      <a:ext cx="285335" cy="1928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6174B7E2-D35E-4766-99A4-8D54D18FFB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81233" y="5098508"/>
                      <a:ext cx="285335" cy="19287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2766" r="-2128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F347E799-CC69-4FBB-AC77-6BBC8742C5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88612" y="4636940"/>
                      <a:ext cx="285335" cy="1928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3,4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F347E799-CC69-4FBB-AC77-6BBC8742C5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88612" y="4636940"/>
                      <a:ext cx="285335" cy="19287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4894" r="-2128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107CD13F-5DE5-493C-9D18-D7796EB54B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71048" y="5006998"/>
                      <a:ext cx="285335" cy="1928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107CD13F-5DE5-493C-9D18-D7796EB54B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1048" y="5006998"/>
                      <a:ext cx="285335" cy="192873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2766" r="-2128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D44C8640-B228-4284-A61F-B2837F163D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44903" y="4807021"/>
                      <a:ext cx="281744" cy="1928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D44C8640-B228-4284-A61F-B2837F163D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44903" y="4807021"/>
                      <a:ext cx="281744" cy="19287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2766" r="-2128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1D442E8B-5361-44B3-8A65-20E7857BCC1D}"/>
                </a:ext>
              </a:extLst>
            </p:cNvPr>
            <p:cNvSpPr/>
            <p:nvPr/>
          </p:nvSpPr>
          <p:spPr>
            <a:xfrm>
              <a:off x="4969565" y="2531200"/>
              <a:ext cx="692896" cy="3382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3A13AC1-6215-4EDC-B46F-B709CA7526BD}"/>
              </a:ext>
            </a:extLst>
          </p:cNvPr>
          <p:cNvSpPr txBox="1"/>
          <p:nvPr/>
        </p:nvSpPr>
        <p:spPr>
          <a:xfrm>
            <a:off x="7706156" y="1666701"/>
            <a:ext cx="4485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w Cen MT Condensed" panose="020B0606020104020203" pitchFamily="34" charset="0"/>
              </a:rPr>
              <a:t>Naïve Implementation: Get D = d numerically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0E68BC6-BE23-45B7-AE46-B473855DF87C}"/>
                  </a:ext>
                </a:extLst>
              </p:cNvPr>
              <p:cNvSpPr txBox="1"/>
              <p:nvPr/>
            </p:nvSpPr>
            <p:spPr>
              <a:xfrm>
                <a:off x="8663003" y="2196804"/>
                <a:ext cx="2703406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0E68BC6-BE23-45B7-AE46-B473855DF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003" y="2196804"/>
                <a:ext cx="2703406" cy="7035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8D3DA1DC-B999-4D6D-B8D3-B8BADB82404C}"/>
              </a:ext>
            </a:extLst>
          </p:cNvPr>
          <p:cNvSpPr txBox="1"/>
          <p:nvPr/>
        </p:nvSpPr>
        <p:spPr>
          <a:xfrm>
            <a:off x="497121" y="3855998"/>
            <a:ext cx="7357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w Cen MT Condensed" panose="020B0606020104020203" pitchFamily="34" charset="0"/>
              </a:rPr>
              <a:t>Challenge: Points are distributed fundamentally different in higher dimensions!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4FC9A91-F58B-4221-95F5-6FD177BDFAFF}"/>
              </a:ext>
            </a:extLst>
          </p:cNvPr>
          <p:cNvSpPr txBox="1"/>
          <p:nvPr/>
        </p:nvSpPr>
        <p:spPr>
          <a:xfrm>
            <a:off x="1947379" y="574896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1D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D28753-BEF6-4BA6-818A-243B6E655606}"/>
              </a:ext>
            </a:extLst>
          </p:cNvPr>
          <p:cNvSpPr txBox="1"/>
          <p:nvPr/>
        </p:nvSpPr>
        <p:spPr>
          <a:xfrm>
            <a:off x="3435567" y="575033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2D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72E654B-214E-4282-8583-1C827EBE37C0}"/>
              </a:ext>
            </a:extLst>
          </p:cNvPr>
          <p:cNvGrpSpPr/>
          <p:nvPr/>
        </p:nvGrpSpPr>
        <p:grpSpPr>
          <a:xfrm>
            <a:off x="3210625" y="4987099"/>
            <a:ext cx="790990" cy="763240"/>
            <a:chOff x="3210625" y="4987099"/>
            <a:chExt cx="790990" cy="76324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49AD5AF-4B56-40FF-923F-868A61E26BE0}"/>
                </a:ext>
              </a:extLst>
            </p:cNvPr>
            <p:cNvSpPr/>
            <p:nvPr/>
          </p:nvSpPr>
          <p:spPr>
            <a:xfrm>
              <a:off x="3536492" y="5288918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DCA48E2-A8CB-4808-A2D5-60722BEF6792}"/>
                </a:ext>
              </a:extLst>
            </p:cNvPr>
            <p:cNvSpPr/>
            <p:nvPr/>
          </p:nvSpPr>
          <p:spPr>
            <a:xfrm>
              <a:off x="3862359" y="5288918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BB1BA0B-9911-4128-9C9F-324D5346D0D4}"/>
                </a:ext>
              </a:extLst>
            </p:cNvPr>
            <p:cNvSpPr/>
            <p:nvPr/>
          </p:nvSpPr>
          <p:spPr>
            <a:xfrm>
              <a:off x="3210625" y="5281843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40F211F-7C22-478C-8CB4-6B55DDDA8BA7}"/>
                </a:ext>
              </a:extLst>
            </p:cNvPr>
            <p:cNvSpPr/>
            <p:nvPr/>
          </p:nvSpPr>
          <p:spPr>
            <a:xfrm>
              <a:off x="3536492" y="5598519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A96F32A-A74D-453F-B1A5-C96883B9F139}"/>
                </a:ext>
              </a:extLst>
            </p:cNvPr>
            <p:cNvSpPr/>
            <p:nvPr/>
          </p:nvSpPr>
          <p:spPr>
            <a:xfrm>
              <a:off x="3536492" y="4987099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E670333-4A68-40D1-96C3-A5DC5C736EF6}"/>
                </a:ext>
              </a:extLst>
            </p:cNvPr>
            <p:cNvCxnSpPr>
              <a:stCxn id="96" idx="6"/>
              <a:endCxn id="99" idx="2"/>
            </p:cNvCxnSpPr>
            <p:nvPr/>
          </p:nvCxnSpPr>
          <p:spPr>
            <a:xfrm>
              <a:off x="3675748" y="5364828"/>
              <a:ext cx="186611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3B44EC1-BB8E-4091-999A-8DD5216BF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6120" y="5440738"/>
              <a:ext cx="0" cy="157781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142A690-9E66-47DE-9925-4BA2A935D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7545" y="5138919"/>
              <a:ext cx="0" cy="157781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9819AF4-E82E-4FB7-9E19-08D66FF9FD28}"/>
                </a:ext>
              </a:extLst>
            </p:cNvPr>
            <p:cNvCxnSpPr/>
            <p:nvPr/>
          </p:nvCxnSpPr>
          <p:spPr>
            <a:xfrm>
              <a:off x="3349881" y="5357753"/>
              <a:ext cx="186611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ECB0F01-E4E4-42A2-AF74-B96AA0C24C43}"/>
              </a:ext>
            </a:extLst>
          </p:cNvPr>
          <p:cNvGrpSpPr/>
          <p:nvPr/>
        </p:nvGrpSpPr>
        <p:grpSpPr>
          <a:xfrm>
            <a:off x="1743992" y="5273381"/>
            <a:ext cx="790990" cy="158895"/>
            <a:chOff x="1762429" y="5263682"/>
            <a:chExt cx="790990" cy="158895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15394A-6CD2-47C4-B1F9-72EF349C9119}"/>
                </a:ext>
              </a:extLst>
            </p:cNvPr>
            <p:cNvSpPr/>
            <p:nvPr/>
          </p:nvSpPr>
          <p:spPr>
            <a:xfrm>
              <a:off x="2088296" y="5270757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97D5476-7955-47E0-88C9-C7090CAEE59D}"/>
                </a:ext>
              </a:extLst>
            </p:cNvPr>
            <p:cNvSpPr/>
            <p:nvPr/>
          </p:nvSpPr>
          <p:spPr>
            <a:xfrm>
              <a:off x="2414163" y="5270757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0F76FC7-3D24-42F6-B2DC-4A358CBEE609}"/>
                </a:ext>
              </a:extLst>
            </p:cNvPr>
            <p:cNvSpPr/>
            <p:nvPr/>
          </p:nvSpPr>
          <p:spPr>
            <a:xfrm>
              <a:off x="1762429" y="5263682"/>
              <a:ext cx="139256" cy="1518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1133164-AB2B-4968-BD5C-F989ED19F529}"/>
                </a:ext>
              </a:extLst>
            </p:cNvPr>
            <p:cNvCxnSpPr>
              <a:stCxn id="112" idx="6"/>
              <a:endCxn id="113" idx="2"/>
            </p:cNvCxnSpPr>
            <p:nvPr/>
          </p:nvCxnSpPr>
          <p:spPr>
            <a:xfrm>
              <a:off x="2227552" y="5346667"/>
              <a:ext cx="186611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0AF8EC-0AD5-4E7B-AA94-AEED55C802F0}"/>
                </a:ext>
              </a:extLst>
            </p:cNvPr>
            <p:cNvCxnSpPr/>
            <p:nvPr/>
          </p:nvCxnSpPr>
          <p:spPr>
            <a:xfrm>
              <a:off x="1901685" y="5339592"/>
              <a:ext cx="186611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A503F57B-30FA-4ED6-A0F6-DDE1ACEDA66D}"/>
              </a:ext>
            </a:extLst>
          </p:cNvPr>
          <p:cNvSpPr txBox="1"/>
          <p:nvPr/>
        </p:nvSpPr>
        <p:spPr>
          <a:xfrm>
            <a:off x="1969488" y="4473729"/>
            <a:ext cx="176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More Neighbor Options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D60E1C4-E5AD-4F4A-9153-D0A01D17D614}"/>
              </a:ext>
            </a:extLst>
          </p:cNvPr>
          <p:cNvSpPr txBox="1"/>
          <p:nvPr/>
        </p:nvSpPr>
        <p:spPr>
          <a:xfrm>
            <a:off x="6309908" y="4494283"/>
            <a:ext cx="296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Most Volume in Shell in High-Dimensions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D68A7DF-B30B-4AF1-A63D-85351B6E4F4B}"/>
              </a:ext>
            </a:extLst>
          </p:cNvPr>
          <p:cNvSpPr/>
          <p:nvPr/>
        </p:nvSpPr>
        <p:spPr>
          <a:xfrm>
            <a:off x="7988682" y="5216858"/>
            <a:ext cx="595774" cy="58598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4B56BF65-E5D3-4BC9-B5A2-70EFB7375F7F}"/>
              </a:ext>
            </a:extLst>
          </p:cNvPr>
          <p:cNvSpPr/>
          <p:nvPr/>
        </p:nvSpPr>
        <p:spPr>
          <a:xfrm>
            <a:off x="7046008" y="5239383"/>
            <a:ext cx="139244" cy="13148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CAE3EA5C-F7B9-4C25-90A8-FA8E0230A67A}"/>
              </a:ext>
            </a:extLst>
          </p:cNvPr>
          <p:cNvSpPr/>
          <p:nvPr/>
        </p:nvSpPr>
        <p:spPr>
          <a:xfrm>
            <a:off x="7370455" y="5239383"/>
            <a:ext cx="139244" cy="131482"/>
          </a:xfrm>
          <a:prstGeom prst="round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96BCCE8-1AF8-49E2-89CE-073425C5CD5B}"/>
              </a:ext>
            </a:extLst>
          </p:cNvPr>
          <p:cNvSpPr txBox="1"/>
          <p:nvPr/>
        </p:nvSpPr>
        <p:spPr>
          <a:xfrm>
            <a:off x="7132203" y="5166625"/>
            <a:ext cx="28725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Tw Cen MT Condensed" panose="020B0606020104020203" pitchFamily="34" charset="0"/>
              </a:rPr>
              <a:t>&lt;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257676B-4E97-4A94-A660-037900D8BBE1}"/>
              </a:ext>
            </a:extLst>
          </p:cNvPr>
          <p:cNvSpPr txBox="1"/>
          <p:nvPr/>
        </p:nvSpPr>
        <p:spPr>
          <a:xfrm>
            <a:off x="6954649" y="4923202"/>
            <a:ext cx="60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Low-D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73C7D58E-B6A4-4892-87AB-A394225AD57B}"/>
              </a:ext>
            </a:extLst>
          </p:cNvPr>
          <p:cNvSpPr/>
          <p:nvPr/>
        </p:nvSpPr>
        <p:spPr>
          <a:xfrm>
            <a:off x="7063189" y="5737101"/>
            <a:ext cx="139244" cy="13148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2D7ECD02-FDA0-48A7-8DDE-7EB6727D9406}"/>
              </a:ext>
            </a:extLst>
          </p:cNvPr>
          <p:cNvSpPr/>
          <p:nvPr/>
        </p:nvSpPr>
        <p:spPr>
          <a:xfrm>
            <a:off x="7387636" y="5737101"/>
            <a:ext cx="139244" cy="131482"/>
          </a:xfrm>
          <a:prstGeom prst="round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91DDA4F-47E5-415E-8F83-BD3CD6F0DCB0}"/>
              </a:ext>
            </a:extLst>
          </p:cNvPr>
          <p:cNvSpPr txBox="1"/>
          <p:nvPr/>
        </p:nvSpPr>
        <p:spPr>
          <a:xfrm>
            <a:off x="7149385" y="5664343"/>
            <a:ext cx="28725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Tw Cen MT Condensed" panose="020B0606020104020203" pitchFamily="34" charset="0"/>
              </a:rPr>
              <a:t>&gt;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902FFCF-5532-4421-9BB6-AE761B0EFBBE}"/>
              </a:ext>
            </a:extLst>
          </p:cNvPr>
          <p:cNvSpPr txBox="1"/>
          <p:nvPr/>
        </p:nvSpPr>
        <p:spPr>
          <a:xfrm>
            <a:off x="6951855" y="54209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High-D</a:t>
            </a:r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F81F95B4-E82E-47BE-A1F2-962B9331B49C}"/>
              </a:ext>
            </a:extLst>
          </p:cNvPr>
          <p:cNvSpPr/>
          <p:nvPr/>
        </p:nvSpPr>
        <p:spPr>
          <a:xfrm flipH="1">
            <a:off x="8286569" y="5173692"/>
            <a:ext cx="45719" cy="52664"/>
          </a:xfrm>
          <a:prstGeom prst="leftBrace">
            <a:avLst>
              <a:gd name="adj1" fmla="val 8333"/>
              <a:gd name="adj2" fmla="val 27598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F6489E6-FFFD-47CA-8FFF-F3E34807532A}"/>
                  </a:ext>
                </a:extLst>
              </p:cNvPr>
              <p:cNvSpPr txBox="1"/>
              <p:nvPr/>
            </p:nvSpPr>
            <p:spPr>
              <a:xfrm>
                <a:off x="8348915" y="4971577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F6489E6-FFFD-47CA-8FFF-F3E348075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915" y="4971577"/>
                <a:ext cx="166006" cy="276999"/>
              </a:xfrm>
              <a:prstGeom prst="rect">
                <a:avLst/>
              </a:prstGeom>
              <a:blipFill>
                <a:blip r:embed="rId1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04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3536-5D95-4956-8E10-4468A659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2" y="256268"/>
            <a:ext cx="10515600" cy="1325563"/>
          </a:xfrm>
        </p:spPr>
        <p:txBody>
          <a:bodyPr/>
          <a:lstStyle/>
          <a:p>
            <a:r>
              <a:rPr lang="en-US" dirty="0"/>
              <a:t>Non-metric Multidimensional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5E0A-16D8-4A8D-BFEF-BC94F77A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require Distance to have same values, but satisfy ordering inequalities</a:t>
            </a:r>
          </a:p>
          <a:p>
            <a:r>
              <a:rPr lang="en-US" dirty="0"/>
              <a:t>If </a:t>
            </a:r>
            <a:r>
              <a:rPr lang="en-US" dirty="0" err="1"/>
              <a:t>D</a:t>
            </a:r>
            <a:r>
              <a:rPr lang="en-US" baseline="-25000" dirty="0" err="1"/>
              <a:t>a,b</a:t>
            </a:r>
            <a:r>
              <a:rPr lang="en-US" baseline="-25000" dirty="0"/>
              <a:t> </a:t>
            </a:r>
            <a:r>
              <a:rPr lang="en-US" dirty="0"/>
              <a:t>&lt;</a:t>
            </a:r>
            <a:r>
              <a:rPr lang="en-US" dirty="0" err="1"/>
              <a:t>D</a:t>
            </a:r>
            <a:r>
              <a:rPr lang="en-US" baseline="-25000" dirty="0" err="1"/>
              <a:t>m,n</a:t>
            </a:r>
            <a:r>
              <a:rPr lang="en-US" baseline="-25000" dirty="0"/>
              <a:t> </a:t>
            </a:r>
            <a:r>
              <a:rPr lang="en-US" dirty="0"/>
              <a:t>then </a:t>
            </a:r>
            <a:r>
              <a:rPr lang="en-US" dirty="0" err="1"/>
              <a:t>d</a:t>
            </a:r>
            <a:r>
              <a:rPr lang="en-US" baseline="-25000" dirty="0" err="1"/>
              <a:t>a,b</a:t>
            </a:r>
            <a:r>
              <a:rPr lang="en-US" baseline="-25000" dirty="0"/>
              <a:t> </a:t>
            </a:r>
            <a:r>
              <a:rPr lang="en-US" dirty="0"/>
              <a:t>&lt;</a:t>
            </a:r>
            <a:r>
              <a:rPr lang="en-US" dirty="0" err="1"/>
              <a:t>d</a:t>
            </a:r>
            <a:r>
              <a:rPr lang="en-US" baseline="-25000" dirty="0" err="1"/>
              <a:t>m,n</a:t>
            </a:r>
            <a:endParaRPr lang="en-US" baseline="-25000" dirty="0"/>
          </a:p>
          <a:p>
            <a:r>
              <a:rPr lang="en-US" dirty="0"/>
              <a:t>Effectively try to get rankings </a:t>
            </a:r>
            <a:r>
              <a:rPr lang="en-US" dirty="0" err="1"/>
              <a:t>D</a:t>
            </a:r>
            <a:r>
              <a:rPr lang="en-US" baseline="-25000" dirty="0" err="1"/>
              <a:t>i,j</a:t>
            </a:r>
            <a:r>
              <a:rPr lang="en-US" dirty="0"/>
              <a:t> and </a:t>
            </a:r>
            <a:r>
              <a:rPr lang="en-US" dirty="0" err="1"/>
              <a:t>d</a:t>
            </a:r>
            <a:r>
              <a:rPr lang="en-US" baseline="-25000" dirty="0" err="1"/>
              <a:t>i,j</a:t>
            </a:r>
            <a:r>
              <a:rPr lang="en-US" baseline="-25000" dirty="0"/>
              <a:t> </a:t>
            </a:r>
            <a:r>
              <a:rPr lang="en-US" dirty="0"/>
              <a:t>to agree</a:t>
            </a:r>
          </a:p>
          <a:p>
            <a:r>
              <a:rPr lang="en-US" dirty="0"/>
              <a:t>Computationally intensive for large number of points</a:t>
            </a:r>
          </a:p>
          <a:p>
            <a:r>
              <a:rPr lang="en-US" dirty="0"/>
              <a:t>Considers both small and large scale structure</a:t>
            </a:r>
          </a:p>
        </p:txBody>
      </p:sp>
    </p:spTree>
    <p:extLst>
      <p:ext uri="{BB962C8B-B14F-4D97-AF65-F5344CB8AC3E}">
        <p14:creationId xmlns:p14="http://schemas.microsoft.com/office/powerpoint/2010/main" val="90778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207B-7BCF-446B-87BA-F4FD9117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 Condensed" panose="020B0606020104020203" pitchFamily="34" charset="0"/>
              </a:rPr>
              <a:t>t-Distributed Stochastic Neighbor Embedding (</a:t>
            </a:r>
            <a:r>
              <a:rPr lang="en-US" dirty="0" err="1">
                <a:latin typeface="Tw Cen MT Condensed" panose="020B0606020104020203" pitchFamily="34" charset="0"/>
              </a:rPr>
              <a:t>tSNE</a:t>
            </a:r>
            <a:r>
              <a:rPr lang="en-US" dirty="0">
                <a:latin typeface="Tw Cen MT Condensed" panose="020B0606020104020203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38180-53AC-4E5D-8957-ED8825A8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10" y="1595468"/>
            <a:ext cx="7252218" cy="50007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It’s the new hotness! Especially in single cell profiling</a:t>
            </a:r>
          </a:p>
          <a:p>
            <a:r>
              <a:rPr lang="en-US" dirty="0"/>
              <a:t>Seems to work well for identifying clusters of similar cells</a:t>
            </a:r>
          </a:p>
          <a:p>
            <a:r>
              <a:rPr lang="en-US" dirty="0"/>
              <a:t>Intuitive idea</a:t>
            </a:r>
          </a:p>
          <a:p>
            <a:pPr lvl="1"/>
            <a:r>
              <a:rPr lang="en-US" dirty="0"/>
              <a:t>Neighbors in Original Space </a:t>
            </a:r>
            <a:r>
              <a:rPr lang="en-US" dirty="0">
                <a:sym typeface="Wingdings" panose="05000000000000000000" pitchFamily="2" charset="2"/>
              </a:rPr>
              <a:t> Neighbors In Embedded Space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Maximize agreement in probability of being neighbors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Define probabilities differently in original &amp; embedded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Longer tail in embedded (low) dimension to account for smearing</a:t>
            </a:r>
          </a:p>
          <a:p>
            <a:r>
              <a:rPr lang="en-US" dirty="0">
                <a:sym typeface="Wingdings" panose="05000000000000000000" pitchFamily="2" charset="2"/>
              </a:rPr>
              <a:t>Better at preserving short range than long range information</a:t>
            </a:r>
          </a:p>
          <a:p>
            <a:r>
              <a:rPr lang="en-US" dirty="0">
                <a:sym typeface="Wingdings" panose="05000000000000000000" pitchFamily="2" charset="2"/>
              </a:rPr>
              <a:t>Has free parameter related to neighborhood size</a:t>
            </a:r>
          </a:p>
          <a:p>
            <a:r>
              <a:rPr lang="en-US" dirty="0">
                <a:sym typeface="Wingdings" panose="05000000000000000000" pitchFamily="2" charset="2"/>
              </a:rPr>
              <a:t>Faster for large data sets than MDS</a:t>
            </a:r>
          </a:p>
          <a:p>
            <a:r>
              <a:rPr lang="en-US" dirty="0">
                <a:sym typeface="Wingdings" panose="05000000000000000000" pitchFamily="2" charset="2"/>
              </a:rPr>
              <a:t>Is stochastic (different runs produce differing results)</a:t>
            </a:r>
          </a:p>
          <a:p>
            <a:r>
              <a:rPr lang="en-US" dirty="0">
                <a:sym typeface="Wingdings" panose="05000000000000000000" pitchFamily="2" charset="2"/>
              </a:rPr>
              <a:t>Fine for visualization, don’t treat results as true, or for pre-processing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</a:t>
            </a:r>
            <a:endParaRPr lang="en-US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83B4A70-2DFA-4E6F-9D53-40B866D0C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16" y="1914889"/>
            <a:ext cx="3383902" cy="30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4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F8C5-32E9-4C7E-B2F2-055D4F93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62" y="-17966"/>
            <a:ext cx="10515600" cy="1325563"/>
          </a:xfrm>
        </p:spPr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: Math</a:t>
            </a:r>
          </a:p>
        </p:txBody>
      </p:sp>
      <p:sp>
        <p:nvSpPr>
          <p:cNvPr id="4" name="AutoShape 2" descr="{\displaystyle p_{j\mid i}={\frac {\exp(-\lVert \mathbf {x} _{i}-\mathbf {x} _{j}\rVert ^{2}/2\sigma _{i}^{2})}{\sum _{k\neq i}\exp(-\lVert \mathbf {x} _{i}-\mathbf {x} _{k}\rVert ^{2}/2\sigma _{i}^{2})}},}">
            <a:extLst>
              <a:ext uri="{FF2B5EF4-FFF2-40B4-BE49-F238E27FC236}">
                <a16:creationId xmlns:a16="http://schemas.microsoft.com/office/drawing/2014/main" id="{37C25A70-8233-4689-B30E-65CCF58EA7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40155" y="37476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751A08A-844A-414C-93E6-A3B457FA165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612" y="2326068"/>
            <a:ext cx="2076450" cy="4191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DD675E0-8320-4B8F-BAE6-FC614AB5C44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2162" y="2909474"/>
            <a:ext cx="895350" cy="3143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DFA5CF2-0FE6-4905-811E-5F93E4DF2EE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2807" y="2163260"/>
            <a:ext cx="1762125" cy="4191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82A919B-FF6B-4966-83E3-9FB614F93EB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7662" y="5338113"/>
            <a:ext cx="1543050" cy="381000"/>
          </a:xfrm>
          <a:prstGeom prst="rect">
            <a:avLst/>
          </a:prstGeom>
        </p:spPr>
      </p:pic>
      <p:pic>
        <p:nvPicPr>
          <p:cNvPr id="14" name="Picture 1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0CA13CE2-111D-4ED1-810C-9ACE0CB288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01" y="1778671"/>
            <a:ext cx="2190507" cy="2190507"/>
          </a:xfrm>
          <a:prstGeom prst="rect">
            <a:avLst/>
          </a:prstGeom>
        </p:spPr>
      </p:pic>
      <p:pic>
        <p:nvPicPr>
          <p:cNvPr id="16" name="Picture 15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08028A39-A906-4626-BB61-728100E69A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50" y="1900334"/>
            <a:ext cx="2052297" cy="20522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2FB0ED-13C8-426A-B131-7DEF6CE954D3}"/>
              </a:ext>
            </a:extLst>
          </p:cNvPr>
          <p:cNvSpPr txBox="1"/>
          <p:nvPr/>
        </p:nvSpPr>
        <p:spPr>
          <a:xfrm>
            <a:off x="1756398" y="1101381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w Cen MT Condensed" panose="020B0606020104020203" pitchFamily="34" charset="0"/>
              </a:rPr>
              <a:t>High Dimensional Space (X)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FB0ED-13C8-426A-B131-7DEF6CE954D3}"/>
              </a:ext>
            </a:extLst>
          </p:cNvPr>
          <p:cNvSpPr txBox="1"/>
          <p:nvPr/>
        </p:nvSpPr>
        <p:spPr>
          <a:xfrm>
            <a:off x="6888649" y="1113036"/>
            <a:ext cx="3059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w Cen MT Condensed" panose="020B0606020104020203" pitchFamily="34" charset="0"/>
              </a:rPr>
              <a:t>Low Dimensional Space (Y)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FB0ED-13C8-426A-B131-7DEF6CE954D3}"/>
              </a:ext>
            </a:extLst>
          </p:cNvPr>
          <p:cNvSpPr txBox="1"/>
          <p:nvPr/>
        </p:nvSpPr>
        <p:spPr>
          <a:xfrm>
            <a:off x="5153425" y="3999528"/>
            <a:ext cx="1464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Agreement in </a:t>
            </a:r>
            <a:r>
              <a:rPr lang="en-US" dirty="0" err="1">
                <a:latin typeface="Tw Cen MT Condensed" panose="020B0606020104020203" pitchFamily="34" charset="0"/>
              </a:rPr>
              <a:t>Prob</a:t>
            </a:r>
            <a:endParaRPr lang="en-US" dirty="0">
              <a:latin typeface="Tw Cen MT Condensed" panose="020B0606020104020203" pitchFamily="34" charset="0"/>
            </a:endParaRPr>
          </a:p>
          <a:p>
            <a:pPr algn="ctr"/>
            <a:r>
              <a:rPr lang="en-US" dirty="0">
                <a:latin typeface="Tw Cen MT Condensed" panose="020B0606020104020203" pitchFamily="34" charset="0"/>
              </a:rPr>
              <a:t>Of Being</a:t>
            </a:r>
          </a:p>
          <a:p>
            <a:pPr algn="ctr"/>
            <a:r>
              <a:rPr lang="en-US" dirty="0">
                <a:latin typeface="Tw Cen MT Condensed" panose="020B0606020104020203" pitchFamily="34" charset="0"/>
              </a:rPr>
              <a:t>Neighbors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FB0ED-13C8-426A-B131-7DEF6CE954D3}"/>
              </a:ext>
            </a:extLst>
          </p:cNvPr>
          <p:cNvSpPr txBox="1"/>
          <p:nvPr/>
        </p:nvSpPr>
        <p:spPr>
          <a:xfrm>
            <a:off x="8887138" y="1834601"/>
            <a:ext cx="227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Probability of being neighbors</a:t>
            </a: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2124680" y="3013771"/>
            <a:ext cx="914305" cy="3486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2FB0ED-13C8-426A-B131-7DEF6CE954D3}"/>
              </a:ext>
            </a:extLst>
          </p:cNvPr>
          <p:cNvSpPr txBox="1"/>
          <p:nvPr/>
        </p:nvSpPr>
        <p:spPr>
          <a:xfrm>
            <a:off x="-50933" y="3487153"/>
            <a:ext cx="379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Point specific sigma:</a:t>
            </a:r>
          </a:p>
          <a:p>
            <a:pPr algn="ctr"/>
            <a:r>
              <a:rPr lang="en-US" dirty="0">
                <a:latin typeface="Tw Cen MT Condensed" panose="020B0606020104020203" pitchFamily="34" charset="0"/>
              </a:rPr>
              <a:t>Chosen so points have similar neighbor distributions</a:t>
            </a:r>
          </a:p>
        </p:txBody>
      </p:sp>
      <p:sp>
        <p:nvSpPr>
          <p:cNvPr id="26" name="Right Arrow 25"/>
          <p:cNvSpPr/>
          <p:nvPr/>
        </p:nvSpPr>
        <p:spPr>
          <a:xfrm rot="2692901">
            <a:off x="4570687" y="4697250"/>
            <a:ext cx="1389960" cy="1761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907099" flipH="1">
            <a:off x="5811156" y="4697250"/>
            <a:ext cx="1389960" cy="1761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2FB0ED-13C8-426A-B131-7DEF6CE954D3}"/>
              </a:ext>
            </a:extLst>
          </p:cNvPr>
          <p:cNvSpPr txBox="1"/>
          <p:nvPr/>
        </p:nvSpPr>
        <p:spPr>
          <a:xfrm>
            <a:off x="947922" y="1987001"/>
            <a:ext cx="227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Probability of being neighbors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2FB0ED-13C8-426A-B131-7DEF6CE954D3}"/>
              </a:ext>
            </a:extLst>
          </p:cNvPr>
          <p:cNvSpPr txBox="1"/>
          <p:nvPr/>
        </p:nvSpPr>
        <p:spPr>
          <a:xfrm>
            <a:off x="4686725" y="5283302"/>
            <a:ext cx="79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Minimize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900D54-4779-45B0-B00A-B5AE27C9AF42}"/>
                  </a:ext>
                </a:extLst>
              </p:cNvPr>
              <p:cNvSpPr txBox="1"/>
              <p:nvPr/>
            </p:nvSpPr>
            <p:spPr>
              <a:xfrm>
                <a:off x="133063" y="4396838"/>
                <a:ext cx="3431132" cy="961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w Cen MT Condensed" panose="020B0606020104020203" pitchFamily="34" charset="0"/>
                  </a:rPr>
                  <a:t>chosen so that input parameter is perplexity</a:t>
                </a:r>
                <a:br>
                  <a:rPr lang="en-US" dirty="0">
                    <a:latin typeface="Tw Cen MT Condensed" panose="020B0606020104020203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  <a:p>
                <a:pPr algn="ctr"/>
                <a:r>
                  <a:rPr lang="en-US" dirty="0">
                    <a:latin typeface="Tw Cen MT Condensed" panose="020B0606020104020203" pitchFamily="34" charset="0"/>
                  </a:rPr>
                  <a:t>Is equal to specified value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900D54-4779-45B0-B00A-B5AE27C9A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63" y="4396838"/>
                <a:ext cx="3431132" cy="961161"/>
              </a:xfrm>
              <a:prstGeom prst="rect">
                <a:avLst/>
              </a:prstGeom>
              <a:blipFill>
                <a:blip r:embed="rId12"/>
                <a:stretch>
                  <a:fillRect t="-6329" r="-1066" b="-9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Down 17">
            <a:extLst>
              <a:ext uri="{FF2B5EF4-FFF2-40B4-BE49-F238E27FC236}">
                <a16:creationId xmlns:a16="http://schemas.microsoft.com/office/drawing/2014/main" id="{010D9BA0-01BE-46E5-85DD-EA27326459DB}"/>
              </a:ext>
            </a:extLst>
          </p:cNvPr>
          <p:cNvSpPr/>
          <p:nvPr/>
        </p:nvSpPr>
        <p:spPr>
          <a:xfrm rot="10800000">
            <a:off x="1756398" y="4084577"/>
            <a:ext cx="320737" cy="36907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02CC-3B2A-4CF6-9DDA-3504A48F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59" y="-4640"/>
            <a:ext cx="10515600" cy="1325563"/>
          </a:xfrm>
        </p:spPr>
        <p:txBody>
          <a:bodyPr/>
          <a:lstStyle/>
          <a:p>
            <a:r>
              <a:rPr lang="en-US" dirty="0"/>
              <a:t>Usage Scenario: What’s going on with my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B74A-3980-4DC8-8DF5-D18B6311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05" y="1162509"/>
            <a:ext cx="5855766" cy="5133975"/>
          </a:xfrm>
        </p:spPr>
        <p:txBody>
          <a:bodyPr/>
          <a:lstStyle/>
          <a:p>
            <a:r>
              <a:rPr lang="en-US" dirty="0"/>
              <a:t>High dimensional data</a:t>
            </a:r>
          </a:p>
          <a:p>
            <a:r>
              <a:rPr lang="en-US" dirty="0"/>
              <a:t>No pre-defined groups to classify points</a:t>
            </a:r>
          </a:p>
          <a:p>
            <a:r>
              <a:rPr lang="en-US" dirty="0"/>
              <a:t>Often first pass analysis</a:t>
            </a:r>
          </a:p>
          <a:p>
            <a:r>
              <a:rPr lang="en-US" dirty="0"/>
              <a:t>Want to know about structure of data</a:t>
            </a:r>
          </a:p>
          <a:p>
            <a:pPr lvl="1"/>
            <a:r>
              <a:rPr lang="en-US" dirty="0"/>
              <a:t>What are the groupings in the data?</a:t>
            </a:r>
          </a:p>
          <a:p>
            <a:pPr lvl="1"/>
            <a:r>
              <a:rPr lang="en-US" dirty="0"/>
              <a:t>What are the dominant effects?</a:t>
            </a:r>
          </a:p>
          <a:p>
            <a:r>
              <a:rPr lang="en-US" dirty="0"/>
              <a:t>Supervised:</a:t>
            </a:r>
          </a:p>
          <a:p>
            <a:pPr lvl="1"/>
            <a:r>
              <a:rPr lang="en-US" dirty="0"/>
              <a:t>Does the data contain this info?</a:t>
            </a:r>
          </a:p>
          <a:p>
            <a:r>
              <a:rPr lang="en-US" dirty="0"/>
              <a:t>Unsupervised:</a:t>
            </a:r>
          </a:p>
          <a:p>
            <a:pPr lvl="1"/>
            <a:r>
              <a:rPr lang="en-US" dirty="0"/>
              <a:t>What information does the data tell us?</a:t>
            </a:r>
          </a:p>
          <a:p>
            <a:pPr lvl="1"/>
            <a:r>
              <a:rPr lang="en-US" dirty="0"/>
              <a:t>Utility is more subjective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DB42D5-6CFA-40EF-94B0-EB3E6F234D9B}"/>
              </a:ext>
            </a:extLst>
          </p:cNvPr>
          <p:cNvGrpSpPr/>
          <p:nvPr/>
        </p:nvGrpSpPr>
        <p:grpSpPr>
          <a:xfrm>
            <a:off x="5522459" y="1885203"/>
            <a:ext cx="5933135" cy="1318167"/>
            <a:chOff x="5522459" y="1529215"/>
            <a:chExt cx="5933135" cy="13181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01AC8C-1790-4EDB-8C8F-BE27B626A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037"/>
            <a:stretch/>
          </p:blipFill>
          <p:spPr>
            <a:xfrm>
              <a:off x="5522459" y="1529215"/>
              <a:ext cx="5515656" cy="1318167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E17868-67D8-4C06-9141-C86B305AECE2}"/>
                </a:ext>
              </a:extLst>
            </p:cNvPr>
            <p:cNvCxnSpPr/>
            <p:nvPr/>
          </p:nvCxnSpPr>
          <p:spPr>
            <a:xfrm>
              <a:off x="11002023" y="2182461"/>
              <a:ext cx="453571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DCF0E5-7445-4400-B96C-5ABCC310F3A2}"/>
              </a:ext>
            </a:extLst>
          </p:cNvPr>
          <p:cNvGrpSpPr/>
          <p:nvPr/>
        </p:nvGrpSpPr>
        <p:grpSpPr>
          <a:xfrm>
            <a:off x="5978101" y="3913281"/>
            <a:ext cx="2967018" cy="2075815"/>
            <a:chOff x="6453070" y="4285814"/>
            <a:chExt cx="2967018" cy="207581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BDA6785-14D3-47AA-973A-150C1DCF3376}"/>
                </a:ext>
              </a:extLst>
            </p:cNvPr>
            <p:cNvCxnSpPr>
              <a:cxnSpLocks/>
            </p:cNvCxnSpPr>
            <p:nvPr/>
          </p:nvCxnSpPr>
          <p:spPr>
            <a:xfrm>
              <a:off x="6847530" y="6072733"/>
              <a:ext cx="18846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1E61F6D-D7F0-477A-AC6A-0A3E662A1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7530" y="4285814"/>
              <a:ext cx="0" cy="17869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F2CA20-AC14-4F6C-887F-D929C554EE97}"/>
                </a:ext>
              </a:extLst>
            </p:cNvPr>
            <p:cNvSpPr txBox="1"/>
            <p:nvPr/>
          </p:nvSpPr>
          <p:spPr>
            <a:xfrm>
              <a:off x="7166602" y="5992297"/>
              <a:ext cx="1246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 Condensed" panose="020B0606020104020203" pitchFamily="34" charset="0"/>
                </a:rPr>
                <a:t>Measurement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FB8AD2-4AB3-4A37-8BA2-9F006E4DCC8E}"/>
                </a:ext>
              </a:extLst>
            </p:cNvPr>
            <p:cNvSpPr txBox="1"/>
            <p:nvPr/>
          </p:nvSpPr>
          <p:spPr>
            <a:xfrm rot="16200000">
              <a:off x="6014488" y="4994606"/>
              <a:ext cx="1246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 Condensed" panose="020B0606020104020203" pitchFamily="34" charset="0"/>
                </a:rPr>
                <a:t>Measurement 2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611073D-23BC-4A02-89EE-38D94338F85F}"/>
                </a:ext>
              </a:extLst>
            </p:cNvPr>
            <p:cNvGrpSpPr/>
            <p:nvPr/>
          </p:nvGrpSpPr>
          <p:grpSpPr>
            <a:xfrm>
              <a:off x="7123525" y="4778143"/>
              <a:ext cx="1225042" cy="888562"/>
              <a:chOff x="7136440" y="4655077"/>
              <a:chExt cx="1225042" cy="88856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4741811-7739-45DB-A75D-D1FE7DE75274}"/>
                  </a:ext>
                </a:extLst>
              </p:cNvPr>
              <p:cNvSpPr/>
              <p:nvPr/>
            </p:nvSpPr>
            <p:spPr>
              <a:xfrm>
                <a:off x="7258933" y="4655077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E432318-7487-4C2D-898E-2430BE5468E6}"/>
                  </a:ext>
                </a:extLst>
              </p:cNvPr>
              <p:cNvSpPr/>
              <p:nvPr/>
            </p:nvSpPr>
            <p:spPr>
              <a:xfrm>
                <a:off x="7404694" y="4847095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C13E02B-E5FA-4F3E-BD40-33DD1F5A7499}"/>
                  </a:ext>
                </a:extLst>
              </p:cNvPr>
              <p:cNvSpPr/>
              <p:nvPr/>
            </p:nvSpPr>
            <p:spPr>
              <a:xfrm>
                <a:off x="7266883" y="4834613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CED1E40-98EC-4140-BA29-0ED6631F3C29}"/>
                  </a:ext>
                </a:extLst>
              </p:cNvPr>
              <p:cNvSpPr/>
              <p:nvPr/>
            </p:nvSpPr>
            <p:spPr>
              <a:xfrm>
                <a:off x="8280287" y="5093678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C1140A5-847E-4DB0-A813-3054E69079C4}"/>
                  </a:ext>
                </a:extLst>
              </p:cNvPr>
              <p:cNvSpPr/>
              <p:nvPr/>
            </p:nvSpPr>
            <p:spPr>
              <a:xfrm>
                <a:off x="8149845" y="4970447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1555201-F1A3-4851-8689-01F9152324FC}"/>
                  </a:ext>
                </a:extLst>
              </p:cNvPr>
              <p:cNvSpPr/>
              <p:nvPr/>
            </p:nvSpPr>
            <p:spPr>
              <a:xfrm>
                <a:off x="8068650" y="4847095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C81DC69-17C7-4428-8C3C-24C7D9E2F6A0}"/>
                  </a:ext>
                </a:extLst>
              </p:cNvPr>
              <p:cNvSpPr/>
              <p:nvPr/>
            </p:nvSpPr>
            <p:spPr>
              <a:xfrm>
                <a:off x="8190442" y="5078297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DA4F6A4-92BD-4073-8432-B61CA7622859}"/>
                  </a:ext>
                </a:extLst>
              </p:cNvPr>
              <p:cNvSpPr/>
              <p:nvPr/>
            </p:nvSpPr>
            <p:spPr>
              <a:xfrm>
                <a:off x="7412498" y="4721283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7F8DC9A-B279-46C0-9107-7954B8345743}"/>
                  </a:ext>
                </a:extLst>
              </p:cNvPr>
              <p:cNvSpPr/>
              <p:nvPr/>
            </p:nvSpPr>
            <p:spPr>
              <a:xfrm>
                <a:off x="7564898" y="4873683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2E6D602-FFB6-4DB2-993F-8C7B1A48D714}"/>
                  </a:ext>
                </a:extLst>
              </p:cNvPr>
              <p:cNvSpPr/>
              <p:nvPr/>
            </p:nvSpPr>
            <p:spPr>
              <a:xfrm>
                <a:off x="7394684" y="5077310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B1838D-21B0-4686-B7D9-B032D1C06347}"/>
                  </a:ext>
                </a:extLst>
              </p:cNvPr>
              <p:cNvSpPr/>
              <p:nvPr/>
            </p:nvSpPr>
            <p:spPr>
              <a:xfrm>
                <a:off x="7277765" y="5269763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8AC198B-37D4-4A8C-9204-6F1508824C8F}"/>
                  </a:ext>
                </a:extLst>
              </p:cNvPr>
              <p:cNvSpPr/>
              <p:nvPr/>
            </p:nvSpPr>
            <p:spPr>
              <a:xfrm>
                <a:off x="7136440" y="5198980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6698296-9FD6-4F29-961B-908A20FEA5DA}"/>
                  </a:ext>
                </a:extLst>
              </p:cNvPr>
              <p:cNvSpPr/>
              <p:nvPr/>
            </p:nvSpPr>
            <p:spPr>
              <a:xfrm>
                <a:off x="8149844" y="5458045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CB84291-AC26-4FBA-AC52-8C7F76FAD90E}"/>
                  </a:ext>
                </a:extLst>
              </p:cNvPr>
              <p:cNvSpPr/>
              <p:nvPr/>
            </p:nvSpPr>
            <p:spPr>
              <a:xfrm>
                <a:off x="8079406" y="5262217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3EA6F-BB03-4225-9C8B-AFB7D61976C8}"/>
                  </a:ext>
                </a:extLst>
              </p:cNvPr>
              <p:cNvSpPr/>
              <p:nvPr/>
            </p:nvSpPr>
            <p:spPr>
              <a:xfrm>
                <a:off x="7938207" y="5211462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49E9320-42BD-4353-AF69-60E3F9253B6B}"/>
                  </a:ext>
                </a:extLst>
              </p:cNvPr>
              <p:cNvSpPr/>
              <p:nvPr/>
            </p:nvSpPr>
            <p:spPr>
              <a:xfrm>
                <a:off x="7998211" y="5398706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FD2542D-9292-4C5F-8310-900634587DEC}"/>
                  </a:ext>
                </a:extLst>
              </p:cNvPr>
              <p:cNvSpPr/>
              <p:nvPr/>
            </p:nvSpPr>
            <p:spPr>
              <a:xfrm>
                <a:off x="7282055" y="5085650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5EA8BB0-52E2-49F2-8664-78F4A3B1AE46}"/>
                  </a:ext>
                </a:extLst>
              </p:cNvPr>
              <p:cNvSpPr/>
              <p:nvPr/>
            </p:nvSpPr>
            <p:spPr>
              <a:xfrm>
                <a:off x="7434455" y="5238050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BB48DE3-10B5-471E-8577-FCE22E54C683}"/>
                </a:ext>
              </a:extLst>
            </p:cNvPr>
            <p:cNvGrpSpPr/>
            <p:nvPr/>
          </p:nvGrpSpPr>
          <p:grpSpPr>
            <a:xfrm>
              <a:off x="8683348" y="5059746"/>
              <a:ext cx="347934" cy="556727"/>
              <a:chOff x="8840732" y="4622545"/>
              <a:chExt cx="347934" cy="55672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EE95173-F7EF-48CA-8A45-40E2A3E1DEB6}"/>
                  </a:ext>
                </a:extLst>
              </p:cNvPr>
              <p:cNvSpPr/>
              <p:nvPr/>
            </p:nvSpPr>
            <p:spPr>
              <a:xfrm>
                <a:off x="8947109" y="4697874"/>
                <a:ext cx="147036" cy="14922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BB9B958-4197-4AF5-AD54-0ED1820A85B0}"/>
                  </a:ext>
                </a:extLst>
              </p:cNvPr>
              <p:cNvSpPr/>
              <p:nvPr/>
            </p:nvSpPr>
            <p:spPr>
              <a:xfrm>
                <a:off x="8947109" y="4932689"/>
                <a:ext cx="147036" cy="1492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A2D0B9-A00B-48CD-8E72-D51AE1FB2576}"/>
                  </a:ext>
                </a:extLst>
              </p:cNvPr>
              <p:cNvSpPr/>
              <p:nvPr/>
            </p:nvSpPr>
            <p:spPr>
              <a:xfrm>
                <a:off x="8840732" y="4622545"/>
                <a:ext cx="347934" cy="5567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81F96E-320B-49D0-9B27-87FBA7A61825}"/>
                </a:ext>
              </a:extLst>
            </p:cNvPr>
            <p:cNvSpPr txBox="1"/>
            <p:nvPr/>
          </p:nvSpPr>
          <p:spPr>
            <a:xfrm>
              <a:off x="8321710" y="4454977"/>
              <a:ext cx="1098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 Condensed" panose="020B0606020104020203" pitchFamily="34" charset="0"/>
                </a:rPr>
                <a:t>Experimental</a:t>
              </a:r>
              <a:br>
                <a:rPr lang="en-US" dirty="0">
                  <a:latin typeface="Tw Cen MT Condensed" panose="020B0606020104020203" pitchFamily="34" charset="0"/>
                </a:rPr>
              </a:br>
              <a:r>
                <a:rPr lang="en-US" dirty="0">
                  <a:latin typeface="Tw Cen MT Condensed" panose="020B0606020104020203" pitchFamily="34" charset="0"/>
                </a:rPr>
                <a:t>Classes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939B8F-D480-4980-AE3E-3F76E2E2DE28}"/>
              </a:ext>
            </a:extLst>
          </p:cNvPr>
          <p:cNvGrpSpPr/>
          <p:nvPr/>
        </p:nvGrpSpPr>
        <p:grpSpPr>
          <a:xfrm>
            <a:off x="8586236" y="4640425"/>
            <a:ext cx="1334897" cy="646331"/>
            <a:chOff x="7818592" y="4290469"/>
            <a:chExt cx="1334897" cy="646331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1A5BA308-1630-4894-A46D-57C365B32D01}"/>
                </a:ext>
              </a:extLst>
            </p:cNvPr>
            <p:cNvSpPr/>
            <p:nvPr/>
          </p:nvSpPr>
          <p:spPr>
            <a:xfrm rot="10800000">
              <a:off x="7818592" y="4465442"/>
              <a:ext cx="457200" cy="3033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7582CA-11D0-4012-82AE-A40AFC302021}"/>
                </a:ext>
              </a:extLst>
            </p:cNvPr>
            <p:cNvSpPr txBox="1"/>
            <p:nvPr/>
          </p:nvSpPr>
          <p:spPr>
            <a:xfrm>
              <a:off x="8207397" y="4290469"/>
              <a:ext cx="946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 Condensed" panose="020B0606020104020203" pitchFamily="34" charset="0"/>
                </a:rPr>
                <a:t>Not Used</a:t>
              </a:r>
              <a:br>
                <a:rPr lang="en-US" dirty="0">
                  <a:latin typeface="Tw Cen MT Condensed" panose="020B0606020104020203" pitchFamily="34" charset="0"/>
                </a:rPr>
              </a:br>
              <a:r>
                <a:rPr lang="en-US" dirty="0">
                  <a:latin typeface="Tw Cen MT Condensed" panose="020B0606020104020203" pitchFamily="34" charset="0"/>
                </a:rPr>
                <a:t>In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3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FBAD-7D16-4F60-920F-1D8FEB64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6" y="50028"/>
            <a:ext cx="10515600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215A6-ECB5-4CE3-882E-751420A64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32" y="1375591"/>
            <a:ext cx="5588034" cy="49519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A15EE-BBC7-4221-85EF-470FFAC2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295" y="1567547"/>
            <a:ext cx="4911128" cy="5000775"/>
          </a:xfrm>
        </p:spPr>
        <p:txBody>
          <a:bodyPr>
            <a:normAutofit/>
          </a:bodyPr>
          <a:lstStyle/>
          <a:p>
            <a:r>
              <a:rPr lang="en-US" dirty="0"/>
              <a:t>Linear Variable Models Like PCA:</a:t>
            </a:r>
          </a:p>
          <a:p>
            <a:pPr lvl="1"/>
            <a:r>
              <a:rPr lang="en-US" dirty="0"/>
              <a:t>Faster for large number of points</a:t>
            </a:r>
          </a:p>
          <a:p>
            <a:pPr lvl="1"/>
            <a:r>
              <a:rPr lang="en-US" dirty="0"/>
              <a:t>Co-ordinates are interpretable</a:t>
            </a:r>
          </a:p>
          <a:p>
            <a:pPr lvl="1"/>
            <a:r>
              <a:rPr lang="en-US" dirty="0"/>
              <a:t>Less dimensional reduction ability</a:t>
            </a:r>
          </a:p>
          <a:p>
            <a:r>
              <a:rPr lang="en-US" dirty="0"/>
              <a:t>Non-linear distance based: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More powerful dimensional reduction</a:t>
            </a:r>
          </a:p>
          <a:p>
            <a:pPr lvl="1"/>
            <a:r>
              <a:rPr lang="en-US" dirty="0"/>
              <a:t>Co-ordinates not interpretable</a:t>
            </a:r>
          </a:p>
        </p:txBody>
      </p:sp>
    </p:spTree>
    <p:extLst>
      <p:ext uri="{BB962C8B-B14F-4D97-AF65-F5344CB8AC3E}">
        <p14:creationId xmlns:p14="http://schemas.microsoft.com/office/powerpoint/2010/main" val="92143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8255"/>
            <a:ext cx="10515600" cy="1325563"/>
          </a:xfrm>
        </p:spPr>
        <p:txBody>
          <a:bodyPr/>
          <a:lstStyle/>
          <a:p>
            <a:r>
              <a:rPr lang="en-US" dirty="0"/>
              <a:t>Different Types of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169" y="1542373"/>
            <a:ext cx="10515600" cy="4351338"/>
          </a:xfrm>
        </p:spPr>
        <p:txBody>
          <a:bodyPr>
            <a:noAutofit/>
          </a:bodyPr>
          <a:lstStyle/>
          <a:p>
            <a:r>
              <a:rPr lang="en-US" sz="4400" dirty="0"/>
              <a:t>Density Estimation</a:t>
            </a:r>
            <a:br>
              <a:rPr lang="en-US" sz="4400" dirty="0"/>
            </a:br>
            <a:endParaRPr lang="en-US" sz="4400" dirty="0"/>
          </a:p>
          <a:p>
            <a:r>
              <a:rPr lang="en-US" sz="4400" dirty="0"/>
              <a:t>Outlier Detection</a:t>
            </a:r>
            <a:br>
              <a:rPr lang="en-US" sz="4400" dirty="0"/>
            </a:br>
            <a:endParaRPr lang="en-US" sz="4400" dirty="0"/>
          </a:p>
          <a:p>
            <a:r>
              <a:rPr lang="en-US" sz="4400" dirty="0"/>
              <a:t>Dimensional Reduction</a:t>
            </a:r>
            <a:br>
              <a:rPr lang="en-US" sz="4400" dirty="0"/>
            </a:br>
            <a:endParaRPr lang="en-US" sz="4400" dirty="0"/>
          </a:p>
          <a:p>
            <a:r>
              <a:rPr lang="en-US" sz="4400" dirty="0"/>
              <a:t>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D8C84-17D6-4DD7-916A-AFB91B012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912" y="1071933"/>
            <a:ext cx="1929925" cy="1445581"/>
          </a:xfrm>
          <a:prstGeom prst="rect">
            <a:avLst/>
          </a:prstGeom>
        </p:spPr>
      </p:pic>
      <p:pic>
        <p:nvPicPr>
          <p:cNvPr id="1028" name="Picture 4" descr="Image result for outlier detection">
            <a:extLst>
              <a:ext uri="{FF2B5EF4-FFF2-40B4-BE49-F238E27FC236}">
                <a16:creationId xmlns:a16="http://schemas.microsoft.com/office/drawing/2014/main" id="{0AA8391F-6529-4186-9A00-EB78E9AE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772" y="2621978"/>
            <a:ext cx="1926112" cy="13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824E6320-FDD9-4AA9-989E-497D3762077A}"/>
              </a:ext>
            </a:extLst>
          </p:cNvPr>
          <p:cNvGrpSpPr/>
          <p:nvPr/>
        </p:nvGrpSpPr>
        <p:grpSpPr>
          <a:xfrm>
            <a:off x="5633094" y="4110786"/>
            <a:ext cx="2931553" cy="1019625"/>
            <a:chOff x="6952343" y="4008365"/>
            <a:chExt cx="3350362" cy="115694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9BFF2A7-3BC1-452C-BB28-AA5E2C673DE6}"/>
                </a:ext>
              </a:extLst>
            </p:cNvPr>
            <p:cNvGrpSpPr/>
            <p:nvPr/>
          </p:nvGrpSpPr>
          <p:grpSpPr>
            <a:xfrm rot="680922">
              <a:off x="7098015" y="4267418"/>
              <a:ext cx="734162" cy="891218"/>
              <a:chOff x="7981224" y="3429000"/>
              <a:chExt cx="769107" cy="1506048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7ACE93-25FA-40F6-9BA1-FB6875184798}"/>
                  </a:ext>
                </a:extLst>
              </p:cNvPr>
              <p:cNvSpPr/>
              <p:nvPr/>
            </p:nvSpPr>
            <p:spPr>
              <a:xfrm>
                <a:off x="8213377" y="4186470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61F5592-B6B3-4F08-A3FA-ACBCA7FD4D58}"/>
                  </a:ext>
                </a:extLst>
              </p:cNvPr>
              <p:cNvSpPr/>
              <p:nvPr/>
            </p:nvSpPr>
            <p:spPr>
              <a:xfrm>
                <a:off x="8015179" y="4353873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13A16B-1E1A-4D16-B249-A14286920E2B}"/>
                  </a:ext>
                </a:extLst>
              </p:cNvPr>
              <p:cNvSpPr/>
              <p:nvPr/>
            </p:nvSpPr>
            <p:spPr>
              <a:xfrm>
                <a:off x="7981224" y="4518118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F9A39C9-3293-49DD-8235-F9A53791F481}"/>
                  </a:ext>
                </a:extLst>
              </p:cNvPr>
              <p:cNvSpPr/>
              <p:nvPr/>
            </p:nvSpPr>
            <p:spPr>
              <a:xfrm>
                <a:off x="7981224" y="4659464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B8A07BE-0EAC-47C1-9A5A-E74A75B69555}"/>
                  </a:ext>
                </a:extLst>
              </p:cNvPr>
              <p:cNvSpPr/>
              <p:nvPr/>
            </p:nvSpPr>
            <p:spPr>
              <a:xfrm>
                <a:off x="8306555" y="4477057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1728905-DC65-4FC6-B860-D187824A3C3B}"/>
                  </a:ext>
                </a:extLst>
              </p:cNvPr>
              <p:cNvSpPr/>
              <p:nvPr/>
            </p:nvSpPr>
            <p:spPr>
              <a:xfrm>
                <a:off x="8210220" y="4600241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CDB8F62-ABCE-4BE6-A6A2-71755B1286E3}"/>
                  </a:ext>
                </a:extLst>
              </p:cNvPr>
              <p:cNvSpPr/>
              <p:nvPr/>
            </p:nvSpPr>
            <p:spPr>
              <a:xfrm>
                <a:off x="8133624" y="4811864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B81BC51-6361-47D7-9C75-88164FD42158}"/>
                  </a:ext>
                </a:extLst>
              </p:cNvPr>
              <p:cNvSpPr/>
              <p:nvPr/>
            </p:nvSpPr>
            <p:spPr>
              <a:xfrm>
                <a:off x="8546606" y="3429000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CB957C8-3F13-4A8A-AC4B-337F83E57F8B}"/>
                  </a:ext>
                </a:extLst>
              </p:cNvPr>
              <p:cNvSpPr/>
              <p:nvPr/>
            </p:nvSpPr>
            <p:spPr>
              <a:xfrm>
                <a:off x="8402890" y="3543817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A2B6FD4-3F3C-41A9-8D8C-EBBF76E00E50}"/>
                  </a:ext>
                </a:extLst>
              </p:cNvPr>
              <p:cNvSpPr/>
              <p:nvPr/>
            </p:nvSpPr>
            <p:spPr>
              <a:xfrm>
                <a:off x="8306555" y="3622745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EDD62A1-4949-4E2B-ACBC-38203314311E}"/>
                  </a:ext>
                </a:extLst>
              </p:cNvPr>
              <p:cNvSpPr/>
              <p:nvPr/>
            </p:nvSpPr>
            <p:spPr>
              <a:xfrm>
                <a:off x="8306555" y="3764091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9D6AC40-4CD3-4986-9AD0-161328A4CC19}"/>
                  </a:ext>
                </a:extLst>
              </p:cNvPr>
              <p:cNvSpPr/>
              <p:nvPr/>
            </p:nvSpPr>
            <p:spPr>
              <a:xfrm>
                <a:off x="8631886" y="3581684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487435B-ED48-4443-9C09-73402A894CCE}"/>
                  </a:ext>
                </a:extLst>
              </p:cNvPr>
              <p:cNvSpPr/>
              <p:nvPr/>
            </p:nvSpPr>
            <p:spPr>
              <a:xfrm>
                <a:off x="8535551" y="3704868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C4A945-9F4B-489D-BD70-55888C3EA54F}"/>
                  </a:ext>
                </a:extLst>
              </p:cNvPr>
              <p:cNvSpPr/>
              <p:nvPr/>
            </p:nvSpPr>
            <p:spPr>
              <a:xfrm>
                <a:off x="8345249" y="3979662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8DCB7D2B-078A-4FDE-A44F-3F2A0BBAAD90}"/>
                </a:ext>
              </a:extLst>
            </p:cNvPr>
            <p:cNvSpPr/>
            <p:nvPr/>
          </p:nvSpPr>
          <p:spPr>
            <a:xfrm>
              <a:off x="6952343" y="4008365"/>
              <a:ext cx="1288218" cy="1156948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B69E1AB-BAE4-40CC-8A99-D1C505C9C929}"/>
                </a:ext>
              </a:extLst>
            </p:cNvPr>
            <p:cNvGrpSpPr/>
            <p:nvPr/>
          </p:nvGrpSpPr>
          <p:grpSpPr>
            <a:xfrm rot="855287">
              <a:off x="9155792" y="4190920"/>
              <a:ext cx="901512" cy="891667"/>
              <a:chOff x="7981224" y="3429000"/>
              <a:chExt cx="769107" cy="150604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B6137F3-2DAC-4970-B95A-5F3EEF7AD75B}"/>
                  </a:ext>
                </a:extLst>
              </p:cNvPr>
              <p:cNvSpPr/>
              <p:nvPr/>
            </p:nvSpPr>
            <p:spPr>
              <a:xfrm>
                <a:off x="8213377" y="4186470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5CA63C1-F4F0-4498-8AE9-0101C3048163}"/>
                  </a:ext>
                </a:extLst>
              </p:cNvPr>
              <p:cNvSpPr/>
              <p:nvPr/>
            </p:nvSpPr>
            <p:spPr>
              <a:xfrm>
                <a:off x="8015179" y="4353873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1DEA7CD-F407-425F-9D8E-B51E3DFFE7F1}"/>
                  </a:ext>
                </a:extLst>
              </p:cNvPr>
              <p:cNvSpPr/>
              <p:nvPr/>
            </p:nvSpPr>
            <p:spPr>
              <a:xfrm>
                <a:off x="7981224" y="4518118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D299E3F-D478-46F1-9F16-EEEA6104BE6C}"/>
                  </a:ext>
                </a:extLst>
              </p:cNvPr>
              <p:cNvSpPr/>
              <p:nvPr/>
            </p:nvSpPr>
            <p:spPr>
              <a:xfrm>
                <a:off x="7981224" y="4659464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B726D9-B696-4353-828E-BCF4BC12F8D3}"/>
                  </a:ext>
                </a:extLst>
              </p:cNvPr>
              <p:cNvSpPr/>
              <p:nvPr/>
            </p:nvSpPr>
            <p:spPr>
              <a:xfrm>
                <a:off x="8306555" y="4477057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AC6DC46-9654-488D-8838-0EEDDA3033B0}"/>
                  </a:ext>
                </a:extLst>
              </p:cNvPr>
              <p:cNvSpPr/>
              <p:nvPr/>
            </p:nvSpPr>
            <p:spPr>
              <a:xfrm>
                <a:off x="8210220" y="4600241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29F66D1-0C32-4569-996B-94177C8EB166}"/>
                  </a:ext>
                </a:extLst>
              </p:cNvPr>
              <p:cNvSpPr/>
              <p:nvPr/>
            </p:nvSpPr>
            <p:spPr>
              <a:xfrm>
                <a:off x="8133624" y="4811864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5F58CCD-4322-4EF0-A10D-D2A04156769D}"/>
                  </a:ext>
                </a:extLst>
              </p:cNvPr>
              <p:cNvSpPr/>
              <p:nvPr/>
            </p:nvSpPr>
            <p:spPr>
              <a:xfrm>
                <a:off x="8546606" y="3429000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D52E302-E973-4AFA-A917-7F7A3005E541}"/>
                  </a:ext>
                </a:extLst>
              </p:cNvPr>
              <p:cNvSpPr/>
              <p:nvPr/>
            </p:nvSpPr>
            <p:spPr>
              <a:xfrm>
                <a:off x="8402890" y="3543817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4D2DD91-42C6-4550-B100-BE7CC3B25FE3}"/>
                  </a:ext>
                </a:extLst>
              </p:cNvPr>
              <p:cNvSpPr/>
              <p:nvPr/>
            </p:nvSpPr>
            <p:spPr>
              <a:xfrm>
                <a:off x="8306555" y="3622745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EFD2AE4-209C-49D9-BFBC-7289FEF77B84}"/>
                  </a:ext>
                </a:extLst>
              </p:cNvPr>
              <p:cNvSpPr/>
              <p:nvPr/>
            </p:nvSpPr>
            <p:spPr>
              <a:xfrm>
                <a:off x="8306555" y="3764091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11C355D-E475-45E8-ACD6-A5DF01474E70}"/>
                  </a:ext>
                </a:extLst>
              </p:cNvPr>
              <p:cNvSpPr/>
              <p:nvPr/>
            </p:nvSpPr>
            <p:spPr>
              <a:xfrm>
                <a:off x="8631886" y="3581684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E26B060-61D2-40B6-83FA-345BFD6871A4}"/>
                  </a:ext>
                </a:extLst>
              </p:cNvPr>
              <p:cNvSpPr/>
              <p:nvPr/>
            </p:nvSpPr>
            <p:spPr>
              <a:xfrm>
                <a:off x="8535551" y="3704868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B4C1120-2646-4DD4-A149-A1002DACDF1A}"/>
                  </a:ext>
                </a:extLst>
              </p:cNvPr>
              <p:cNvSpPr/>
              <p:nvPr/>
            </p:nvSpPr>
            <p:spPr>
              <a:xfrm>
                <a:off x="8345249" y="3979662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EC433F6-ABEE-4E63-A84E-E50DA671DFCB}"/>
                </a:ext>
              </a:extLst>
            </p:cNvPr>
            <p:cNvSpPr/>
            <p:nvPr/>
          </p:nvSpPr>
          <p:spPr>
            <a:xfrm>
              <a:off x="8910392" y="4146314"/>
              <a:ext cx="1392313" cy="980879"/>
            </a:xfrm>
            <a:prstGeom prst="parallelogram">
              <a:avLst>
                <a:gd name="adj" fmla="val 3431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4BC1948F-95E2-4698-AA0B-57634D519C9A}"/>
                </a:ext>
              </a:extLst>
            </p:cNvPr>
            <p:cNvSpPr/>
            <p:nvPr/>
          </p:nvSpPr>
          <p:spPr>
            <a:xfrm>
              <a:off x="8425199" y="4458708"/>
              <a:ext cx="417394" cy="27401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05FA1C-066B-471D-A77A-AAF53772ABE3}"/>
              </a:ext>
            </a:extLst>
          </p:cNvPr>
          <p:cNvGrpSpPr/>
          <p:nvPr/>
        </p:nvGrpSpPr>
        <p:grpSpPr>
          <a:xfrm>
            <a:off x="3563226" y="5358813"/>
            <a:ext cx="1879631" cy="1069795"/>
            <a:chOff x="5742549" y="5367508"/>
            <a:chExt cx="1879631" cy="106979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EEA9D78-96B6-4D00-8771-7B1BE812B61D}"/>
                </a:ext>
              </a:extLst>
            </p:cNvPr>
            <p:cNvGrpSpPr/>
            <p:nvPr/>
          </p:nvGrpSpPr>
          <p:grpSpPr>
            <a:xfrm>
              <a:off x="5742549" y="5434692"/>
              <a:ext cx="745451" cy="891667"/>
              <a:chOff x="7981224" y="3429000"/>
              <a:chExt cx="769107" cy="1506048"/>
            </a:xfrm>
            <a:solidFill>
              <a:schemeClr val="bg2">
                <a:lumMod val="75000"/>
              </a:schemeClr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1AC7EBF-4EFE-4F76-B2F2-57E13EE038E5}"/>
                  </a:ext>
                </a:extLst>
              </p:cNvPr>
              <p:cNvSpPr/>
              <p:nvPr/>
            </p:nvSpPr>
            <p:spPr>
              <a:xfrm>
                <a:off x="8213377" y="4186470"/>
                <a:ext cx="118445" cy="1231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DCDA641-3319-4AAB-98D5-5867EF1E6520}"/>
                  </a:ext>
                </a:extLst>
              </p:cNvPr>
              <p:cNvSpPr/>
              <p:nvPr/>
            </p:nvSpPr>
            <p:spPr>
              <a:xfrm>
                <a:off x="8015179" y="4353873"/>
                <a:ext cx="118445" cy="1231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8D68008-BE08-4843-B377-53CA7CB31A5E}"/>
                  </a:ext>
                </a:extLst>
              </p:cNvPr>
              <p:cNvSpPr/>
              <p:nvPr/>
            </p:nvSpPr>
            <p:spPr>
              <a:xfrm>
                <a:off x="7981224" y="4518118"/>
                <a:ext cx="118445" cy="1231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547215A-2B70-4AD7-ABF6-4542C252BA5D}"/>
                  </a:ext>
                </a:extLst>
              </p:cNvPr>
              <p:cNvSpPr/>
              <p:nvPr/>
            </p:nvSpPr>
            <p:spPr>
              <a:xfrm>
                <a:off x="7981224" y="4659464"/>
                <a:ext cx="118445" cy="1231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2B9A6D0-E6D2-40E5-8DB0-44C3FDECAEF0}"/>
                  </a:ext>
                </a:extLst>
              </p:cNvPr>
              <p:cNvSpPr/>
              <p:nvPr/>
            </p:nvSpPr>
            <p:spPr>
              <a:xfrm>
                <a:off x="8306555" y="4477057"/>
                <a:ext cx="118445" cy="1231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9A23BDE-38EB-4040-B849-54602B4C5C01}"/>
                  </a:ext>
                </a:extLst>
              </p:cNvPr>
              <p:cNvSpPr/>
              <p:nvPr/>
            </p:nvSpPr>
            <p:spPr>
              <a:xfrm>
                <a:off x="8210220" y="4600241"/>
                <a:ext cx="118445" cy="1231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6589BD1-AB86-4244-A619-B69F1B658AC9}"/>
                  </a:ext>
                </a:extLst>
              </p:cNvPr>
              <p:cNvSpPr/>
              <p:nvPr/>
            </p:nvSpPr>
            <p:spPr>
              <a:xfrm>
                <a:off x="8133624" y="4811864"/>
                <a:ext cx="118445" cy="1231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3AB0B90-80EF-4352-B4D1-8EA6F33D9EDA}"/>
                  </a:ext>
                </a:extLst>
              </p:cNvPr>
              <p:cNvSpPr/>
              <p:nvPr/>
            </p:nvSpPr>
            <p:spPr>
              <a:xfrm>
                <a:off x="8546606" y="3429000"/>
                <a:ext cx="118445" cy="1231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7230C12-257A-4619-98FA-2B22BA064E52}"/>
                  </a:ext>
                </a:extLst>
              </p:cNvPr>
              <p:cNvSpPr/>
              <p:nvPr/>
            </p:nvSpPr>
            <p:spPr>
              <a:xfrm>
                <a:off x="8402890" y="3543817"/>
                <a:ext cx="118445" cy="1231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2E1967F-063C-4080-83D7-0DBF7DE754E4}"/>
                  </a:ext>
                </a:extLst>
              </p:cNvPr>
              <p:cNvSpPr/>
              <p:nvPr/>
            </p:nvSpPr>
            <p:spPr>
              <a:xfrm>
                <a:off x="8306555" y="3622745"/>
                <a:ext cx="118445" cy="1231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D5D5A82-BA51-4B90-8419-62C060A9159D}"/>
                  </a:ext>
                </a:extLst>
              </p:cNvPr>
              <p:cNvSpPr/>
              <p:nvPr/>
            </p:nvSpPr>
            <p:spPr>
              <a:xfrm>
                <a:off x="8306555" y="3764091"/>
                <a:ext cx="118445" cy="1231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AEB5C56-F119-4905-9457-7F96CA75831C}"/>
                  </a:ext>
                </a:extLst>
              </p:cNvPr>
              <p:cNvSpPr/>
              <p:nvPr/>
            </p:nvSpPr>
            <p:spPr>
              <a:xfrm>
                <a:off x="8631886" y="3581684"/>
                <a:ext cx="118445" cy="1231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9C76E4F-3939-458B-8F56-09C2F1FDE711}"/>
                  </a:ext>
                </a:extLst>
              </p:cNvPr>
              <p:cNvSpPr/>
              <p:nvPr/>
            </p:nvSpPr>
            <p:spPr>
              <a:xfrm>
                <a:off x="8535551" y="3704868"/>
                <a:ext cx="118445" cy="1231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10511EA-4752-43DD-B295-E2D3C8746208}"/>
                  </a:ext>
                </a:extLst>
              </p:cNvPr>
              <p:cNvSpPr/>
              <p:nvPr/>
            </p:nvSpPr>
            <p:spPr>
              <a:xfrm>
                <a:off x="8345249" y="3979662"/>
                <a:ext cx="118445" cy="1231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4CDDB68-9677-4FDE-AD10-0424DF7B5D4D}"/>
                </a:ext>
              </a:extLst>
            </p:cNvPr>
            <p:cNvGrpSpPr/>
            <p:nvPr/>
          </p:nvGrpSpPr>
          <p:grpSpPr>
            <a:xfrm>
              <a:off x="6826586" y="5461727"/>
              <a:ext cx="745451" cy="891667"/>
              <a:chOff x="7981224" y="3429000"/>
              <a:chExt cx="769107" cy="1506048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A132901-A62A-4442-817D-B04C744A6359}"/>
                  </a:ext>
                </a:extLst>
              </p:cNvPr>
              <p:cNvSpPr/>
              <p:nvPr/>
            </p:nvSpPr>
            <p:spPr>
              <a:xfrm>
                <a:off x="8213377" y="4186470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B750BAF-B395-4696-B332-B17A907F4462}"/>
                  </a:ext>
                </a:extLst>
              </p:cNvPr>
              <p:cNvSpPr/>
              <p:nvPr/>
            </p:nvSpPr>
            <p:spPr>
              <a:xfrm>
                <a:off x="8015179" y="4353873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39F8DB-EBD2-4F42-96D8-7A4A3DD3B8ED}"/>
                  </a:ext>
                </a:extLst>
              </p:cNvPr>
              <p:cNvSpPr/>
              <p:nvPr/>
            </p:nvSpPr>
            <p:spPr>
              <a:xfrm>
                <a:off x="7981224" y="4518118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51C05A5-E6D8-403A-AC8A-61C9ADF41BE3}"/>
                  </a:ext>
                </a:extLst>
              </p:cNvPr>
              <p:cNvSpPr/>
              <p:nvPr/>
            </p:nvSpPr>
            <p:spPr>
              <a:xfrm>
                <a:off x="7981224" y="4659464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36CA945-1A17-4C82-8705-FE30458CBECF}"/>
                  </a:ext>
                </a:extLst>
              </p:cNvPr>
              <p:cNvSpPr/>
              <p:nvPr/>
            </p:nvSpPr>
            <p:spPr>
              <a:xfrm>
                <a:off x="8306555" y="4477057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09007E-459C-43CC-A131-4F20240BB3CF}"/>
                  </a:ext>
                </a:extLst>
              </p:cNvPr>
              <p:cNvSpPr/>
              <p:nvPr/>
            </p:nvSpPr>
            <p:spPr>
              <a:xfrm>
                <a:off x="8210220" y="4600241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7C69B6B-1DFB-425E-9849-C0303737EF1E}"/>
                  </a:ext>
                </a:extLst>
              </p:cNvPr>
              <p:cNvSpPr/>
              <p:nvPr/>
            </p:nvSpPr>
            <p:spPr>
              <a:xfrm>
                <a:off x="8133624" y="4811864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AF32A80-7B4F-4E29-9BA8-6E906823C72A}"/>
                  </a:ext>
                </a:extLst>
              </p:cNvPr>
              <p:cNvSpPr/>
              <p:nvPr/>
            </p:nvSpPr>
            <p:spPr>
              <a:xfrm>
                <a:off x="8546606" y="3429000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A32825E-F4B5-41B5-A0E2-3DF158F7E256}"/>
                  </a:ext>
                </a:extLst>
              </p:cNvPr>
              <p:cNvSpPr/>
              <p:nvPr/>
            </p:nvSpPr>
            <p:spPr>
              <a:xfrm>
                <a:off x="8402890" y="3543817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EF94762-03DD-4853-ACE4-38DB650EA9FF}"/>
                  </a:ext>
                </a:extLst>
              </p:cNvPr>
              <p:cNvSpPr/>
              <p:nvPr/>
            </p:nvSpPr>
            <p:spPr>
              <a:xfrm>
                <a:off x="8306555" y="3622745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131CE45-BBBC-41BE-BD85-A22E6AC2A99C}"/>
                  </a:ext>
                </a:extLst>
              </p:cNvPr>
              <p:cNvSpPr/>
              <p:nvPr/>
            </p:nvSpPr>
            <p:spPr>
              <a:xfrm>
                <a:off x="8306555" y="3764091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1F48AF6-87F9-4BA7-8A0C-48F32C99BE8C}"/>
                  </a:ext>
                </a:extLst>
              </p:cNvPr>
              <p:cNvSpPr/>
              <p:nvPr/>
            </p:nvSpPr>
            <p:spPr>
              <a:xfrm>
                <a:off x="8631886" y="3581684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42C5693-56F8-42B8-B7F0-E6266429F871}"/>
                  </a:ext>
                </a:extLst>
              </p:cNvPr>
              <p:cNvSpPr/>
              <p:nvPr/>
            </p:nvSpPr>
            <p:spPr>
              <a:xfrm>
                <a:off x="8535551" y="3704868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8212350-938A-4BF1-A8E6-645576629E72}"/>
                  </a:ext>
                </a:extLst>
              </p:cNvPr>
              <p:cNvSpPr/>
              <p:nvPr/>
            </p:nvSpPr>
            <p:spPr>
              <a:xfrm>
                <a:off x="8345249" y="3979662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6EE67E7A-85FD-41CD-B2B6-6EB59D1F7CFE}"/>
                </a:ext>
              </a:extLst>
            </p:cNvPr>
            <p:cNvSpPr/>
            <p:nvPr/>
          </p:nvSpPr>
          <p:spPr>
            <a:xfrm>
              <a:off x="6297941" y="5762948"/>
              <a:ext cx="417394" cy="27401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81A6EC1-28F3-423A-8827-332B0975F8EE}"/>
                </a:ext>
              </a:extLst>
            </p:cNvPr>
            <p:cNvSpPr/>
            <p:nvPr/>
          </p:nvSpPr>
          <p:spPr>
            <a:xfrm>
              <a:off x="7077132" y="5367508"/>
              <a:ext cx="545048" cy="554145"/>
            </a:xfrm>
            <a:prstGeom prst="ellipse">
              <a:avLst/>
            </a:prstGeom>
            <a:noFill/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C996D4C-6CFE-4A29-B95D-27CA60E39F35}"/>
                </a:ext>
              </a:extLst>
            </p:cNvPr>
            <p:cNvSpPr/>
            <p:nvPr/>
          </p:nvSpPr>
          <p:spPr>
            <a:xfrm>
              <a:off x="6752680" y="5883158"/>
              <a:ext cx="545048" cy="554145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489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31ED-F29A-463E-BAE2-743B8E80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3" y="8927"/>
            <a:ext cx="10515600" cy="1325563"/>
          </a:xfrm>
        </p:spPr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1008-7088-4B92-843E-E863E91F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663" y="4605303"/>
            <a:ext cx="4985491" cy="12103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Applications:</a:t>
            </a:r>
          </a:p>
          <a:p>
            <a:r>
              <a:rPr lang="en-US" dirty="0"/>
              <a:t>Visualization for humans</a:t>
            </a:r>
          </a:p>
          <a:p>
            <a:r>
              <a:rPr lang="en-US" dirty="0"/>
              <a:t>Pre-processing to reduce redundancy/noise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8998FE-DEF5-47E6-A210-6A34362044B2}"/>
              </a:ext>
            </a:extLst>
          </p:cNvPr>
          <p:cNvCxnSpPr>
            <a:cxnSpLocks/>
          </p:cNvCxnSpPr>
          <p:nvPr/>
        </p:nvCxnSpPr>
        <p:spPr>
          <a:xfrm flipV="1">
            <a:off x="1486861" y="2892776"/>
            <a:ext cx="1431942" cy="694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1E063D-E313-48F7-B703-87556614CA9A}"/>
              </a:ext>
            </a:extLst>
          </p:cNvPr>
          <p:cNvCxnSpPr>
            <a:cxnSpLocks/>
          </p:cNvCxnSpPr>
          <p:nvPr/>
        </p:nvCxnSpPr>
        <p:spPr>
          <a:xfrm flipV="1">
            <a:off x="1461732" y="3056131"/>
            <a:ext cx="1640172" cy="5439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12A6D2-EE9F-4511-9450-38486702F7CC}"/>
              </a:ext>
            </a:extLst>
          </p:cNvPr>
          <p:cNvCxnSpPr>
            <a:cxnSpLocks/>
          </p:cNvCxnSpPr>
          <p:nvPr/>
        </p:nvCxnSpPr>
        <p:spPr>
          <a:xfrm>
            <a:off x="1461732" y="3600666"/>
            <a:ext cx="18846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64EA77-0B15-45C3-9AAA-9E2544AA81B2}"/>
              </a:ext>
            </a:extLst>
          </p:cNvPr>
          <p:cNvCxnSpPr>
            <a:cxnSpLocks/>
          </p:cNvCxnSpPr>
          <p:nvPr/>
        </p:nvCxnSpPr>
        <p:spPr>
          <a:xfrm flipV="1">
            <a:off x="1461732" y="1813747"/>
            <a:ext cx="0" cy="1786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0361F0-3859-4AEA-B1BC-604BB3AE0994}"/>
              </a:ext>
            </a:extLst>
          </p:cNvPr>
          <p:cNvSpPr txBox="1"/>
          <p:nvPr/>
        </p:nvSpPr>
        <p:spPr>
          <a:xfrm>
            <a:off x="2287467" y="3548098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Measurement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24809-83DC-4CA3-9A7A-D2B192B6200B}"/>
              </a:ext>
            </a:extLst>
          </p:cNvPr>
          <p:cNvSpPr txBox="1"/>
          <p:nvPr/>
        </p:nvSpPr>
        <p:spPr>
          <a:xfrm rot="16200000">
            <a:off x="623079" y="2522539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Measurement 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C6AAD0-2C51-4913-A7AF-7366B3154BF9}"/>
              </a:ext>
            </a:extLst>
          </p:cNvPr>
          <p:cNvGrpSpPr/>
          <p:nvPr/>
        </p:nvGrpSpPr>
        <p:grpSpPr>
          <a:xfrm>
            <a:off x="1582154" y="2160487"/>
            <a:ext cx="1225042" cy="888562"/>
            <a:chOff x="7136440" y="4655077"/>
            <a:chExt cx="1225042" cy="88856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0695B7C-53D0-4CAD-BA36-63803BA80FE7}"/>
                </a:ext>
              </a:extLst>
            </p:cNvPr>
            <p:cNvSpPr/>
            <p:nvPr/>
          </p:nvSpPr>
          <p:spPr>
            <a:xfrm>
              <a:off x="7258933" y="4655077"/>
              <a:ext cx="81195" cy="855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DA1A8C-EBFF-4020-928F-5827DBEE4617}"/>
                </a:ext>
              </a:extLst>
            </p:cNvPr>
            <p:cNvSpPr/>
            <p:nvPr/>
          </p:nvSpPr>
          <p:spPr>
            <a:xfrm>
              <a:off x="7404694" y="4847095"/>
              <a:ext cx="81195" cy="855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E411BA-AF32-4D2F-9E35-A5E63B0DA300}"/>
                </a:ext>
              </a:extLst>
            </p:cNvPr>
            <p:cNvSpPr/>
            <p:nvPr/>
          </p:nvSpPr>
          <p:spPr>
            <a:xfrm>
              <a:off x="7266883" y="4834613"/>
              <a:ext cx="81195" cy="855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4D0C00-673C-4447-B158-974EC040775B}"/>
                </a:ext>
              </a:extLst>
            </p:cNvPr>
            <p:cNvSpPr/>
            <p:nvPr/>
          </p:nvSpPr>
          <p:spPr>
            <a:xfrm>
              <a:off x="8280287" y="5093678"/>
              <a:ext cx="81195" cy="855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ED9B17A-A46D-43A4-9C97-CFEE708718DD}"/>
                </a:ext>
              </a:extLst>
            </p:cNvPr>
            <p:cNvSpPr/>
            <p:nvPr/>
          </p:nvSpPr>
          <p:spPr>
            <a:xfrm>
              <a:off x="8149845" y="4970447"/>
              <a:ext cx="81195" cy="855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7F9CF2-DCFB-43FF-899A-FBD9BF330F25}"/>
                </a:ext>
              </a:extLst>
            </p:cNvPr>
            <p:cNvSpPr/>
            <p:nvPr/>
          </p:nvSpPr>
          <p:spPr>
            <a:xfrm>
              <a:off x="8068650" y="4847095"/>
              <a:ext cx="81195" cy="855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CDD0160-DF7D-4A70-8BC7-584861623DD7}"/>
                </a:ext>
              </a:extLst>
            </p:cNvPr>
            <p:cNvSpPr/>
            <p:nvPr/>
          </p:nvSpPr>
          <p:spPr>
            <a:xfrm>
              <a:off x="8190442" y="5078297"/>
              <a:ext cx="81195" cy="855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20C576A-DD00-4B61-8732-ADBA7EE76084}"/>
                </a:ext>
              </a:extLst>
            </p:cNvPr>
            <p:cNvSpPr/>
            <p:nvPr/>
          </p:nvSpPr>
          <p:spPr>
            <a:xfrm>
              <a:off x="7412498" y="4721283"/>
              <a:ext cx="81195" cy="855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B1B5E4-D9A2-44A3-A5B9-E06DFA912D62}"/>
                </a:ext>
              </a:extLst>
            </p:cNvPr>
            <p:cNvSpPr/>
            <p:nvPr/>
          </p:nvSpPr>
          <p:spPr>
            <a:xfrm>
              <a:off x="7564898" y="4873683"/>
              <a:ext cx="81195" cy="855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42C8786-5FF9-4EC1-816A-9C7B1A1A2743}"/>
                </a:ext>
              </a:extLst>
            </p:cNvPr>
            <p:cNvSpPr/>
            <p:nvPr/>
          </p:nvSpPr>
          <p:spPr>
            <a:xfrm>
              <a:off x="7394684" y="5077310"/>
              <a:ext cx="81195" cy="855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9C902D-EA59-4ADE-87B8-2329DEE392A7}"/>
                </a:ext>
              </a:extLst>
            </p:cNvPr>
            <p:cNvSpPr/>
            <p:nvPr/>
          </p:nvSpPr>
          <p:spPr>
            <a:xfrm>
              <a:off x="7277765" y="5269763"/>
              <a:ext cx="81195" cy="855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078B9D1-C3F4-463D-AE44-1C75DEEB8EAF}"/>
                </a:ext>
              </a:extLst>
            </p:cNvPr>
            <p:cNvSpPr/>
            <p:nvPr/>
          </p:nvSpPr>
          <p:spPr>
            <a:xfrm>
              <a:off x="7136440" y="5198980"/>
              <a:ext cx="81195" cy="855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24EDF-0C47-4BB5-A76C-CED93021CECE}"/>
                </a:ext>
              </a:extLst>
            </p:cNvPr>
            <p:cNvSpPr/>
            <p:nvPr/>
          </p:nvSpPr>
          <p:spPr>
            <a:xfrm>
              <a:off x="8149844" y="5458045"/>
              <a:ext cx="81195" cy="855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B9E5698-D317-4068-BE5A-C7583EE0315B}"/>
                </a:ext>
              </a:extLst>
            </p:cNvPr>
            <p:cNvSpPr/>
            <p:nvPr/>
          </p:nvSpPr>
          <p:spPr>
            <a:xfrm>
              <a:off x="8079406" y="5262217"/>
              <a:ext cx="81195" cy="855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F759C96-A3F4-4B28-8E7B-FF56DF41A640}"/>
                </a:ext>
              </a:extLst>
            </p:cNvPr>
            <p:cNvSpPr/>
            <p:nvPr/>
          </p:nvSpPr>
          <p:spPr>
            <a:xfrm>
              <a:off x="7938207" y="5211462"/>
              <a:ext cx="81195" cy="855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AF7D35-1B6A-45D8-8377-F2F6A7DC56D0}"/>
                </a:ext>
              </a:extLst>
            </p:cNvPr>
            <p:cNvSpPr/>
            <p:nvPr/>
          </p:nvSpPr>
          <p:spPr>
            <a:xfrm>
              <a:off x="7998211" y="5398706"/>
              <a:ext cx="81195" cy="855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86EAB8-F90D-4CB4-BA09-39CB1EC1D70B}"/>
                </a:ext>
              </a:extLst>
            </p:cNvPr>
            <p:cNvSpPr/>
            <p:nvPr/>
          </p:nvSpPr>
          <p:spPr>
            <a:xfrm>
              <a:off x="7282055" y="5085650"/>
              <a:ext cx="81195" cy="855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27A9F1-4A21-4055-910E-4373357BACA4}"/>
                </a:ext>
              </a:extLst>
            </p:cNvPr>
            <p:cNvSpPr/>
            <p:nvPr/>
          </p:nvSpPr>
          <p:spPr>
            <a:xfrm>
              <a:off x="7434455" y="5238050"/>
              <a:ext cx="81195" cy="855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F213D-9B2F-4492-8705-C475E57E30E3}"/>
              </a:ext>
            </a:extLst>
          </p:cNvPr>
          <p:cNvCxnSpPr>
            <a:cxnSpLocks/>
          </p:cNvCxnSpPr>
          <p:nvPr/>
        </p:nvCxnSpPr>
        <p:spPr>
          <a:xfrm flipV="1">
            <a:off x="1436604" y="3438561"/>
            <a:ext cx="1860946" cy="1578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5ED105-E241-4906-904A-95B58E90ABE1}"/>
              </a:ext>
            </a:extLst>
          </p:cNvPr>
          <p:cNvCxnSpPr>
            <a:cxnSpLocks/>
          </p:cNvCxnSpPr>
          <p:nvPr/>
        </p:nvCxnSpPr>
        <p:spPr>
          <a:xfrm flipV="1">
            <a:off x="1436604" y="3253416"/>
            <a:ext cx="1724123" cy="361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0908490-C254-4B0C-910F-31FF2D6BAA19}"/>
              </a:ext>
            </a:extLst>
          </p:cNvPr>
          <p:cNvSpPr txBox="1"/>
          <p:nvPr/>
        </p:nvSpPr>
        <p:spPr>
          <a:xfrm>
            <a:off x="3245337" y="323314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A4A8B1-5B3A-42A0-B931-20B8D29602DC}"/>
              </a:ext>
            </a:extLst>
          </p:cNvPr>
          <p:cNvSpPr txBox="1"/>
          <p:nvPr/>
        </p:nvSpPr>
        <p:spPr>
          <a:xfrm>
            <a:off x="3101905" y="301909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3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82D9B2C-E5CB-461E-9B37-F0394D408F38}"/>
              </a:ext>
            </a:extLst>
          </p:cNvPr>
          <p:cNvGrpSpPr/>
          <p:nvPr/>
        </p:nvGrpSpPr>
        <p:grpSpPr>
          <a:xfrm>
            <a:off x="927626" y="4378857"/>
            <a:ext cx="4787566" cy="1817447"/>
            <a:chOff x="444834" y="3995247"/>
            <a:chExt cx="5716586" cy="221113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9C9313D-086D-458F-8048-3F64EA1D743F}"/>
                </a:ext>
              </a:extLst>
            </p:cNvPr>
            <p:cNvGrpSpPr/>
            <p:nvPr/>
          </p:nvGrpSpPr>
          <p:grpSpPr>
            <a:xfrm>
              <a:off x="444834" y="3995247"/>
              <a:ext cx="2366805" cy="2209725"/>
              <a:chOff x="444834" y="3995247"/>
              <a:chExt cx="2366805" cy="2209725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9B803A9-C693-415B-863D-33D95D1D1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998" y="5782166"/>
                <a:ext cx="188464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CEE4EE7-32EC-444B-8FD0-5E749F0264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6998" y="3995247"/>
                <a:ext cx="0" cy="17869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C403A2-840D-4EEF-9CB8-BC652CEB128E}"/>
                  </a:ext>
                </a:extLst>
              </p:cNvPr>
              <p:cNvSpPr txBox="1"/>
              <p:nvPr/>
            </p:nvSpPr>
            <p:spPr>
              <a:xfrm>
                <a:off x="1196813" y="5743307"/>
                <a:ext cx="1296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w Cen MT Condensed" panose="020B0606020104020203" pitchFamily="34" charset="0"/>
                  </a:rPr>
                  <a:t>Measurement </a:t>
                </a:r>
                <a:r>
                  <a:rPr lang="en-US" sz="2400" b="1" dirty="0">
                    <a:highlight>
                      <a:srgbClr val="C0C0C0"/>
                    </a:highlight>
                    <a:latin typeface="Tw Cen MT Condensed" panose="020B0606020104020203" pitchFamily="34" charset="0"/>
                  </a:rPr>
                  <a:t>1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1FEF9C0-83B0-4217-AD09-B59B575BE1C0}"/>
                  </a:ext>
                </a:extLst>
              </p:cNvPr>
              <p:cNvSpPr/>
              <p:nvPr/>
            </p:nvSpPr>
            <p:spPr>
              <a:xfrm>
                <a:off x="1355551" y="4486833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3822F89-F195-4DE0-A5CD-34C2E32BFA54}"/>
                  </a:ext>
                </a:extLst>
              </p:cNvPr>
              <p:cNvSpPr/>
              <p:nvPr/>
            </p:nvSpPr>
            <p:spPr>
              <a:xfrm>
                <a:off x="1546567" y="5044917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80C15AB-DEE4-405A-8F6C-033CC8EAA80B}"/>
                  </a:ext>
                </a:extLst>
              </p:cNvPr>
              <p:cNvSpPr/>
              <p:nvPr/>
            </p:nvSpPr>
            <p:spPr>
              <a:xfrm>
                <a:off x="1335722" y="4889981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A450949-53D7-48F3-8388-8547445E44C6}"/>
                  </a:ext>
                </a:extLst>
              </p:cNvPr>
              <p:cNvSpPr/>
              <p:nvPr/>
            </p:nvSpPr>
            <p:spPr>
              <a:xfrm>
                <a:off x="2376905" y="4925434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1455D61-395B-43B0-9561-9FE2C9E8E677}"/>
                  </a:ext>
                </a:extLst>
              </p:cNvPr>
              <p:cNvSpPr/>
              <p:nvPr/>
            </p:nvSpPr>
            <p:spPr>
              <a:xfrm>
                <a:off x="2246463" y="4802203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F5A1B8C-3DE8-48C1-88C7-6CEF598C33CB}"/>
                  </a:ext>
                </a:extLst>
              </p:cNvPr>
              <p:cNvSpPr/>
              <p:nvPr/>
            </p:nvSpPr>
            <p:spPr>
              <a:xfrm>
                <a:off x="1668359" y="4634656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1693BEC-C0B6-4B86-BF2E-693B03858EA6}"/>
                  </a:ext>
                </a:extLst>
              </p:cNvPr>
              <p:cNvSpPr/>
              <p:nvPr/>
            </p:nvSpPr>
            <p:spPr>
              <a:xfrm>
                <a:off x="1902962" y="5130834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0A8BB56-A37E-44D5-A256-A06F1AC9907D}"/>
                  </a:ext>
                </a:extLst>
              </p:cNvPr>
              <p:cNvSpPr/>
              <p:nvPr/>
            </p:nvSpPr>
            <p:spPr>
              <a:xfrm>
                <a:off x="1509116" y="4553039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81C6B44-FF21-4F28-BCC6-11BB89C1D0E2}"/>
                  </a:ext>
                </a:extLst>
              </p:cNvPr>
              <p:cNvSpPr/>
              <p:nvPr/>
            </p:nvSpPr>
            <p:spPr>
              <a:xfrm>
                <a:off x="1810236" y="4807781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05CBB8C-4ACA-4163-80EF-D46A4F68A612}"/>
                  </a:ext>
                </a:extLst>
              </p:cNvPr>
              <p:cNvSpPr/>
              <p:nvPr/>
            </p:nvSpPr>
            <p:spPr>
              <a:xfrm>
                <a:off x="1830333" y="4440124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034B012-4F26-4EC1-A027-185E54424FE4}"/>
                  </a:ext>
                </a:extLst>
              </p:cNvPr>
              <p:cNvSpPr/>
              <p:nvPr/>
            </p:nvSpPr>
            <p:spPr>
              <a:xfrm>
                <a:off x="1374383" y="5101519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C1576B0-A8A5-481B-9A90-BDFD40DAA055}"/>
                  </a:ext>
                </a:extLst>
              </p:cNvPr>
              <p:cNvSpPr/>
              <p:nvPr/>
            </p:nvSpPr>
            <p:spPr>
              <a:xfrm>
                <a:off x="1233058" y="5030736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FED1AA5-98E4-4F27-AD5F-B9AF00846B60}"/>
                  </a:ext>
                </a:extLst>
              </p:cNvPr>
              <p:cNvSpPr/>
              <p:nvPr/>
            </p:nvSpPr>
            <p:spPr>
              <a:xfrm>
                <a:off x="1690656" y="5002120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D02C000-881B-4418-857C-D5844153A6F6}"/>
                  </a:ext>
                </a:extLst>
              </p:cNvPr>
              <p:cNvSpPr/>
              <p:nvPr/>
            </p:nvSpPr>
            <p:spPr>
              <a:xfrm>
                <a:off x="2176024" y="5093973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33D50BA-04D1-4710-9057-2E208C136356}"/>
                  </a:ext>
                </a:extLst>
              </p:cNvPr>
              <p:cNvSpPr/>
              <p:nvPr/>
            </p:nvSpPr>
            <p:spPr>
              <a:xfrm>
                <a:off x="2034825" y="5043218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D37C526-17D6-4A79-B7BF-9608935A780F}"/>
                  </a:ext>
                </a:extLst>
              </p:cNvPr>
              <p:cNvSpPr/>
              <p:nvPr/>
            </p:nvSpPr>
            <p:spPr>
              <a:xfrm>
                <a:off x="2094829" y="5230462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3622820-75F6-4BDB-8A4B-8DCB4D758600}"/>
                  </a:ext>
                </a:extLst>
              </p:cNvPr>
              <p:cNvSpPr/>
              <p:nvPr/>
            </p:nvSpPr>
            <p:spPr>
              <a:xfrm>
                <a:off x="2065644" y="4994642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06B5CB9-D107-46FF-87B2-CE85E1EDEC53}"/>
                  </a:ext>
                </a:extLst>
              </p:cNvPr>
              <p:cNvSpPr/>
              <p:nvPr/>
            </p:nvSpPr>
            <p:spPr>
              <a:xfrm>
                <a:off x="1627762" y="5234118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5FFC7F8-A55B-4AE2-BB98-E7B504F0C235}"/>
                  </a:ext>
                </a:extLst>
              </p:cNvPr>
              <p:cNvSpPr txBox="1"/>
              <p:nvPr/>
            </p:nvSpPr>
            <p:spPr>
              <a:xfrm rot="16200000">
                <a:off x="27572" y="4678976"/>
                <a:ext cx="1296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w Cen MT Condensed" panose="020B0606020104020203" pitchFamily="34" charset="0"/>
                  </a:rPr>
                  <a:t>Measurement </a:t>
                </a:r>
                <a:r>
                  <a:rPr lang="en-US" sz="2400" b="1" dirty="0">
                    <a:highlight>
                      <a:srgbClr val="C0C0C0"/>
                    </a:highlight>
                    <a:latin typeface="Tw Cen MT Condensed" panose="020B0606020104020203" pitchFamily="34" charset="0"/>
                  </a:rPr>
                  <a:t>2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EAE2753-DA2C-430E-BF62-A03EC51CA134}"/>
                </a:ext>
              </a:extLst>
            </p:cNvPr>
            <p:cNvGrpSpPr/>
            <p:nvPr/>
          </p:nvGrpSpPr>
          <p:grpSpPr>
            <a:xfrm>
              <a:off x="3794615" y="3996656"/>
              <a:ext cx="2366805" cy="2209725"/>
              <a:chOff x="3532823" y="3995247"/>
              <a:chExt cx="2366805" cy="2209725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5D789F3A-AC08-45F1-902E-273DA7B23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4987" y="5782166"/>
                <a:ext cx="188464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ECA5FAFA-7273-4E44-9183-CFCB3D44B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4987" y="3995247"/>
                <a:ext cx="0" cy="17869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7831271-5813-4744-A17F-255B98BC0783}"/>
                  </a:ext>
                </a:extLst>
              </p:cNvPr>
              <p:cNvSpPr txBox="1"/>
              <p:nvPr/>
            </p:nvSpPr>
            <p:spPr>
              <a:xfrm>
                <a:off x="4284802" y="5743307"/>
                <a:ext cx="13635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w Cen MT Condensed" panose="020B0606020104020203" pitchFamily="34" charset="0"/>
                  </a:rPr>
                  <a:t>Measurement </a:t>
                </a:r>
                <a:r>
                  <a:rPr lang="en-US" sz="2400" b="1" dirty="0">
                    <a:highlight>
                      <a:srgbClr val="C0C0C0"/>
                    </a:highlight>
                    <a:latin typeface="Tw Cen MT Condensed" panose="020B0606020104020203" pitchFamily="34" charset="0"/>
                  </a:rPr>
                  <a:t>m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544D95B-7BEE-415C-82EB-185ADC8CDB7B}"/>
                  </a:ext>
                </a:extLst>
              </p:cNvPr>
              <p:cNvSpPr/>
              <p:nvPr/>
            </p:nvSpPr>
            <p:spPr>
              <a:xfrm>
                <a:off x="4443540" y="4486833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80C4277-01A1-493E-A069-CC5B833EB8EA}"/>
                  </a:ext>
                </a:extLst>
              </p:cNvPr>
              <p:cNvSpPr/>
              <p:nvPr/>
            </p:nvSpPr>
            <p:spPr>
              <a:xfrm>
                <a:off x="4634556" y="5044917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8443BC1-53C4-4D75-A3AA-EA54C401EFBB}"/>
                  </a:ext>
                </a:extLst>
              </p:cNvPr>
              <p:cNvSpPr/>
              <p:nvPr/>
            </p:nvSpPr>
            <p:spPr>
              <a:xfrm>
                <a:off x="4589212" y="4788495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E10A871-9442-4818-B8DD-207BCF0AF6BB}"/>
                  </a:ext>
                </a:extLst>
              </p:cNvPr>
              <p:cNvSpPr/>
              <p:nvPr/>
            </p:nvSpPr>
            <p:spPr>
              <a:xfrm>
                <a:off x="5353746" y="4665730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46D450A-7C44-4525-9977-F3D12931DB9A}"/>
                  </a:ext>
                </a:extLst>
              </p:cNvPr>
              <p:cNvSpPr/>
              <p:nvPr/>
            </p:nvSpPr>
            <p:spPr>
              <a:xfrm>
                <a:off x="4865936" y="5095717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01EFEED-E3C7-4EFC-9E63-3D34F6AF00A0}"/>
                  </a:ext>
                </a:extLst>
              </p:cNvPr>
              <p:cNvSpPr/>
              <p:nvPr/>
            </p:nvSpPr>
            <p:spPr>
              <a:xfrm>
                <a:off x="4701981" y="4469530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367F92D-4D15-4860-B936-3742F0CD6DEC}"/>
                  </a:ext>
                </a:extLst>
              </p:cNvPr>
              <p:cNvSpPr/>
              <p:nvPr/>
            </p:nvSpPr>
            <p:spPr>
              <a:xfrm>
                <a:off x="5065333" y="4725573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AB94C60-B406-40CB-B1CB-5D6C1401EC21}"/>
                  </a:ext>
                </a:extLst>
              </p:cNvPr>
              <p:cNvSpPr/>
              <p:nvPr/>
            </p:nvSpPr>
            <p:spPr>
              <a:xfrm>
                <a:off x="4597105" y="4553039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F967744-2909-43A1-96B5-CBD3E8A4D84D}"/>
                  </a:ext>
                </a:extLst>
              </p:cNvPr>
              <p:cNvSpPr/>
              <p:nvPr/>
            </p:nvSpPr>
            <p:spPr>
              <a:xfrm>
                <a:off x="4898225" y="4807781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6C3B5EE-D887-47FB-8131-476B74251ECF}"/>
                  </a:ext>
                </a:extLst>
              </p:cNvPr>
              <p:cNvSpPr/>
              <p:nvPr/>
            </p:nvSpPr>
            <p:spPr>
              <a:xfrm>
                <a:off x="4918322" y="4440124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7360E57-7487-4B56-85B6-47B006031AD2}"/>
                  </a:ext>
                </a:extLst>
              </p:cNvPr>
              <p:cNvSpPr/>
              <p:nvPr/>
            </p:nvSpPr>
            <p:spPr>
              <a:xfrm>
                <a:off x="4462701" y="4776283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55B9F47-6130-44F8-AF71-ACD374FE52F9}"/>
                  </a:ext>
                </a:extLst>
              </p:cNvPr>
              <p:cNvSpPr/>
              <p:nvPr/>
            </p:nvSpPr>
            <p:spPr>
              <a:xfrm>
                <a:off x="4321047" y="5030736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4CFDA5A-7834-4D2F-894F-0732C3F769AD}"/>
                  </a:ext>
                </a:extLst>
              </p:cNvPr>
              <p:cNvSpPr/>
              <p:nvPr/>
            </p:nvSpPr>
            <p:spPr>
              <a:xfrm>
                <a:off x="4778645" y="5002120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98D795A-5CF5-4337-84D2-1B780CCCD122}"/>
                  </a:ext>
                </a:extLst>
              </p:cNvPr>
              <p:cNvSpPr/>
              <p:nvPr/>
            </p:nvSpPr>
            <p:spPr>
              <a:xfrm>
                <a:off x="5264013" y="5093973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1555B05D-E106-4312-B753-883F169D5B04}"/>
                  </a:ext>
                </a:extLst>
              </p:cNvPr>
              <p:cNvSpPr/>
              <p:nvPr/>
            </p:nvSpPr>
            <p:spPr>
              <a:xfrm>
                <a:off x="5122814" y="5043218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9F2D1E9-AD90-4AE6-A69A-B9B6E2EFFF25}"/>
                  </a:ext>
                </a:extLst>
              </p:cNvPr>
              <p:cNvSpPr/>
              <p:nvPr/>
            </p:nvSpPr>
            <p:spPr>
              <a:xfrm>
                <a:off x="5182818" y="5230462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36E282A-9F5D-4D6C-97D7-6758A99CCCE4}"/>
                  </a:ext>
                </a:extLst>
              </p:cNvPr>
              <p:cNvSpPr/>
              <p:nvPr/>
            </p:nvSpPr>
            <p:spPr>
              <a:xfrm>
                <a:off x="5153633" y="4994642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C44D3E0-F62D-4D3E-9617-EBCD3E8E46A3}"/>
                  </a:ext>
                </a:extLst>
              </p:cNvPr>
              <p:cNvSpPr/>
              <p:nvPr/>
            </p:nvSpPr>
            <p:spPr>
              <a:xfrm>
                <a:off x="4715751" y="5234118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371004B-D7E7-4F95-9E57-5F9ED292A14F}"/>
                  </a:ext>
                </a:extLst>
              </p:cNvPr>
              <p:cNvSpPr txBox="1"/>
              <p:nvPr/>
            </p:nvSpPr>
            <p:spPr>
              <a:xfrm rot="16200000">
                <a:off x="3115561" y="4678976"/>
                <a:ext cx="1296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w Cen MT Condensed" panose="020B0606020104020203" pitchFamily="34" charset="0"/>
                  </a:rPr>
                  <a:t>Measurement </a:t>
                </a:r>
                <a:r>
                  <a:rPr lang="en-US" sz="2400" b="1" dirty="0">
                    <a:highlight>
                      <a:srgbClr val="C0C0C0"/>
                    </a:highlight>
                    <a:latin typeface="Tw Cen MT Condensed" panose="020B0606020104020203" pitchFamily="34" charset="0"/>
                  </a:rPr>
                  <a:t>n</a:t>
                </a:r>
              </a:p>
            </p:txBody>
          </p:sp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B4D8CBB-6683-4BC1-B14F-021C12C500C3}"/>
                </a:ext>
              </a:extLst>
            </p:cNvPr>
            <p:cNvCxnSpPr/>
            <p:nvPr/>
          </p:nvCxnSpPr>
          <p:spPr>
            <a:xfrm>
              <a:off x="3154627" y="5029185"/>
              <a:ext cx="453571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D2711A9-630F-4ECA-A8C1-D269C367B794}"/>
              </a:ext>
            </a:extLst>
          </p:cNvPr>
          <p:cNvGrpSpPr/>
          <p:nvPr/>
        </p:nvGrpSpPr>
        <p:grpSpPr>
          <a:xfrm>
            <a:off x="6844209" y="1884934"/>
            <a:ext cx="2967019" cy="2075815"/>
            <a:chOff x="6453069" y="4285814"/>
            <a:chExt cx="2967019" cy="2075815"/>
          </a:xfrm>
        </p:grpSpPr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E8F9229-6E71-4EC6-9376-E174B9732462}"/>
                </a:ext>
              </a:extLst>
            </p:cNvPr>
            <p:cNvCxnSpPr>
              <a:cxnSpLocks/>
            </p:cNvCxnSpPr>
            <p:nvPr/>
          </p:nvCxnSpPr>
          <p:spPr>
            <a:xfrm>
              <a:off x="6847530" y="6072733"/>
              <a:ext cx="18846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B1D399F-8824-47F7-8145-C96615CA7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7530" y="4285814"/>
              <a:ext cx="0" cy="17869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82671DC-1A6C-4669-A1A4-CFDFCAA11CC5}"/>
                </a:ext>
              </a:extLst>
            </p:cNvPr>
            <p:cNvSpPr txBox="1"/>
            <p:nvPr/>
          </p:nvSpPr>
          <p:spPr>
            <a:xfrm>
              <a:off x="7166602" y="5992297"/>
              <a:ext cx="131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 Condensed" panose="020B0606020104020203" pitchFamily="34" charset="0"/>
                </a:rPr>
                <a:t>Reduced Space 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F8795EC-295C-4C41-B729-2E9026E2E122}"/>
                </a:ext>
              </a:extLst>
            </p:cNvPr>
            <p:cNvSpPr txBox="1"/>
            <p:nvPr/>
          </p:nvSpPr>
          <p:spPr>
            <a:xfrm rot="16200000">
              <a:off x="5981722" y="4994606"/>
              <a:ext cx="131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 Condensed" panose="020B0606020104020203" pitchFamily="34" charset="0"/>
                </a:rPr>
                <a:t>Reduced Space 2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DF6A955-05C8-480E-BB91-AE0D42F931AE}"/>
                </a:ext>
              </a:extLst>
            </p:cNvPr>
            <p:cNvGrpSpPr/>
            <p:nvPr/>
          </p:nvGrpSpPr>
          <p:grpSpPr>
            <a:xfrm>
              <a:off x="7123525" y="4778143"/>
              <a:ext cx="1225042" cy="888562"/>
              <a:chOff x="7136440" y="4655077"/>
              <a:chExt cx="1225042" cy="888562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1D59F786-6F83-4687-9DBC-0BF8C4698B0B}"/>
                  </a:ext>
                </a:extLst>
              </p:cNvPr>
              <p:cNvSpPr/>
              <p:nvPr/>
            </p:nvSpPr>
            <p:spPr>
              <a:xfrm>
                <a:off x="7258933" y="4655077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33D9E9B-CF89-4B85-A6C1-88E5BA792B2F}"/>
                  </a:ext>
                </a:extLst>
              </p:cNvPr>
              <p:cNvSpPr/>
              <p:nvPr/>
            </p:nvSpPr>
            <p:spPr>
              <a:xfrm>
                <a:off x="7404694" y="4847095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8FD3669-7570-4465-BD01-0B282A9BAC31}"/>
                  </a:ext>
                </a:extLst>
              </p:cNvPr>
              <p:cNvSpPr/>
              <p:nvPr/>
            </p:nvSpPr>
            <p:spPr>
              <a:xfrm>
                <a:off x="7266883" y="4834613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8968B9F6-C360-4C4C-B339-85BE2E0DD874}"/>
                  </a:ext>
                </a:extLst>
              </p:cNvPr>
              <p:cNvSpPr/>
              <p:nvPr/>
            </p:nvSpPr>
            <p:spPr>
              <a:xfrm>
                <a:off x="8280287" y="5093678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663203C-5ACE-4F84-9A24-FCF710F05384}"/>
                  </a:ext>
                </a:extLst>
              </p:cNvPr>
              <p:cNvSpPr/>
              <p:nvPr/>
            </p:nvSpPr>
            <p:spPr>
              <a:xfrm>
                <a:off x="8149845" y="4970447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9BFDC875-BE31-4C9C-B66D-2B690C7DF9AF}"/>
                  </a:ext>
                </a:extLst>
              </p:cNvPr>
              <p:cNvSpPr/>
              <p:nvPr/>
            </p:nvSpPr>
            <p:spPr>
              <a:xfrm>
                <a:off x="8068650" y="4847095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3E7714A6-E796-41E9-9142-120536050986}"/>
                  </a:ext>
                </a:extLst>
              </p:cNvPr>
              <p:cNvSpPr/>
              <p:nvPr/>
            </p:nvSpPr>
            <p:spPr>
              <a:xfrm>
                <a:off x="8190442" y="5078297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AFEE484-8690-4D8F-842A-8FDC905D2625}"/>
                  </a:ext>
                </a:extLst>
              </p:cNvPr>
              <p:cNvSpPr/>
              <p:nvPr/>
            </p:nvSpPr>
            <p:spPr>
              <a:xfrm>
                <a:off x="7412498" y="4721283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9D74A82A-D407-44BF-A0C7-A3AA57FF895C}"/>
                  </a:ext>
                </a:extLst>
              </p:cNvPr>
              <p:cNvSpPr/>
              <p:nvPr/>
            </p:nvSpPr>
            <p:spPr>
              <a:xfrm>
                <a:off x="7564898" y="4873683"/>
                <a:ext cx="81195" cy="855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873A004-BFEF-4873-8690-70F7300A5F0D}"/>
                  </a:ext>
                </a:extLst>
              </p:cNvPr>
              <p:cNvSpPr/>
              <p:nvPr/>
            </p:nvSpPr>
            <p:spPr>
              <a:xfrm>
                <a:off x="7394684" y="5077310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408DA90-4A04-48AA-8716-0ABE5335E680}"/>
                  </a:ext>
                </a:extLst>
              </p:cNvPr>
              <p:cNvSpPr/>
              <p:nvPr/>
            </p:nvSpPr>
            <p:spPr>
              <a:xfrm>
                <a:off x="7277765" y="5269763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A5831E64-2A8D-498D-BE71-BFDCA2DE4707}"/>
                  </a:ext>
                </a:extLst>
              </p:cNvPr>
              <p:cNvSpPr/>
              <p:nvPr/>
            </p:nvSpPr>
            <p:spPr>
              <a:xfrm>
                <a:off x="7136440" y="5198980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73582B18-2D66-4AAA-802B-5878198F0398}"/>
                  </a:ext>
                </a:extLst>
              </p:cNvPr>
              <p:cNvSpPr/>
              <p:nvPr/>
            </p:nvSpPr>
            <p:spPr>
              <a:xfrm>
                <a:off x="8149844" y="5458045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DF36D5AC-5A88-4619-A607-74778C75305E}"/>
                  </a:ext>
                </a:extLst>
              </p:cNvPr>
              <p:cNvSpPr/>
              <p:nvPr/>
            </p:nvSpPr>
            <p:spPr>
              <a:xfrm>
                <a:off x="8079406" y="5262217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5FC18A00-88CE-4CA6-AD2C-5A2722390113}"/>
                  </a:ext>
                </a:extLst>
              </p:cNvPr>
              <p:cNvSpPr/>
              <p:nvPr/>
            </p:nvSpPr>
            <p:spPr>
              <a:xfrm>
                <a:off x="7938207" y="5211462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0FA3D04-37FF-4567-8BBF-9E02E7546B8A}"/>
                  </a:ext>
                </a:extLst>
              </p:cNvPr>
              <p:cNvSpPr/>
              <p:nvPr/>
            </p:nvSpPr>
            <p:spPr>
              <a:xfrm>
                <a:off x="7998211" y="5398706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76B6598-E38D-4F29-B0C4-D0B93366AEF2}"/>
                  </a:ext>
                </a:extLst>
              </p:cNvPr>
              <p:cNvSpPr/>
              <p:nvPr/>
            </p:nvSpPr>
            <p:spPr>
              <a:xfrm>
                <a:off x="7282055" y="5085650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3176ED34-CDC0-4991-9B57-4EAAEEB2CE99}"/>
                  </a:ext>
                </a:extLst>
              </p:cNvPr>
              <p:cNvSpPr/>
              <p:nvPr/>
            </p:nvSpPr>
            <p:spPr>
              <a:xfrm>
                <a:off x="7434455" y="5238050"/>
                <a:ext cx="81195" cy="855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8C8FCEB9-18B8-4F9B-98FB-9CC183AE70A3}"/>
                </a:ext>
              </a:extLst>
            </p:cNvPr>
            <p:cNvGrpSpPr/>
            <p:nvPr/>
          </p:nvGrpSpPr>
          <p:grpSpPr>
            <a:xfrm>
              <a:off x="8683348" y="5059746"/>
              <a:ext cx="347934" cy="556727"/>
              <a:chOff x="8840732" y="4622545"/>
              <a:chExt cx="347934" cy="556727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8733CD5-9E75-42D5-B459-53F508AC4DB3}"/>
                  </a:ext>
                </a:extLst>
              </p:cNvPr>
              <p:cNvSpPr/>
              <p:nvPr/>
            </p:nvSpPr>
            <p:spPr>
              <a:xfrm>
                <a:off x="8947109" y="4697874"/>
                <a:ext cx="147036" cy="14922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CA58E11-A98F-48DD-8EFF-5E395FD241B5}"/>
                  </a:ext>
                </a:extLst>
              </p:cNvPr>
              <p:cNvSpPr/>
              <p:nvPr/>
            </p:nvSpPr>
            <p:spPr>
              <a:xfrm>
                <a:off x="8947109" y="4932689"/>
                <a:ext cx="147036" cy="1492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CBE3975-9957-4677-A9D3-F1B75E8D072B}"/>
                  </a:ext>
                </a:extLst>
              </p:cNvPr>
              <p:cNvSpPr/>
              <p:nvPr/>
            </p:nvSpPr>
            <p:spPr>
              <a:xfrm>
                <a:off x="8840732" y="4622545"/>
                <a:ext cx="347934" cy="5567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82A04B2-6C24-4AC9-9842-52756D477FF2}"/>
                </a:ext>
              </a:extLst>
            </p:cNvPr>
            <p:cNvSpPr txBox="1"/>
            <p:nvPr/>
          </p:nvSpPr>
          <p:spPr>
            <a:xfrm>
              <a:off x="8321710" y="4454977"/>
              <a:ext cx="1098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 Condensed" panose="020B0606020104020203" pitchFamily="34" charset="0"/>
                </a:rPr>
                <a:t>Experimental</a:t>
              </a:r>
              <a:br>
                <a:rPr lang="en-US" dirty="0">
                  <a:latin typeface="Tw Cen MT Condensed" panose="020B0606020104020203" pitchFamily="34" charset="0"/>
                </a:rPr>
              </a:br>
              <a:r>
                <a:rPr lang="en-US" dirty="0">
                  <a:latin typeface="Tw Cen MT Condensed" panose="020B0606020104020203" pitchFamily="34" charset="0"/>
                </a:rPr>
                <a:t>Classes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63A3718-BF3E-49AA-9464-DA193353C9F6}"/>
              </a:ext>
            </a:extLst>
          </p:cNvPr>
          <p:cNvGrpSpPr/>
          <p:nvPr/>
        </p:nvGrpSpPr>
        <p:grpSpPr>
          <a:xfrm>
            <a:off x="5137438" y="2248889"/>
            <a:ext cx="1154719" cy="923330"/>
            <a:chOff x="5137438" y="2248889"/>
            <a:chExt cx="1154719" cy="923330"/>
          </a:xfrm>
        </p:grpSpPr>
        <p:sp>
          <p:nvSpPr>
            <p:cNvPr id="162" name="Arrow: Right 161">
              <a:extLst>
                <a:ext uri="{FF2B5EF4-FFF2-40B4-BE49-F238E27FC236}">
                  <a16:creationId xmlns:a16="http://schemas.microsoft.com/office/drawing/2014/main" id="{A45CAAA3-8F61-4734-A84D-08B9A499F403}"/>
                </a:ext>
              </a:extLst>
            </p:cNvPr>
            <p:cNvSpPr/>
            <p:nvPr/>
          </p:nvSpPr>
          <p:spPr>
            <a:xfrm>
              <a:off x="5219973" y="2529063"/>
              <a:ext cx="1072184" cy="39207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E24F7DD-8EC4-4D0E-8355-7A25C6026CA1}"/>
                </a:ext>
              </a:extLst>
            </p:cNvPr>
            <p:cNvSpPr txBox="1"/>
            <p:nvPr/>
          </p:nvSpPr>
          <p:spPr>
            <a:xfrm>
              <a:off x="5137438" y="2248889"/>
              <a:ext cx="9060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 Condensed" panose="020B0606020104020203" pitchFamily="34" charset="0"/>
                </a:rPr>
                <a:t>Dimension</a:t>
              </a:r>
            </a:p>
            <a:p>
              <a:endParaRPr lang="en-US" dirty="0">
                <a:latin typeface="Tw Cen MT Condensed" panose="020B0606020104020203" pitchFamily="34" charset="0"/>
              </a:endParaRPr>
            </a:p>
            <a:p>
              <a:r>
                <a:rPr lang="en-US" dirty="0">
                  <a:latin typeface="Tw Cen MT Condensed" panose="020B0606020104020203" pitchFamily="34" charset="0"/>
                </a:rPr>
                <a:t>Reduction</a:t>
              </a:r>
            </a:p>
          </p:txBody>
        </p:sp>
      </p:grpSp>
      <p:sp>
        <p:nvSpPr>
          <p:cNvPr id="4" name="Cube 3">
            <a:extLst>
              <a:ext uri="{FF2B5EF4-FFF2-40B4-BE49-F238E27FC236}">
                <a16:creationId xmlns:a16="http://schemas.microsoft.com/office/drawing/2014/main" id="{0C6925B1-5F40-4D9E-9462-811DFA56E525}"/>
              </a:ext>
            </a:extLst>
          </p:cNvPr>
          <p:cNvSpPr/>
          <p:nvPr/>
        </p:nvSpPr>
        <p:spPr>
          <a:xfrm>
            <a:off x="1109106" y="1364603"/>
            <a:ext cx="2802531" cy="2565580"/>
          </a:xfrm>
          <a:prstGeom prst="cube">
            <a:avLst>
              <a:gd name="adj" fmla="val 1411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5FB8E2-9481-40DD-A0B9-8792105FC990}"/>
              </a:ext>
            </a:extLst>
          </p:cNvPr>
          <p:cNvGrpSpPr/>
          <p:nvPr/>
        </p:nvGrpSpPr>
        <p:grpSpPr>
          <a:xfrm>
            <a:off x="4014497" y="1967356"/>
            <a:ext cx="1098378" cy="1161496"/>
            <a:chOff x="2940160" y="1657748"/>
            <a:chExt cx="1098378" cy="116149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2749381-3473-4256-A8E9-60199B8CD2C9}"/>
                </a:ext>
              </a:extLst>
            </p:cNvPr>
            <p:cNvGrpSpPr/>
            <p:nvPr/>
          </p:nvGrpSpPr>
          <p:grpSpPr>
            <a:xfrm>
              <a:off x="3301798" y="2262517"/>
              <a:ext cx="347934" cy="556727"/>
              <a:chOff x="8840732" y="4622545"/>
              <a:chExt cx="347934" cy="556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F02D72-1442-4B0B-875B-B48808A40FA2}"/>
                  </a:ext>
                </a:extLst>
              </p:cNvPr>
              <p:cNvSpPr/>
              <p:nvPr/>
            </p:nvSpPr>
            <p:spPr>
              <a:xfrm>
                <a:off x="8947109" y="4697874"/>
                <a:ext cx="147036" cy="14922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19F995-0894-43B8-8050-C6A5E1DE5DFC}"/>
                  </a:ext>
                </a:extLst>
              </p:cNvPr>
              <p:cNvSpPr/>
              <p:nvPr/>
            </p:nvSpPr>
            <p:spPr>
              <a:xfrm>
                <a:off x="8947109" y="4932689"/>
                <a:ext cx="147036" cy="1492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81BC74-1E90-47DB-B0AB-F658CCD334B6}"/>
                  </a:ext>
                </a:extLst>
              </p:cNvPr>
              <p:cNvSpPr/>
              <p:nvPr/>
            </p:nvSpPr>
            <p:spPr>
              <a:xfrm>
                <a:off x="8840732" y="4622545"/>
                <a:ext cx="347934" cy="5567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9A59F2-082D-4E2C-A70C-608EF890B375}"/>
                </a:ext>
              </a:extLst>
            </p:cNvPr>
            <p:cNvSpPr txBox="1"/>
            <p:nvPr/>
          </p:nvSpPr>
          <p:spPr>
            <a:xfrm>
              <a:off x="2940160" y="1657748"/>
              <a:ext cx="1098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 Condensed" panose="020B0606020104020203" pitchFamily="34" charset="0"/>
                </a:rPr>
                <a:t>Experimental</a:t>
              </a:r>
              <a:br>
                <a:rPr lang="en-US" dirty="0">
                  <a:latin typeface="Tw Cen MT Condensed" panose="020B0606020104020203" pitchFamily="34" charset="0"/>
                </a:rPr>
              </a:br>
              <a:r>
                <a:rPr lang="en-US" dirty="0">
                  <a:latin typeface="Tw Cen MT Condensed" panose="020B0606020104020203" pitchFamily="34" charset="0"/>
                </a:rPr>
                <a:t>Classes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517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672B-7346-49CE-902F-C077B9E0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04" y="196700"/>
            <a:ext cx="10515600" cy="1325563"/>
          </a:xfrm>
        </p:spPr>
        <p:txBody>
          <a:bodyPr/>
          <a:lstStyle/>
          <a:p>
            <a:r>
              <a:rPr lang="en-US" dirty="0"/>
              <a:t>Example from my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82453E-9D23-4E96-8653-33C36CB86CFE}"/>
              </a:ext>
            </a:extLst>
          </p:cNvPr>
          <p:cNvSpPr txBox="1">
            <a:spLocks/>
          </p:cNvSpPr>
          <p:nvPr/>
        </p:nvSpPr>
        <p:spPr>
          <a:xfrm>
            <a:off x="2087065" y="1458025"/>
            <a:ext cx="8632279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w Cen MT Condensed Extra Bold" panose="020B08030202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>
                <a:latin typeface="+mn-lt"/>
                <a:cs typeface="Arial" panose="020B0604020202020204" pitchFamily="34" charset="0"/>
              </a:rPr>
              <a:t>Natural Compounds Library (N=133) Screen:</a:t>
            </a:r>
            <a:br>
              <a:rPr lang="en-US" sz="2400" b="1">
                <a:latin typeface="+mn-lt"/>
                <a:cs typeface="Arial" panose="020B0604020202020204" pitchFamily="34" charset="0"/>
              </a:rPr>
            </a:br>
            <a:r>
              <a:rPr lang="en-US" sz="2400" b="1">
                <a:latin typeface="+mn-lt"/>
                <a:cs typeface="Arial" panose="020B0604020202020204" pitchFamily="34" charset="0"/>
              </a:rPr>
              <a:t>System: Mouse striatal neuronal cell line (STHdh)</a:t>
            </a:r>
            <a:br>
              <a:rPr lang="en-US" sz="2400" b="1">
                <a:latin typeface="+mn-lt"/>
                <a:cs typeface="Arial" panose="020B0604020202020204" pitchFamily="34" charset="0"/>
              </a:rPr>
            </a:br>
            <a:r>
              <a:rPr lang="en-US" sz="2400" b="1">
                <a:latin typeface="+mn-lt"/>
                <a:cs typeface="Arial" panose="020B0604020202020204" pitchFamily="34" charset="0"/>
              </a:rPr>
              <a:t>Readout: phosphorylation in N17 region of huntingtin</a:t>
            </a:r>
            <a:br>
              <a:rPr lang="en-US" sz="2400" b="1">
                <a:latin typeface="+mn-lt"/>
                <a:cs typeface="Arial" panose="020B0604020202020204" pitchFamily="34" charset="0"/>
              </a:rPr>
            </a:br>
            <a:endParaRPr lang="en-US" sz="24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 descr="HCS8plot1new.png">
            <a:extLst>
              <a:ext uri="{FF2B5EF4-FFF2-40B4-BE49-F238E27FC236}">
                <a16:creationId xmlns:a16="http://schemas.microsoft.com/office/drawing/2014/main" id="{DB6BBE60-3865-4A2C-A222-475DDC33BD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22" t="6750" r="8856" b="8437"/>
          <a:stretch>
            <a:fillRect/>
          </a:stretch>
        </p:blipFill>
        <p:spPr>
          <a:xfrm>
            <a:off x="2766755" y="2532214"/>
            <a:ext cx="4699243" cy="368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3EFEE-888D-4139-B146-F97CE5FC44B5}"/>
              </a:ext>
            </a:extLst>
          </p:cNvPr>
          <p:cNvSpPr txBox="1"/>
          <p:nvPr/>
        </p:nvSpPr>
        <p:spPr>
          <a:xfrm>
            <a:off x="2464931" y="5700083"/>
            <a:ext cx="1137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 hr treatment</a:t>
            </a:r>
          </a:p>
          <a:p>
            <a:r>
              <a:rPr lang="en-US" sz="1400" dirty="0"/>
              <a:t>5 images/well</a:t>
            </a:r>
          </a:p>
          <a:p>
            <a:r>
              <a:rPr lang="en-US" sz="1400" dirty="0"/>
              <a:t>αN17S13pS16p</a:t>
            </a:r>
          </a:p>
          <a:p>
            <a:r>
              <a:rPr lang="en-US" sz="1400" dirty="0"/>
              <a:t>40x magnification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FAB44C-8F0F-41F1-804B-578F0F95094A}"/>
              </a:ext>
            </a:extLst>
          </p:cNvPr>
          <p:cNvSpPr/>
          <p:nvPr/>
        </p:nvSpPr>
        <p:spPr>
          <a:xfrm>
            <a:off x="3512399" y="3661244"/>
            <a:ext cx="2288771" cy="922712"/>
          </a:xfrm>
          <a:prstGeom prst="ellipse">
            <a:avLst/>
          </a:prstGeom>
          <a:solidFill>
            <a:schemeClr val="accent4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108FDA-165F-4B4B-A200-AC6B65FB4FCC}"/>
              </a:ext>
            </a:extLst>
          </p:cNvPr>
          <p:cNvSpPr/>
          <p:nvPr/>
        </p:nvSpPr>
        <p:spPr>
          <a:xfrm rot="5400000">
            <a:off x="5248651" y="3945739"/>
            <a:ext cx="2498169" cy="1067039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ECDD-38B6-43AB-9969-374B0F4BB969}"/>
              </a:ext>
            </a:extLst>
          </p:cNvPr>
          <p:cNvSpPr txBox="1"/>
          <p:nvPr/>
        </p:nvSpPr>
        <p:spPr>
          <a:xfrm>
            <a:off x="7095026" y="3937934"/>
            <a:ext cx="24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Anti-oxidants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0CAD8-0212-4A6D-AC16-5C49B6FA1A5A}"/>
              </a:ext>
            </a:extLst>
          </p:cNvPr>
          <p:cNvSpPr txBox="1"/>
          <p:nvPr/>
        </p:nvSpPr>
        <p:spPr>
          <a:xfrm>
            <a:off x="2907280" y="3403965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IKK Kinase</a:t>
            </a:r>
          </a:p>
          <a:p>
            <a:r>
              <a:rPr lang="en-US" dirty="0">
                <a:solidFill>
                  <a:srgbClr val="00B0F0"/>
                </a:solidFill>
              </a:rPr>
              <a:t>Inhibitors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0F84B-C21E-4F39-BA12-7CCC414C799A}"/>
              </a:ext>
            </a:extLst>
          </p:cNvPr>
          <p:cNvSpPr txBox="1"/>
          <p:nvPr/>
        </p:nvSpPr>
        <p:spPr>
          <a:xfrm>
            <a:off x="3420958" y="2658452"/>
            <a:ext cx="282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Kinetin (N6 </a:t>
            </a:r>
            <a:r>
              <a:rPr lang="en-US" dirty="0" err="1">
                <a:solidFill>
                  <a:srgbClr val="FF0000"/>
                </a:solidFill>
              </a:rPr>
              <a:t>furfuryladenine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93827-D494-483D-B497-513763F1DC9B}"/>
              </a:ext>
            </a:extLst>
          </p:cNvPr>
          <p:cNvSpPr txBox="1"/>
          <p:nvPr/>
        </p:nvSpPr>
        <p:spPr>
          <a:xfrm>
            <a:off x="4252980" y="6177137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Space plot from PhenoRipper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141C7-50E1-4930-B79D-842A110FD554}"/>
              </a:ext>
            </a:extLst>
          </p:cNvPr>
          <p:cNvSpPr txBox="1"/>
          <p:nvPr/>
        </p:nvSpPr>
        <p:spPr>
          <a:xfrm>
            <a:off x="8589387" y="5761637"/>
            <a:ext cx="1949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Laura Bowie</a:t>
            </a:r>
          </a:p>
          <a:p>
            <a:r>
              <a:rPr lang="en-US" sz="2400" b="1" u="sng" dirty="0"/>
              <a:t>@ Truant Lab</a:t>
            </a:r>
          </a:p>
        </p:txBody>
      </p:sp>
    </p:spTree>
    <p:extLst>
      <p:ext uri="{BB962C8B-B14F-4D97-AF65-F5344CB8AC3E}">
        <p14:creationId xmlns:p14="http://schemas.microsoft.com/office/powerpoint/2010/main" val="31188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34F3-0D27-44CA-B4C9-E4C2DECE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02" y="249119"/>
            <a:ext cx="10515600" cy="1325563"/>
          </a:xfrm>
        </p:spPr>
        <p:txBody>
          <a:bodyPr/>
          <a:lstStyle/>
          <a:p>
            <a:r>
              <a:rPr lang="en-US" dirty="0"/>
              <a:t>Why is dimensional reduction possible?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Ans: The whole input space is not used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24A25F-5DA3-43CD-9F3E-15C4EFC9D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49" y="3457810"/>
            <a:ext cx="2144493" cy="214449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D4421B9-4441-4907-9A77-8B93B43CC555}"/>
              </a:ext>
            </a:extLst>
          </p:cNvPr>
          <p:cNvGrpSpPr/>
          <p:nvPr/>
        </p:nvGrpSpPr>
        <p:grpSpPr>
          <a:xfrm>
            <a:off x="1247633" y="1957721"/>
            <a:ext cx="5161926" cy="1209609"/>
            <a:chOff x="838200" y="1928138"/>
            <a:chExt cx="5161926" cy="120960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824BE3-B7E9-47C5-8DDF-A8371A33C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8278" y="2365764"/>
              <a:ext cx="3576991" cy="77198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0E3308-A1C9-4E57-A274-00AC23842DC2}"/>
                </a:ext>
              </a:extLst>
            </p:cNvPr>
            <p:cNvSpPr txBox="1"/>
            <p:nvPr/>
          </p:nvSpPr>
          <p:spPr>
            <a:xfrm>
              <a:off x="838200" y="1928138"/>
              <a:ext cx="5161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 Condensed Extra Bold" panose="020B0803020202020204" pitchFamily="34" charset="0"/>
                </a:rPr>
                <a:t>Correlated variables don’t offer independent information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D5FB19-A328-4887-A92F-80A30D67E7EF}"/>
              </a:ext>
            </a:extLst>
          </p:cNvPr>
          <p:cNvGrpSpPr/>
          <p:nvPr/>
        </p:nvGrpSpPr>
        <p:grpSpPr>
          <a:xfrm>
            <a:off x="7099110" y="2142387"/>
            <a:ext cx="4312399" cy="3231444"/>
            <a:chOff x="6096000" y="1950897"/>
            <a:chExt cx="4312399" cy="3231444"/>
          </a:xfrm>
        </p:grpSpPr>
        <p:pic>
          <p:nvPicPr>
            <p:cNvPr id="7" name="Picture 6" descr="A close up of a mans face&#10;&#10;Description generated with high confidence">
              <a:extLst>
                <a:ext uri="{FF2B5EF4-FFF2-40B4-BE49-F238E27FC236}">
                  <a16:creationId xmlns:a16="http://schemas.microsoft.com/office/drawing/2014/main" id="{AE427843-6974-446F-A393-551679582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578" y="2365764"/>
              <a:ext cx="2816577" cy="281657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543521-5206-4D70-B00E-4004FACCDDA4}"/>
                </a:ext>
              </a:extLst>
            </p:cNvPr>
            <p:cNvSpPr txBox="1"/>
            <p:nvPr/>
          </p:nvSpPr>
          <p:spPr>
            <a:xfrm>
              <a:off x="6096000" y="1950897"/>
              <a:ext cx="4312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 Condensed Extra Bold" panose="020B0803020202020204" pitchFamily="34" charset="0"/>
                </a:rPr>
                <a:t>Constraints can cause data to inhabit sub-space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A698F13-EAEC-4B1D-8F91-6F81DE445E3A}"/>
              </a:ext>
            </a:extLst>
          </p:cNvPr>
          <p:cNvSpPr txBox="1"/>
          <p:nvPr/>
        </p:nvSpPr>
        <p:spPr>
          <a:xfrm>
            <a:off x="3214048" y="5793475"/>
            <a:ext cx="641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w Cen MT Condensed Extra Bold" panose="020B0803020202020204" pitchFamily="34" charset="0"/>
              </a:rPr>
              <a:t>Dimension Reduction is not always successful!</a:t>
            </a:r>
          </a:p>
        </p:txBody>
      </p:sp>
    </p:spTree>
    <p:extLst>
      <p:ext uri="{BB962C8B-B14F-4D97-AF65-F5344CB8AC3E}">
        <p14:creationId xmlns:p14="http://schemas.microsoft.com/office/powerpoint/2010/main" val="13824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B62A-5E30-44A7-BCF2-293B9F40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Approaches to dimensional reduction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60D7325-6270-465D-B3CA-1EF8EB8B973E}"/>
              </a:ext>
            </a:extLst>
          </p:cNvPr>
          <p:cNvGrpSpPr/>
          <p:nvPr/>
        </p:nvGrpSpPr>
        <p:grpSpPr>
          <a:xfrm>
            <a:off x="1000267" y="2088717"/>
            <a:ext cx="3892455" cy="1462414"/>
            <a:chOff x="1000267" y="2088717"/>
            <a:chExt cx="3892455" cy="14624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7B4EC0-0A6C-43A3-B94E-0BF761657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0267" y="2744586"/>
              <a:ext cx="3892455" cy="80654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8A34DF-AB6A-4E13-8492-5E0BF0E2BF84}"/>
                </a:ext>
              </a:extLst>
            </p:cNvPr>
            <p:cNvSpPr/>
            <p:nvPr/>
          </p:nvSpPr>
          <p:spPr>
            <a:xfrm>
              <a:off x="1823430" y="2088717"/>
              <a:ext cx="22461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w Cen MT Condensed Extra Bold" panose="020B0803020202020204" pitchFamily="34" charset="0"/>
                </a:rPr>
                <a:t>Variable Based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E8D285D-6CDD-48F2-8711-D2952C720647}"/>
              </a:ext>
            </a:extLst>
          </p:cNvPr>
          <p:cNvGrpSpPr/>
          <p:nvPr/>
        </p:nvGrpSpPr>
        <p:grpSpPr>
          <a:xfrm>
            <a:off x="2524123" y="3550953"/>
            <a:ext cx="1741952" cy="886224"/>
            <a:chOff x="2524123" y="3550953"/>
            <a:chExt cx="1741952" cy="886224"/>
          </a:xfrm>
        </p:grpSpPr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F979E5D2-7CF6-407B-AC74-FDF02608377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46494" y="3550953"/>
              <a:ext cx="274376" cy="220355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7F175116-CDE1-4EC4-9728-9E989DA5F75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12054" y="3550954"/>
              <a:ext cx="274376" cy="220355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A09EDD-4DD8-42F2-AABE-A16B1724F799}"/>
                </a:ext>
              </a:extLst>
            </p:cNvPr>
            <p:cNvSpPr txBox="1"/>
            <p:nvPr/>
          </p:nvSpPr>
          <p:spPr>
            <a:xfrm>
              <a:off x="2524123" y="3790846"/>
              <a:ext cx="1741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 Condensed" panose="020B0606020104020203" pitchFamily="34" charset="0"/>
                </a:rPr>
                <a:t>Correlated Variables</a:t>
              </a:r>
            </a:p>
            <a:p>
              <a:pPr algn="ctr"/>
              <a:r>
                <a:rPr lang="en-US" dirty="0">
                  <a:latin typeface="Tw Cen MT Condensed" panose="020B0606020104020203" pitchFamily="34" charset="0"/>
                </a:rPr>
                <a:t>Form Single Dimension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5B5B61-A442-4F27-94FF-C60A9FD059D9}"/>
              </a:ext>
            </a:extLst>
          </p:cNvPr>
          <p:cNvGrpSpPr/>
          <p:nvPr/>
        </p:nvGrpSpPr>
        <p:grpSpPr>
          <a:xfrm>
            <a:off x="6096000" y="2138721"/>
            <a:ext cx="5791452" cy="1525511"/>
            <a:chOff x="6096000" y="2138721"/>
            <a:chExt cx="5791452" cy="15255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AD20F88-103E-4381-833F-44AAE0F66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740902"/>
              <a:ext cx="3834816" cy="81005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CB6327-1D6F-4B99-801A-1C4E5AB5F937}"/>
                </a:ext>
              </a:extLst>
            </p:cNvPr>
            <p:cNvSpPr/>
            <p:nvPr/>
          </p:nvSpPr>
          <p:spPr>
            <a:xfrm>
              <a:off x="6903969" y="2138721"/>
              <a:ext cx="221887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w Cen MT Condensed Extra Bold" panose="020B0803020202020204" pitchFamily="34" charset="0"/>
                </a:rPr>
                <a:t>Distance Based</a:t>
              </a:r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F96C4D1-F96A-4D38-A56C-753F6CE7FBC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951306" y="2975425"/>
              <a:ext cx="314419" cy="17050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6C47710F-4219-4318-BDED-F012C95053B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947047" y="3318940"/>
              <a:ext cx="314419" cy="17050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05ADF1-7905-4B5E-9EAC-50B8A04462F7}"/>
                </a:ext>
              </a:extLst>
            </p:cNvPr>
            <p:cNvSpPr txBox="1"/>
            <p:nvPr/>
          </p:nvSpPr>
          <p:spPr>
            <a:xfrm>
              <a:off x="10128189" y="2740902"/>
              <a:ext cx="17592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 Condensed" panose="020B0606020104020203" pitchFamily="34" charset="0"/>
                </a:rPr>
                <a:t>Similar Original Data </a:t>
              </a:r>
            </a:p>
            <a:p>
              <a:pPr algn="ctr"/>
              <a:r>
                <a:rPr lang="en-US" dirty="0">
                  <a:latin typeface="Tw Cen MT Condensed" panose="020B0606020104020203" pitchFamily="34" charset="0"/>
                  <a:sym typeface="Wingdings" panose="05000000000000000000" pitchFamily="2" charset="2"/>
                </a:rPr>
                <a:t></a:t>
              </a:r>
              <a:endParaRPr lang="en-US" dirty="0">
                <a:latin typeface="Tw Cen MT Condensed" panose="020B0606020104020203" pitchFamily="34" charset="0"/>
              </a:endParaRPr>
            </a:p>
            <a:p>
              <a:pPr algn="ctr"/>
              <a:r>
                <a:rPr lang="en-US" dirty="0">
                  <a:latin typeface="Tw Cen MT Condensed" panose="020B0606020104020203" pitchFamily="34" charset="0"/>
                </a:rPr>
                <a:t>Similar After Reduction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D9348C8-1BE1-46BF-92F7-9B6B2373CC56}"/>
              </a:ext>
            </a:extLst>
          </p:cNvPr>
          <p:cNvSpPr txBox="1"/>
          <p:nvPr/>
        </p:nvSpPr>
        <p:spPr>
          <a:xfrm>
            <a:off x="791471" y="4676892"/>
            <a:ext cx="2857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Examples: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 Condensed" panose="020B0606020104020203" pitchFamily="34" charset="0"/>
              </a:rPr>
              <a:t>Principal Components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 Condensed" panose="020B0606020104020203" pitchFamily="34" charset="0"/>
              </a:rPr>
              <a:t>Non-negative Matrix Factorization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FDD4CB-3916-4745-8EF8-8308FFE51752}"/>
              </a:ext>
            </a:extLst>
          </p:cNvPr>
          <p:cNvSpPr txBox="1"/>
          <p:nvPr/>
        </p:nvSpPr>
        <p:spPr>
          <a:xfrm>
            <a:off x="6096000" y="4676892"/>
            <a:ext cx="3624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Examples: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 Condensed" panose="020B0606020104020203" pitchFamily="34" charset="0"/>
              </a:rPr>
              <a:t>Multidimensional Scaling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 Condensed" panose="020B0606020104020203" pitchFamily="34" charset="0"/>
              </a:rPr>
              <a:t>t-Distributed Stochastic Neighbor Embedding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FEA4A1-F342-4331-9C88-29A569FBD4C5}"/>
              </a:ext>
            </a:extLst>
          </p:cNvPr>
          <p:cNvSpPr/>
          <p:nvPr/>
        </p:nvSpPr>
        <p:spPr>
          <a:xfrm>
            <a:off x="464024" y="1965278"/>
            <a:ext cx="4947313" cy="391008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5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B106-CC80-4960-9DA6-C80F047E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85" y="0"/>
            <a:ext cx="10515600" cy="1325563"/>
          </a:xfrm>
        </p:spPr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7A9D6-9C24-46E5-B997-1B6A78DD895E}"/>
              </a:ext>
            </a:extLst>
          </p:cNvPr>
          <p:cNvSpPr txBox="1"/>
          <p:nvPr/>
        </p:nvSpPr>
        <p:spPr>
          <a:xfrm>
            <a:off x="580030" y="1385248"/>
            <a:ext cx="6782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w Cen MT Condensed" panose="020B0606020104020203" pitchFamily="34" charset="0"/>
              </a:rPr>
              <a:t>Intuition: Rotate data so most variation is brought to the front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F91E7F-4521-44E8-BDA1-6729E1EC6AC2}"/>
              </a:ext>
            </a:extLst>
          </p:cNvPr>
          <p:cNvCxnSpPr>
            <a:cxnSpLocks/>
          </p:cNvCxnSpPr>
          <p:nvPr/>
        </p:nvCxnSpPr>
        <p:spPr>
          <a:xfrm>
            <a:off x="6128575" y="4760731"/>
            <a:ext cx="18846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65AEFD-B2FD-4117-9F28-D7171C9C4E26}"/>
              </a:ext>
            </a:extLst>
          </p:cNvPr>
          <p:cNvCxnSpPr>
            <a:cxnSpLocks/>
          </p:cNvCxnSpPr>
          <p:nvPr/>
        </p:nvCxnSpPr>
        <p:spPr>
          <a:xfrm flipV="1">
            <a:off x="6128575" y="2973812"/>
            <a:ext cx="0" cy="1786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430667-7EF3-4CAC-ACED-B81AD46FFE38}"/>
              </a:ext>
            </a:extLst>
          </p:cNvPr>
          <p:cNvSpPr txBox="1"/>
          <p:nvPr/>
        </p:nvSpPr>
        <p:spPr>
          <a:xfrm>
            <a:off x="6754831" y="47211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PCA1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067DFE8-3A1E-467B-8489-182DC9C0D8AB}"/>
              </a:ext>
            </a:extLst>
          </p:cNvPr>
          <p:cNvGrpSpPr/>
          <p:nvPr/>
        </p:nvGrpSpPr>
        <p:grpSpPr>
          <a:xfrm>
            <a:off x="6352784" y="3350877"/>
            <a:ext cx="1268177" cy="1182473"/>
            <a:chOff x="6352783" y="3224290"/>
            <a:chExt cx="1268177" cy="118247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980A12-B51E-42E0-BA4D-C27CFCBF71F2}"/>
                </a:ext>
              </a:extLst>
            </p:cNvPr>
            <p:cNvSpPr/>
            <p:nvPr/>
          </p:nvSpPr>
          <p:spPr>
            <a:xfrm>
              <a:off x="7385829" y="3391573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66A7538-63CD-4412-A4A6-BCCB8B09D4C5}"/>
                </a:ext>
              </a:extLst>
            </p:cNvPr>
            <p:cNvSpPr/>
            <p:nvPr/>
          </p:nvSpPr>
          <p:spPr>
            <a:xfrm>
              <a:off x="6969171" y="3652170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98232C1-ADA8-486D-9395-9C15428166A0}"/>
                </a:ext>
              </a:extLst>
            </p:cNvPr>
            <p:cNvSpPr/>
            <p:nvPr/>
          </p:nvSpPr>
          <p:spPr>
            <a:xfrm>
              <a:off x="7499168" y="3224290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09D68E-6BD3-4ACF-A23A-DA98DC5D9B7B}"/>
                </a:ext>
              </a:extLst>
            </p:cNvPr>
            <p:cNvSpPr/>
            <p:nvPr/>
          </p:nvSpPr>
          <p:spPr>
            <a:xfrm>
              <a:off x="7539765" y="3433165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3EDD0A5-F06A-430E-A2F4-10625D2B2E90}"/>
                </a:ext>
              </a:extLst>
            </p:cNvPr>
            <p:cNvSpPr/>
            <p:nvPr/>
          </p:nvSpPr>
          <p:spPr>
            <a:xfrm>
              <a:off x="6874675" y="3779482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B635B4E-CF02-4DBB-9A7D-4708D8370851}"/>
                </a:ext>
              </a:extLst>
            </p:cNvPr>
            <p:cNvSpPr/>
            <p:nvPr/>
          </p:nvSpPr>
          <p:spPr>
            <a:xfrm>
              <a:off x="7222162" y="3617599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AD1BD9C-54CB-455F-9E1F-24718629A554}"/>
                </a:ext>
              </a:extLst>
            </p:cNvPr>
            <p:cNvSpPr/>
            <p:nvPr/>
          </p:nvSpPr>
          <p:spPr>
            <a:xfrm>
              <a:off x="7345231" y="3523162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1341233-E2FF-4AC5-A4A3-D934D6347A56}"/>
                </a:ext>
              </a:extLst>
            </p:cNvPr>
            <p:cNvSpPr/>
            <p:nvPr/>
          </p:nvSpPr>
          <p:spPr>
            <a:xfrm>
              <a:off x="7059411" y="3507006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ADFF032-B68B-48B7-B4D7-7874C3CAA8E3}"/>
                </a:ext>
              </a:extLst>
            </p:cNvPr>
            <p:cNvSpPr/>
            <p:nvPr/>
          </p:nvSpPr>
          <p:spPr>
            <a:xfrm>
              <a:off x="7181565" y="3414716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B77252E-3D05-45D4-9624-3D7748DCF529}"/>
                </a:ext>
              </a:extLst>
            </p:cNvPr>
            <p:cNvSpPr/>
            <p:nvPr/>
          </p:nvSpPr>
          <p:spPr>
            <a:xfrm>
              <a:off x="6518815" y="4013128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E23AEE-E75A-4317-934C-42F2E3D99DA0}"/>
                </a:ext>
              </a:extLst>
            </p:cNvPr>
            <p:cNvSpPr/>
            <p:nvPr/>
          </p:nvSpPr>
          <p:spPr>
            <a:xfrm>
              <a:off x="6433978" y="4321169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EA0DD5F-9F8F-4C5D-9D07-F4D7D092DDC4}"/>
                </a:ext>
              </a:extLst>
            </p:cNvPr>
            <p:cNvSpPr/>
            <p:nvPr/>
          </p:nvSpPr>
          <p:spPr>
            <a:xfrm>
              <a:off x="6352783" y="4208712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6E3D0A-4B32-43B1-A23E-904D0B164746}"/>
                </a:ext>
              </a:extLst>
            </p:cNvPr>
            <p:cNvSpPr/>
            <p:nvPr/>
          </p:nvSpPr>
          <p:spPr>
            <a:xfrm>
              <a:off x="7095666" y="3754554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C2F65A5-B5D3-42CF-BBCE-1B7B67822D25}"/>
                </a:ext>
              </a:extLst>
            </p:cNvPr>
            <p:cNvSpPr/>
            <p:nvPr/>
          </p:nvSpPr>
          <p:spPr>
            <a:xfrm>
              <a:off x="6941497" y="3955481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A96E4EC-1583-4755-AE2A-DDE533FBF782}"/>
                </a:ext>
              </a:extLst>
            </p:cNvPr>
            <p:cNvSpPr/>
            <p:nvPr/>
          </p:nvSpPr>
          <p:spPr>
            <a:xfrm>
              <a:off x="6779954" y="3898618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657A77B-E062-44BF-91CB-98A706FB9611}"/>
                </a:ext>
              </a:extLst>
            </p:cNvPr>
            <p:cNvSpPr/>
            <p:nvPr/>
          </p:nvSpPr>
          <p:spPr>
            <a:xfrm>
              <a:off x="6792010" y="4032240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17BF720-0413-4C9C-AE42-C31FBA63EB15}"/>
                </a:ext>
              </a:extLst>
            </p:cNvPr>
            <p:cNvSpPr/>
            <p:nvPr/>
          </p:nvSpPr>
          <p:spPr>
            <a:xfrm>
              <a:off x="6427080" y="4092443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485D1A6-AF4E-4704-94F6-775C327BF8CF}"/>
                </a:ext>
              </a:extLst>
            </p:cNvPr>
            <p:cNvSpPr/>
            <p:nvPr/>
          </p:nvSpPr>
          <p:spPr>
            <a:xfrm>
              <a:off x="6558586" y="4173868"/>
              <a:ext cx="81195" cy="855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8967C9-92D9-4334-8FD6-8CCB78A2C07B}"/>
              </a:ext>
            </a:extLst>
          </p:cNvPr>
          <p:cNvGrpSpPr/>
          <p:nvPr/>
        </p:nvGrpSpPr>
        <p:grpSpPr>
          <a:xfrm>
            <a:off x="2197759" y="2425549"/>
            <a:ext cx="2373885" cy="2629942"/>
            <a:chOff x="2197759" y="2425549"/>
            <a:chExt cx="2373885" cy="262994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D741112-6F53-4417-8D34-18B64D06FF85}"/>
                </a:ext>
              </a:extLst>
            </p:cNvPr>
            <p:cNvGrpSpPr/>
            <p:nvPr/>
          </p:nvGrpSpPr>
          <p:grpSpPr>
            <a:xfrm>
              <a:off x="2197759" y="2979676"/>
              <a:ext cx="2279101" cy="2075815"/>
              <a:chOff x="1699528" y="2719102"/>
              <a:chExt cx="2279101" cy="2075815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2C7C20A-8DEE-44C1-940D-405CEAA67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88" y="4506021"/>
                <a:ext cx="188464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2C1FB54-A58C-430B-B6DB-E904A7566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988" y="2719102"/>
                <a:ext cx="0" cy="17869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1CFBD7-E962-45C9-843B-8532018D3081}"/>
                  </a:ext>
                </a:extLst>
              </p:cNvPr>
              <p:cNvSpPr txBox="1"/>
              <p:nvPr/>
            </p:nvSpPr>
            <p:spPr>
              <a:xfrm>
                <a:off x="2413060" y="4425585"/>
                <a:ext cx="1246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w Cen MT Condensed" panose="020B0606020104020203" pitchFamily="34" charset="0"/>
                  </a:rPr>
                  <a:t>Measurement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8626B9-4B91-44E5-957B-BB27F0D5F9FF}"/>
                  </a:ext>
                </a:extLst>
              </p:cNvPr>
              <p:cNvSpPr txBox="1"/>
              <p:nvPr/>
            </p:nvSpPr>
            <p:spPr>
              <a:xfrm rot="16200000">
                <a:off x="1260946" y="3427894"/>
                <a:ext cx="1246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w Cen MT Condensed" panose="020B0606020104020203" pitchFamily="34" charset="0"/>
                  </a:rPr>
                  <a:t>Measurement 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333F72D-EF4F-4BB3-95A5-26F329B194A6}"/>
                  </a:ext>
                </a:extLst>
              </p:cNvPr>
              <p:cNvSpPr/>
              <p:nvPr/>
            </p:nvSpPr>
            <p:spPr>
              <a:xfrm>
                <a:off x="3351243" y="3263450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656A8EF-9247-40B1-BBAC-11C8B8E9B769}"/>
                  </a:ext>
                </a:extLst>
              </p:cNvPr>
              <p:cNvSpPr/>
              <p:nvPr/>
            </p:nvSpPr>
            <p:spPr>
              <a:xfrm>
                <a:off x="2934585" y="3524047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690924B-B02B-4C74-B42B-DE3DBF8CFFAB}"/>
                  </a:ext>
                </a:extLst>
              </p:cNvPr>
              <p:cNvSpPr/>
              <p:nvPr/>
            </p:nvSpPr>
            <p:spPr>
              <a:xfrm>
                <a:off x="3464582" y="3096167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EF68027-D229-4705-BD79-4A66F544A838}"/>
                  </a:ext>
                </a:extLst>
              </p:cNvPr>
              <p:cNvSpPr/>
              <p:nvPr/>
            </p:nvSpPr>
            <p:spPr>
              <a:xfrm>
                <a:off x="3505179" y="3305042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6D3A284-418A-41AB-AF48-06AE350B1366}"/>
                  </a:ext>
                </a:extLst>
              </p:cNvPr>
              <p:cNvSpPr/>
              <p:nvPr/>
            </p:nvSpPr>
            <p:spPr>
              <a:xfrm>
                <a:off x="2840089" y="3651359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01BCEB7-32B0-4353-BFE2-EE2D1AEE0E48}"/>
                  </a:ext>
                </a:extLst>
              </p:cNvPr>
              <p:cNvSpPr/>
              <p:nvPr/>
            </p:nvSpPr>
            <p:spPr>
              <a:xfrm>
                <a:off x="3187576" y="3489476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B54A361-7F81-4D29-9972-4C6AA2C01B4A}"/>
                  </a:ext>
                </a:extLst>
              </p:cNvPr>
              <p:cNvSpPr/>
              <p:nvPr/>
            </p:nvSpPr>
            <p:spPr>
              <a:xfrm>
                <a:off x="3310645" y="3395039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CEBA29D-CF09-4A02-8A79-2FF903A3BC5C}"/>
                  </a:ext>
                </a:extLst>
              </p:cNvPr>
              <p:cNvSpPr/>
              <p:nvPr/>
            </p:nvSpPr>
            <p:spPr>
              <a:xfrm>
                <a:off x="3024825" y="3378883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EEA7AE8-30A4-4AFB-BDEA-D6B6C24E8F30}"/>
                  </a:ext>
                </a:extLst>
              </p:cNvPr>
              <p:cNvSpPr/>
              <p:nvPr/>
            </p:nvSpPr>
            <p:spPr>
              <a:xfrm>
                <a:off x="3146979" y="3286593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34ED2D7-A115-403D-A1CA-F32243849FCD}"/>
                  </a:ext>
                </a:extLst>
              </p:cNvPr>
              <p:cNvSpPr/>
              <p:nvPr/>
            </p:nvSpPr>
            <p:spPr>
              <a:xfrm>
                <a:off x="2484229" y="3885005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AD20F10-8941-4FBD-8C97-4D09AEFEF766}"/>
                  </a:ext>
                </a:extLst>
              </p:cNvPr>
              <p:cNvSpPr/>
              <p:nvPr/>
            </p:nvSpPr>
            <p:spPr>
              <a:xfrm>
                <a:off x="2399392" y="4193046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05695C8-BBB0-4DDD-9F66-6F7158609CF5}"/>
                  </a:ext>
                </a:extLst>
              </p:cNvPr>
              <p:cNvSpPr/>
              <p:nvPr/>
            </p:nvSpPr>
            <p:spPr>
              <a:xfrm>
                <a:off x="2318197" y="4080589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1F81B13-6FFA-463C-AF53-5282A59093B4}"/>
                  </a:ext>
                </a:extLst>
              </p:cNvPr>
              <p:cNvSpPr/>
              <p:nvPr/>
            </p:nvSpPr>
            <p:spPr>
              <a:xfrm>
                <a:off x="3061080" y="3626431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FFB5C35-9234-4005-A737-DC58FD4B5064}"/>
                  </a:ext>
                </a:extLst>
              </p:cNvPr>
              <p:cNvSpPr/>
              <p:nvPr/>
            </p:nvSpPr>
            <p:spPr>
              <a:xfrm>
                <a:off x="2906911" y="3827358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681F095-4638-4D6F-96D0-F049271BA23D}"/>
                  </a:ext>
                </a:extLst>
              </p:cNvPr>
              <p:cNvSpPr/>
              <p:nvPr/>
            </p:nvSpPr>
            <p:spPr>
              <a:xfrm>
                <a:off x="2745368" y="3770495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92C0C6C-7E24-483C-B6A6-B619522EA4B2}"/>
                  </a:ext>
                </a:extLst>
              </p:cNvPr>
              <p:cNvSpPr/>
              <p:nvPr/>
            </p:nvSpPr>
            <p:spPr>
              <a:xfrm>
                <a:off x="2757424" y="3904117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37E9161-FEF6-4B45-AAA8-24BCC089E140}"/>
                  </a:ext>
                </a:extLst>
              </p:cNvPr>
              <p:cNvSpPr/>
              <p:nvPr/>
            </p:nvSpPr>
            <p:spPr>
              <a:xfrm>
                <a:off x="2392494" y="3964320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F119EB6-2023-4033-8C2D-64B893A250C6}"/>
                  </a:ext>
                </a:extLst>
              </p:cNvPr>
              <p:cNvSpPr/>
              <p:nvPr/>
            </p:nvSpPr>
            <p:spPr>
              <a:xfrm>
                <a:off x="2524000" y="4045745"/>
                <a:ext cx="81195" cy="85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436A1FE-88BF-4B2B-B45B-1A33FB1F78F4}"/>
                </a:ext>
              </a:extLst>
            </p:cNvPr>
            <p:cNvSpPr/>
            <p:nvPr/>
          </p:nvSpPr>
          <p:spPr>
            <a:xfrm>
              <a:off x="2553143" y="2425549"/>
              <a:ext cx="20185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w Cen MT Condensed Extra Bold" panose="020B0803020202020204" pitchFamily="34" charset="0"/>
                </a:rPr>
                <a:t>Original Data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948CABAE-41ED-4D79-B950-A4A33FF34C44}"/>
              </a:ext>
            </a:extLst>
          </p:cNvPr>
          <p:cNvSpPr/>
          <p:nvPr/>
        </p:nvSpPr>
        <p:spPr>
          <a:xfrm>
            <a:off x="5890289" y="2425981"/>
            <a:ext cx="2183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w Cen MT Condensed Extra Bold" panose="020B0803020202020204" pitchFamily="34" charset="0"/>
              </a:rPr>
              <a:t>PCA Transform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8E54C27-C6B1-4B66-96C9-49ADD1B63A8E}"/>
              </a:ext>
            </a:extLst>
          </p:cNvPr>
          <p:cNvGrpSpPr/>
          <p:nvPr/>
        </p:nvGrpSpPr>
        <p:grpSpPr>
          <a:xfrm>
            <a:off x="2545642" y="4115382"/>
            <a:ext cx="877294" cy="669323"/>
            <a:chOff x="2541931" y="4144734"/>
            <a:chExt cx="877294" cy="66932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B945D0B-5CE9-4A12-BB06-DA475BA0C284}"/>
                </a:ext>
              </a:extLst>
            </p:cNvPr>
            <p:cNvGrpSpPr/>
            <p:nvPr/>
          </p:nvGrpSpPr>
          <p:grpSpPr>
            <a:xfrm rot="18611294">
              <a:off x="2741421" y="4106436"/>
              <a:ext cx="463383" cy="539979"/>
              <a:chOff x="1371014" y="4415753"/>
              <a:chExt cx="1884641" cy="1786919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C7BB38A-2723-4D22-9100-D1440D0F4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014" y="6202672"/>
                <a:ext cx="188464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9E443B0-6E71-4C6F-8C64-551B2A802A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1014" y="4415753"/>
                <a:ext cx="0" cy="17869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99DC1A8-0B18-4758-BDBE-FF0166FB192C}"/>
                </a:ext>
              </a:extLst>
            </p:cNvPr>
            <p:cNvGrpSpPr/>
            <p:nvPr/>
          </p:nvGrpSpPr>
          <p:grpSpPr>
            <a:xfrm>
              <a:off x="2541931" y="4356881"/>
              <a:ext cx="877294" cy="457176"/>
              <a:chOff x="2541931" y="4356881"/>
              <a:chExt cx="877294" cy="45717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700A64-1201-46DD-BED5-4FBB78FFC5D5}"/>
                  </a:ext>
                </a:extLst>
              </p:cNvPr>
              <p:cNvSpPr txBox="1"/>
              <p:nvPr/>
            </p:nvSpPr>
            <p:spPr>
              <a:xfrm rot="13280968">
                <a:off x="2541931" y="4463434"/>
                <a:ext cx="4892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w Cen MT Condensed" panose="020B0606020104020203" pitchFamily="34" charset="0"/>
                  </a:rPr>
                  <a:t>PCA 2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DD8DBD4-A0D3-46A8-AFAD-F4E00F79F6F5}"/>
                  </a:ext>
                </a:extLst>
              </p:cNvPr>
              <p:cNvSpPr txBox="1"/>
              <p:nvPr/>
            </p:nvSpPr>
            <p:spPr>
              <a:xfrm rot="18590301">
                <a:off x="3036749" y="4431580"/>
                <a:ext cx="457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w Cen MT Condensed" panose="020B0606020104020203" pitchFamily="34" charset="0"/>
                  </a:rPr>
                  <a:t>PCA1</a:t>
                </a:r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5252854-CAA9-470A-9B20-7077C46482EE}"/>
              </a:ext>
            </a:extLst>
          </p:cNvPr>
          <p:cNvSpPr txBox="1"/>
          <p:nvPr/>
        </p:nvSpPr>
        <p:spPr>
          <a:xfrm rot="16200000">
            <a:off x="5694554" y="383500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PCA 2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837EB85-107C-4065-BCDC-C68C4CDC90BB}"/>
              </a:ext>
            </a:extLst>
          </p:cNvPr>
          <p:cNvGrpSpPr/>
          <p:nvPr/>
        </p:nvGrpSpPr>
        <p:grpSpPr>
          <a:xfrm>
            <a:off x="2737262" y="2895891"/>
            <a:ext cx="1921450" cy="1596777"/>
            <a:chOff x="2737262" y="2895891"/>
            <a:chExt cx="1921450" cy="1596777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B2E5F63-D80B-4A48-83DD-586571EFAAFB}"/>
                </a:ext>
              </a:extLst>
            </p:cNvPr>
            <p:cNvCxnSpPr/>
            <p:nvPr/>
          </p:nvCxnSpPr>
          <p:spPr>
            <a:xfrm>
              <a:off x="2737262" y="3182587"/>
              <a:ext cx="1347343" cy="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471AF20-CE91-4740-B3BC-C8DCCD4085D2}"/>
                </a:ext>
              </a:extLst>
            </p:cNvPr>
            <p:cNvCxnSpPr>
              <a:cxnSpLocks/>
            </p:cNvCxnSpPr>
            <p:nvPr/>
          </p:nvCxnSpPr>
          <p:spPr>
            <a:xfrm>
              <a:off x="4289492" y="3355208"/>
              <a:ext cx="2264" cy="113746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9B91C37-847A-40ED-AF5A-9A3EADCF1DB1}"/>
                </a:ext>
              </a:extLst>
            </p:cNvPr>
            <p:cNvSpPr txBox="1"/>
            <p:nvPr/>
          </p:nvSpPr>
          <p:spPr>
            <a:xfrm>
              <a:off x="2947633" y="2895891"/>
              <a:ext cx="926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w Cen MT Condensed" panose="020B0606020104020203" pitchFamily="34" charset="0"/>
                </a:rPr>
                <a:t>Variation 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5620A01-2F3B-4B69-96A6-07E7D0D6B0B9}"/>
                </a:ext>
              </a:extLst>
            </p:cNvPr>
            <p:cNvSpPr txBox="1"/>
            <p:nvPr/>
          </p:nvSpPr>
          <p:spPr>
            <a:xfrm rot="5400000">
              <a:off x="4010746" y="3730130"/>
              <a:ext cx="926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w Cen MT Condensed" panose="020B0606020104020203" pitchFamily="34" charset="0"/>
                </a:rPr>
                <a:t>Variation 2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7EB97F1-4C82-48C7-86DC-1C8E4B3C190F}"/>
              </a:ext>
            </a:extLst>
          </p:cNvPr>
          <p:cNvGrpSpPr/>
          <p:nvPr/>
        </p:nvGrpSpPr>
        <p:grpSpPr>
          <a:xfrm>
            <a:off x="6217880" y="3379145"/>
            <a:ext cx="2350582" cy="1011834"/>
            <a:chOff x="6217880" y="3379145"/>
            <a:chExt cx="2350582" cy="101183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42635F7-E334-409D-9C24-D9B7A5730848}"/>
                </a:ext>
              </a:extLst>
            </p:cNvPr>
            <p:cNvGrpSpPr/>
            <p:nvPr/>
          </p:nvGrpSpPr>
          <p:grpSpPr>
            <a:xfrm>
              <a:off x="6217880" y="3379145"/>
              <a:ext cx="1601754" cy="369332"/>
              <a:chOff x="6354922" y="3379145"/>
              <a:chExt cx="1347343" cy="369332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216A0CF-A6EE-4040-9210-557DAA57E496}"/>
                  </a:ext>
                </a:extLst>
              </p:cNvPr>
              <p:cNvCxnSpPr/>
              <p:nvPr/>
            </p:nvCxnSpPr>
            <p:spPr>
              <a:xfrm>
                <a:off x="6354922" y="3665841"/>
                <a:ext cx="1347343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A0960A8-D163-434B-B2F1-3FCB251F559B}"/>
                  </a:ext>
                </a:extLst>
              </p:cNvPr>
              <p:cNvSpPr txBox="1"/>
              <p:nvPr/>
            </p:nvSpPr>
            <p:spPr>
              <a:xfrm>
                <a:off x="6432244" y="3379145"/>
                <a:ext cx="1192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latin typeface="Tw Cen MT Condensed" panose="020B0606020104020203" pitchFamily="34" charset="0"/>
                  </a:rPr>
                  <a:t>Variation PCA1</a:t>
                </a:r>
              </a:p>
            </p:txBody>
          </p:sp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44B2A2D-7EE4-4BA0-8A86-39E38A6864B9}"/>
                </a:ext>
              </a:extLst>
            </p:cNvPr>
            <p:cNvCxnSpPr>
              <a:cxnSpLocks/>
            </p:cNvCxnSpPr>
            <p:nvPr/>
          </p:nvCxnSpPr>
          <p:spPr>
            <a:xfrm>
              <a:off x="7972090" y="3719404"/>
              <a:ext cx="0" cy="501509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594D782-0842-48F0-82E3-BDAF47CF5352}"/>
                </a:ext>
              </a:extLst>
            </p:cNvPr>
            <p:cNvSpPr txBox="1"/>
            <p:nvPr/>
          </p:nvSpPr>
          <p:spPr>
            <a:xfrm rot="5400000">
              <a:off x="7824476" y="3646993"/>
              <a:ext cx="841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w Cen MT Condensed" panose="020B0606020104020203" pitchFamily="34" charset="0"/>
                </a:rPr>
                <a:t>Variation </a:t>
              </a:r>
            </a:p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w Cen MT Condensed" panose="020B0606020104020203" pitchFamily="34" charset="0"/>
                </a:rPr>
                <a:t>PCA2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714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3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940D-3231-490F-9E4A-A16EB8FF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Reduction With PCA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BA0B3E-5B04-40E4-A96F-E6B002550E9C}"/>
              </a:ext>
            </a:extLst>
          </p:cNvPr>
          <p:cNvCxnSpPr>
            <a:cxnSpLocks/>
          </p:cNvCxnSpPr>
          <p:nvPr/>
        </p:nvCxnSpPr>
        <p:spPr>
          <a:xfrm>
            <a:off x="2637073" y="3590410"/>
            <a:ext cx="18846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D2CD13-30C4-4FC3-A7CD-EE75C0CD8C41}"/>
              </a:ext>
            </a:extLst>
          </p:cNvPr>
          <p:cNvCxnSpPr>
            <a:cxnSpLocks/>
          </p:cNvCxnSpPr>
          <p:nvPr/>
        </p:nvCxnSpPr>
        <p:spPr>
          <a:xfrm flipV="1">
            <a:off x="2637073" y="1803491"/>
            <a:ext cx="0" cy="1786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1D9EAF-0839-4409-A24A-DD2816023EA1}"/>
              </a:ext>
            </a:extLst>
          </p:cNvPr>
          <p:cNvSpPr txBox="1"/>
          <p:nvPr/>
        </p:nvSpPr>
        <p:spPr>
          <a:xfrm>
            <a:off x="2956145" y="350997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Measurement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A48546-A0FD-43B9-BE8D-2A1973684375}"/>
              </a:ext>
            </a:extLst>
          </p:cNvPr>
          <p:cNvSpPr txBox="1"/>
          <p:nvPr/>
        </p:nvSpPr>
        <p:spPr>
          <a:xfrm rot="16200000">
            <a:off x="1804031" y="2512283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Measurement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E6A93E-FD4E-4BF3-999A-72EA80E70D35}"/>
              </a:ext>
            </a:extLst>
          </p:cNvPr>
          <p:cNvSpPr/>
          <p:nvPr/>
        </p:nvSpPr>
        <p:spPr>
          <a:xfrm>
            <a:off x="3719204" y="2146585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325E04-A62D-4AD6-AC66-FDFF329D5604}"/>
              </a:ext>
            </a:extLst>
          </p:cNvPr>
          <p:cNvSpPr/>
          <p:nvPr/>
        </p:nvSpPr>
        <p:spPr>
          <a:xfrm>
            <a:off x="3452389" y="2564882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9DB5BC-3E59-4D97-A637-70E33382033F}"/>
              </a:ext>
            </a:extLst>
          </p:cNvPr>
          <p:cNvSpPr/>
          <p:nvPr/>
        </p:nvSpPr>
        <p:spPr>
          <a:xfrm>
            <a:off x="3982386" y="2137002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610896-4D47-49FD-951A-E7686942A9EE}"/>
              </a:ext>
            </a:extLst>
          </p:cNvPr>
          <p:cNvSpPr/>
          <p:nvPr/>
        </p:nvSpPr>
        <p:spPr>
          <a:xfrm>
            <a:off x="3828449" y="2267265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977787-233B-4419-A627-FDFCE7A930E5}"/>
              </a:ext>
            </a:extLst>
          </p:cNvPr>
          <p:cNvSpPr/>
          <p:nvPr/>
        </p:nvSpPr>
        <p:spPr>
          <a:xfrm>
            <a:off x="3357893" y="2692194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7EB35F-1040-4D22-99E4-7673115EDBA1}"/>
              </a:ext>
            </a:extLst>
          </p:cNvPr>
          <p:cNvSpPr/>
          <p:nvPr/>
        </p:nvSpPr>
        <p:spPr>
          <a:xfrm>
            <a:off x="3705380" y="2530311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5B1B30-D66E-4D08-95A9-160CD1524C80}"/>
              </a:ext>
            </a:extLst>
          </p:cNvPr>
          <p:cNvSpPr/>
          <p:nvPr/>
        </p:nvSpPr>
        <p:spPr>
          <a:xfrm>
            <a:off x="3828449" y="2435874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9C84A74-6C14-4DA8-9A36-930F348D7579}"/>
              </a:ext>
            </a:extLst>
          </p:cNvPr>
          <p:cNvSpPr/>
          <p:nvPr/>
        </p:nvSpPr>
        <p:spPr>
          <a:xfrm>
            <a:off x="3542629" y="2419718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01AD05-C87F-49B9-B109-5C931426E09D}"/>
              </a:ext>
            </a:extLst>
          </p:cNvPr>
          <p:cNvSpPr/>
          <p:nvPr/>
        </p:nvSpPr>
        <p:spPr>
          <a:xfrm>
            <a:off x="3664783" y="2327428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E03B69-BD08-47CB-A950-B9ADE88CA78A}"/>
              </a:ext>
            </a:extLst>
          </p:cNvPr>
          <p:cNvSpPr/>
          <p:nvPr/>
        </p:nvSpPr>
        <p:spPr>
          <a:xfrm>
            <a:off x="3002033" y="2925840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9F77C4F-8475-43E8-98A5-0BD31F3F79EA}"/>
              </a:ext>
            </a:extLst>
          </p:cNvPr>
          <p:cNvSpPr/>
          <p:nvPr/>
        </p:nvSpPr>
        <p:spPr>
          <a:xfrm>
            <a:off x="2917196" y="3233881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5B08B48-40FF-4831-B833-816A66273A59}"/>
              </a:ext>
            </a:extLst>
          </p:cNvPr>
          <p:cNvSpPr/>
          <p:nvPr/>
        </p:nvSpPr>
        <p:spPr>
          <a:xfrm>
            <a:off x="2836001" y="3121424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90C5CF-85B4-46F8-AD9E-6573AF1564D5}"/>
              </a:ext>
            </a:extLst>
          </p:cNvPr>
          <p:cNvSpPr/>
          <p:nvPr/>
        </p:nvSpPr>
        <p:spPr>
          <a:xfrm>
            <a:off x="3578884" y="2667266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645911-9BFA-45E0-9E46-057C5B7B3A03}"/>
              </a:ext>
            </a:extLst>
          </p:cNvPr>
          <p:cNvSpPr/>
          <p:nvPr/>
        </p:nvSpPr>
        <p:spPr>
          <a:xfrm>
            <a:off x="3424715" y="2868193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5D7A94-CB23-4D4F-9FEB-B55E059FFD90}"/>
              </a:ext>
            </a:extLst>
          </p:cNvPr>
          <p:cNvSpPr/>
          <p:nvPr/>
        </p:nvSpPr>
        <p:spPr>
          <a:xfrm>
            <a:off x="3263172" y="2811330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97C150B-BAEA-49A3-9882-9C6EE188AAF1}"/>
              </a:ext>
            </a:extLst>
          </p:cNvPr>
          <p:cNvSpPr/>
          <p:nvPr/>
        </p:nvSpPr>
        <p:spPr>
          <a:xfrm>
            <a:off x="3275228" y="2944952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CDE99AA-5480-48DE-A103-39F9DA18CA5A}"/>
              </a:ext>
            </a:extLst>
          </p:cNvPr>
          <p:cNvSpPr/>
          <p:nvPr/>
        </p:nvSpPr>
        <p:spPr>
          <a:xfrm>
            <a:off x="2910298" y="3005155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1F218A-C5E5-43E4-BE91-D0E3EB92E857}"/>
              </a:ext>
            </a:extLst>
          </p:cNvPr>
          <p:cNvSpPr/>
          <p:nvPr/>
        </p:nvSpPr>
        <p:spPr>
          <a:xfrm>
            <a:off x="3041804" y="3086580"/>
            <a:ext cx="81195" cy="85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234565-2993-4E24-BE67-D85A4E3577EF}"/>
              </a:ext>
            </a:extLst>
          </p:cNvPr>
          <p:cNvCxnSpPr>
            <a:cxnSpLocks/>
          </p:cNvCxnSpPr>
          <p:nvPr/>
        </p:nvCxnSpPr>
        <p:spPr>
          <a:xfrm rot="18611294">
            <a:off x="3000961" y="3342493"/>
            <a:ext cx="4633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625E3DF-EF70-4029-98F0-0BFB909A5441}"/>
              </a:ext>
            </a:extLst>
          </p:cNvPr>
          <p:cNvGrpSpPr/>
          <p:nvPr/>
        </p:nvGrpSpPr>
        <p:grpSpPr>
          <a:xfrm>
            <a:off x="2595218" y="3255277"/>
            <a:ext cx="551660" cy="307777"/>
            <a:chOff x="2545642" y="4434082"/>
            <a:chExt cx="551660" cy="30777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921F92-521E-4721-B3BE-0F5FB128949E}"/>
                </a:ext>
              </a:extLst>
            </p:cNvPr>
            <p:cNvSpPr txBox="1"/>
            <p:nvPr/>
          </p:nvSpPr>
          <p:spPr>
            <a:xfrm rot="13280968">
              <a:off x="2545642" y="4434082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w Cen MT Condensed" panose="020B0606020104020203" pitchFamily="34" charset="0"/>
                </a:rPr>
                <a:t>PCA 2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67A5ED4-B1D9-47CC-8DC0-0A1C76F5A5AF}"/>
                </a:ext>
              </a:extLst>
            </p:cNvPr>
            <p:cNvCxnSpPr>
              <a:cxnSpLocks/>
            </p:cNvCxnSpPr>
            <p:nvPr/>
          </p:nvCxnSpPr>
          <p:spPr>
            <a:xfrm rot="18611294" flipV="1">
              <a:off x="2827313" y="4254080"/>
              <a:ext cx="0" cy="539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3DDEAC6-D989-4148-8D64-AC23DA67D128}"/>
              </a:ext>
            </a:extLst>
          </p:cNvPr>
          <p:cNvSpPr txBox="1"/>
          <p:nvPr/>
        </p:nvSpPr>
        <p:spPr>
          <a:xfrm rot="18590301">
            <a:off x="3090036" y="322342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w Cen MT Condensed" panose="020B0606020104020203" pitchFamily="34" charset="0"/>
              </a:rPr>
              <a:t>PCA1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1EB6AB2-7798-4960-A9C0-9B1E85DD080C}"/>
              </a:ext>
            </a:extLst>
          </p:cNvPr>
          <p:cNvGrpSpPr/>
          <p:nvPr/>
        </p:nvGrpSpPr>
        <p:grpSpPr>
          <a:xfrm>
            <a:off x="2648961" y="2478671"/>
            <a:ext cx="1092729" cy="1111739"/>
            <a:chOff x="2599385" y="3657476"/>
            <a:chExt cx="1092729" cy="111173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B1798FB-F1C3-4EB5-8CE3-5AFF6C97C0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9385" y="3657476"/>
              <a:ext cx="1011118" cy="111173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40C2EE0-BCE1-41CC-9574-2190D79BCE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667" y="3663729"/>
              <a:ext cx="93447" cy="8033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FA687D7-D830-470E-A7CA-5BB0D4C38E0C}"/>
              </a:ext>
            </a:extLst>
          </p:cNvPr>
          <p:cNvGrpSpPr/>
          <p:nvPr/>
        </p:nvGrpSpPr>
        <p:grpSpPr>
          <a:xfrm>
            <a:off x="3951815" y="2606157"/>
            <a:ext cx="1018842" cy="523220"/>
            <a:chOff x="3902239" y="3784962"/>
            <a:chExt cx="1018842" cy="52322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956B924-20E4-4989-9FDF-483C66BE5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2239" y="3931665"/>
              <a:ext cx="142336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1C9841-15FD-4CB8-88AD-16C960AC7445}"/>
                </a:ext>
              </a:extLst>
            </p:cNvPr>
            <p:cNvSpPr txBox="1"/>
            <p:nvPr/>
          </p:nvSpPr>
          <p:spPr>
            <a:xfrm>
              <a:off x="3963575" y="3784962"/>
              <a:ext cx="9575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w Cen MT Condensed" panose="020B0606020104020203" pitchFamily="34" charset="0"/>
                </a:rPr>
                <a:t>Reconstruction</a:t>
              </a:r>
              <a:br>
                <a:rPr lang="en-US" sz="1400" dirty="0">
                  <a:latin typeface="Tw Cen MT Condensed" panose="020B0606020104020203" pitchFamily="34" charset="0"/>
                </a:rPr>
              </a:br>
              <a:r>
                <a:rPr lang="en-US" sz="1400" dirty="0">
                  <a:latin typeface="Tw Cen MT Condensed" panose="020B0606020104020203" pitchFamily="34" charset="0"/>
                </a:rPr>
                <a:t>Error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9A75FCB-53E2-423F-9650-FE4F69987243}"/>
              </a:ext>
            </a:extLst>
          </p:cNvPr>
          <p:cNvSpPr txBox="1"/>
          <p:nvPr/>
        </p:nvSpPr>
        <p:spPr>
          <a:xfrm>
            <a:off x="2407628" y="4084890"/>
            <a:ext cx="2333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Since Total Variance is Constant</a:t>
            </a:r>
          </a:p>
          <a:p>
            <a:r>
              <a:rPr lang="en-US" dirty="0">
                <a:latin typeface="Tw Cen MT Condensed" panose="020B0606020104020203" pitchFamily="34" charset="0"/>
              </a:rPr>
              <a:t>Maximizing Variance Captured</a:t>
            </a:r>
          </a:p>
          <a:p>
            <a:r>
              <a:rPr lang="en-US" dirty="0">
                <a:latin typeface="Tw Cen MT Condensed" panose="020B0606020104020203" pitchFamily="34" charset="0"/>
              </a:rPr>
              <a:t>Minimizes Reconstruction Error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422A0CA8-2022-4C9F-8DFA-D9C8E9B29BB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6136" y="5085919"/>
            <a:ext cx="2933700" cy="30480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70D84A9-8528-442D-BA61-9C169C2B65EC}"/>
              </a:ext>
            </a:extLst>
          </p:cNvPr>
          <p:cNvGrpSpPr/>
          <p:nvPr/>
        </p:nvGrpSpPr>
        <p:grpSpPr>
          <a:xfrm>
            <a:off x="7091127" y="2018353"/>
            <a:ext cx="4424609" cy="2374844"/>
            <a:chOff x="7091127" y="2018353"/>
            <a:chExt cx="4424609" cy="2374844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42BDDFE-D9B4-419A-92FF-7C0E30DFA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0983" y="2659647"/>
              <a:ext cx="2638425" cy="1733550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D7F398C-AA70-4CAF-888E-DA56A1DCBA01}"/>
                </a:ext>
              </a:extLst>
            </p:cNvPr>
            <p:cNvSpPr/>
            <p:nvPr/>
          </p:nvSpPr>
          <p:spPr>
            <a:xfrm>
              <a:off x="7091127" y="2018353"/>
              <a:ext cx="44246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w Cen MT Condensed Extra Bold" panose="020B0803020202020204" pitchFamily="34" charset="0"/>
                </a:rPr>
                <a:t>Generalize to More Dimensions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84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791</Words>
  <Application>Microsoft Office PowerPoint</Application>
  <PresentationFormat>Widescreen</PresentationFormat>
  <Paragraphs>223</Paragraphs>
  <Slides>20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Tw Cen MT Condensed</vt:lpstr>
      <vt:lpstr>Tw Cen MT Condensed Extra Bold</vt:lpstr>
      <vt:lpstr>Wingdings</vt:lpstr>
      <vt:lpstr>Office Theme</vt:lpstr>
      <vt:lpstr>Unsupervised Machine Learning</vt:lpstr>
      <vt:lpstr>Usage Scenario: What’s going on with my data?</vt:lpstr>
      <vt:lpstr>Different Types of Unsupervised Learning</vt:lpstr>
      <vt:lpstr>Dimension Reduction</vt:lpstr>
      <vt:lpstr>Example from my Work</vt:lpstr>
      <vt:lpstr>Why is dimensional reduction possible? Ans: The whole input space is not used</vt:lpstr>
      <vt:lpstr>Approaches to dimensional reduction</vt:lpstr>
      <vt:lpstr>Principal Component Analysis (PCA)</vt:lpstr>
      <vt:lpstr>Dimensional Reduction With PCA</vt:lpstr>
      <vt:lpstr>PCA Examples</vt:lpstr>
      <vt:lpstr>Generalizing the Idea</vt:lpstr>
      <vt:lpstr>Non-Negative Matrix Factorization</vt:lpstr>
      <vt:lpstr>nNMF Example</vt:lpstr>
      <vt:lpstr>Independent Component Analysis: Where the basis vectors are the primary interest</vt:lpstr>
      <vt:lpstr>Distance Based Methods </vt:lpstr>
      <vt:lpstr>Intuitive Idea:  Get distances to “agree” low and high dimensions</vt:lpstr>
      <vt:lpstr>Non-metric Multidimensional Scaling</vt:lpstr>
      <vt:lpstr>t-Distributed Stochastic Neighbor Embedding (tSNE)</vt:lpstr>
      <vt:lpstr>tSNE: Math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Machine Learning</dc:title>
  <dc:creator>Satwik Rajaram</dc:creator>
  <cp:lastModifiedBy>Satwik Rajaram</cp:lastModifiedBy>
  <cp:revision>75</cp:revision>
  <dcterms:created xsi:type="dcterms:W3CDTF">2018-02-21T04:13:19Z</dcterms:created>
  <dcterms:modified xsi:type="dcterms:W3CDTF">2018-03-08T03:46:11Z</dcterms:modified>
</cp:coreProperties>
</file>