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6" r:id="rId8"/>
    <p:sldId id="26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696" y="1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5186-41FA-3B4E-A3AA-DA0CD729F7B5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59DE-42AB-4748-90D3-18EC7ABA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iscover.nci.nih.gov/cellmi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-2670381" y="3335353"/>
            <a:ext cx="6406153" cy="306203"/>
            <a:chOff x="405714" y="1312046"/>
            <a:chExt cx="8229600" cy="16722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1508125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>
                <a:latin typeface="Helvetica Neue"/>
                <a:cs typeface="Helvetica Neue"/>
              </a:rPr>
              <a:t>“</a:t>
            </a:r>
            <a:r>
              <a:rPr lang="en-US" i="1" dirty="0" err="1">
                <a:latin typeface="Helvetica Neue"/>
                <a:cs typeface="Helvetica Neue"/>
              </a:rPr>
              <a:t>rcellminer</a:t>
            </a:r>
            <a:r>
              <a:rPr lang="en-US" i="1" dirty="0">
                <a:latin typeface="Helvetica Neue"/>
                <a:cs typeface="Helvetica Neue"/>
              </a:rPr>
              <a:t>”</a:t>
            </a:r>
            <a:r>
              <a:rPr lang="en-US" i="1" dirty="0" smtClean="0">
                <a:latin typeface="Helvetica Neue"/>
                <a:cs typeface="Helvetica Neue"/>
              </a:rPr>
              <a:t>: </a:t>
            </a:r>
            <a:r>
              <a:rPr lang="en-US" i="1" dirty="0" err="1" smtClean="0">
                <a:latin typeface="Helvetica Neue"/>
                <a:cs typeface="Helvetica Neue"/>
              </a:rPr>
              <a:t>Bioconductor</a:t>
            </a:r>
            <a:r>
              <a:rPr lang="en-US" i="1" dirty="0" smtClean="0">
                <a:latin typeface="Helvetica Neue"/>
                <a:cs typeface="Helvetica Neue"/>
              </a:rPr>
              <a:t> Package Overview</a:t>
            </a:r>
            <a:endParaRPr lang="en-US" i="1" dirty="0">
              <a:latin typeface="Helvetica Neue"/>
              <a:cs typeface="Helvetica Neue"/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371600" y="430955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R For New Users</a:t>
            </a:r>
            <a:r>
              <a:rPr lang="en-US" sz="2000" dirty="0">
                <a:latin typeface="Helvetica Neue"/>
                <a:cs typeface="Helvetica Neue"/>
              </a:rPr>
              <a:t> </a:t>
            </a:r>
            <a:r>
              <a:rPr lang="en-US" sz="2000" dirty="0" smtClean="0">
                <a:latin typeface="Helvetica Neue"/>
                <a:cs typeface="Helvetica Neue"/>
              </a:rPr>
              <a:t>Nanocourse</a:t>
            </a:r>
          </a:p>
          <a:p>
            <a:r>
              <a:rPr lang="en-US" sz="2000" dirty="0" smtClean="0">
                <a:latin typeface="Helvetica Neue"/>
                <a:cs typeface="Helvetica Neue"/>
              </a:rPr>
              <a:t>Jonathan M. Cooper</a:t>
            </a:r>
          </a:p>
          <a:p>
            <a:r>
              <a:rPr lang="en-US" sz="2000" dirty="0" smtClean="0">
                <a:latin typeface="Helvetica Neue"/>
                <a:cs typeface="Helvetica Neue"/>
              </a:rPr>
              <a:t>July 28, 2017</a:t>
            </a: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520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4360"/>
            <a:ext cx="8178114" cy="5042088"/>
          </a:xfrm>
        </p:spPr>
        <p:txBody>
          <a:bodyPr numCol="1">
            <a:normAutofit fontScale="92500"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T</a:t>
            </a:r>
            <a:r>
              <a:rPr lang="en-US" sz="2400" dirty="0" smtClean="0">
                <a:latin typeface="Helvetica Neue"/>
                <a:cs typeface="Helvetica Neue"/>
              </a:rPr>
              <a:t>ool to explore data from NCI-60 Cancer Cell Line Panel</a:t>
            </a:r>
          </a:p>
          <a:p>
            <a:pPr lvl="1"/>
            <a:r>
              <a:rPr lang="en-US" sz="1800" dirty="0" smtClean="0">
                <a:latin typeface="Helvetica Neue"/>
                <a:cs typeface="Helvetica Neue"/>
              </a:rPr>
              <a:t>NCI-60 contains anticancer drug response data along with with extensive characterization of </a:t>
            </a:r>
            <a:r>
              <a:rPr lang="en-US" sz="1800" dirty="0">
                <a:latin typeface="Helvetica Neue"/>
                <a:cs typeface="Helvetica Neue"/>
              </a:rPr>
              <a:t>gene and protein expression, copy number, mutation</a:t>
            </a:r>
            <a:r>
              <a:rPr lang="en-US" sz="1800" dirty="0" smtClean="0">
                <a:latin typeface="Helvetica Neue"/>
                <a:cs typeface="Helvetica Neue"/>
              </a:rPr>
              <a:t>, etc. in these cell lines.</a:t>
            </a:r>
            <a:endParaRPr lang="en-US" sz="2400" dirty="0" smtClean="0">
              <a:latin typeface="Helvetica Neue"/>
              <a:cs typeface="Helvetica Neue"/>
            </a:endParaRPr>
          </a:p>
          <a:p>
            <a:r>
              <a:rPr lang="en-US" sz="2400" dirty="0" smtClean="0">
                <a:latin typeface="Helvetica Neue"/>
                <a:cs typeface="Helvetica Neue"/>
              </a:rPr>
              <a:t>Developed as an enhancement of the </a:t>
            </a:r>
            <a:r>
              <a:rPr lang="en-US" sz="2400" dirty="0" err="1" smtClean="0">
                <a:latin typeface="Helvetica Neue"/>
                <a:cs typeface="Helvetica Neue"/>
              </a:rPr>
              <a:t>CellMiner</a:t>
            </a:r>
            <a:r>
              <a:rPr lang="en-US" sz="2400" dirty="0" smtClean="0">
                <a:latin typeface="Helvetica Neue"/>
                <a:cs typeface="Helvetica Neue"/>
              </a:rPr>
              <a:t> project (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://discover.nci.nih.gov/cellminer</a:t>
            </a:r>
            <a:r>
              <a:rPr lang="en-US" sz="2400" dirty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Helvetica Neue"/>
              <a:cs typeface="Helvetica Neue"/>
            </a:endParaRPr>
          </a:p>
          <a:p>
            <a:r>
              <a:rPr lang="en-US" sz="2400" dirty="0" smtClean="0">
                <a:latin typeface="Helvetica Neue"/>
                <a:cs typeface="Helvetica Neue"/>
              </a:rPr>
              <a:t>For specialized scientific questions </a:t>
            </a:r>
            <a:r>
              <a:rPr lang="en-US" sz="2400" dirty="0" err="1" smtClean="0">
                <a:latin typeface="Helvetica Neue"/>
                <a:cs typeface="Helvetica Neue"/>
              </a:rPr>
              <a:t>rcellminer</a:t>
            </a:r>
            <a:r>
              <a:rPr lang="en-US" sz="2400" dirty="0" smtClean="0">
                <a:latin typeface="Helvetica Neue"/>
                <a:cs typeface="Helvetica Neue"/>
              </a:rPr>
              <a:t> provides </a:t>
            </a:r>
          </a:p>
          <a:p>
            <a:pPr lvl="1"/>
            <a:r>
              <a:rPr lang="en-US" sz="1800" dirty="0" smtClean="0">
                <a:latin typeface="Helvetica Neue"/>
                <a:cs typeface="Helvetica Neue"/>
              </a:rPr>
              <a:t>Functionality of </a:t>
            </a:r>
            <a:r>
              <a:rPr lang="en-US" sz="1800" dirty="0" err="1" smtClean="0">
                <a:latin typeface="Helvetica Neue"/>
                <a:cs typeface="Helvetica Neue"/>
              </a:rPr>
              <a:t>CellMiner</a:t>
            </a:r>
            <a:endParaRPr lang="en-US" sz="1800" dirty="0" smtClean="0">
              <a:latin typeface="Helvetica Neue"/>
              <a:cs typeface="Helvetica Neue"/>
            </a:endParaRPr>
          </a:p>
          <a:p>
            <a:pPr lvl="1"/>
            <a:r>
              <a:rPr lang="en-US" sz="1800" dirty="0" smtClean="0">
                <a:latin typeface="Helvetica Neue"/>
                <a:cs typeface="Helvetica Neue"/>
              </a:rPr>
              <a:t>Programmatic data access</a:t>
            </a:r>
          </a:p>
          <a:p>
            <a:pPr lvl="1"/>
            <a:r>
              <a:rPr lang="en-US" sz="1800" dirty="0" smtClean="0">
                <a:latin typeface="Helvetica Neue"/>
                <a:cs typeface="Helvetica Neue"/>
              </a:rPr>
              <a:t>Data visualization</a:t>
            </a:r>
          </a:p>
          <a:p>
            <a:pPr lvl="1"/>
            <a:r>
              <a:rPr lang="en-US" sz="1800" dirty="0" smtClean="0">
                <a:latin typeface="Helvetica Neue"/>
                <a:cs typeface="Helvetica Neue"/>
              </a:rPr>
              <a:t>Data analysis</a:t>
            </a:r>
          </a:p>
          <a:p>
            <a:pPr lvl="1"/>
            <a:r>
              <a:rPr lang="en-US" sz="1800" dirty="0" smtClean="0">
                <a:latin typeface="Helvetica Neue"/>
                <a:cs typeface="Helvetica Neue"/>
              </a:rPr>
              <a:t>Building block for advanced tools through interactive Shiny applications</a:t>
            </a:r>
            <a:endParaRPr lang="en-US" sz="1800" dirty="0">
              <a:latin typeface="Helvetica Neue"/>
              <a:cs typeface="Helvetica Neue"/>
            </a:endParaRPr>
          </a:p>
          <a:p>
            <a:r>
              <a:rPr lang="en-US" sz="2400" dirty="0" smtClean="0">
                <a:latin typeface="Helvetica Neue"/>
                <a:cs typeface="Helvetica Neue"/>
              </a:rPr>
              <a:t>Best of all, the functions of </a:t>
            </a:r>
            <a:r>
              <a:rPr lang="en-US" sz="2400" dirty="0" err="1" smtClean="0">
                <a:latin typeface="Helvetica Neue"/>
                <a:cs typeface="Helvetica Neue"/>
              </a:rPr>
              <a:t>rcellminer</a:t>
            </a:r>
            <a:r>
              <a:rPr lang="en-US" sz="2400" dirty="0" smtClean="0">
                <a:latin typeface="Helvetica Neue"/>
                <a:cs typeface="Helvetica Neue"/>
              </a:rPr>
              <a:t> are useable for beginner R users</a:t>
            </a:r>
          </a:p>
          <a:p>
            <a:pPr marL="457200" lvl="1" indent="0">
              <a:buNone/>
            </a:pPr>
            <a:endParaRPr lang="en-US" sz="1800" dirty="0" smtClean="0">
              <a:latin typeface="Helvetica Neue"/>
              <a:cs typeface="Helvetica Neue"/>
            </a:endParaRPr>
          </a:p>
          <a:p>
            <a:endParaRPr lang="en-US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dirty="0" smtClean="0">
              <a:latin typeface="Helvetica Neue"/>
              <a:cs typeface="Helvetica Neue"/>
            </a:endParaRPr>
          </a:p>
          <a:p>
            <a:endParaRPr lang="en-US" sz="2400" b="1" dirty="0"/>
          </a:p>
          <a:p>
            <a:endParaRPr lang="en-US" sz="2400" b="1" dirty="0" smtClean="0">
              <a:latin typeface="Helvetica Neue"/>
              <a:cs typeface="Helvetica Neue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5714" y="912514"/>
            <a:ext cx="8229600" cy="148934"/>
            <a:chOff x="405714" y="1312046"/>
            <a:chExt cx="8229600" cy="1672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 txBox="1">
            <a:spLocks/>
          </p:cNvSpPr>
          <p:nvPr/>
        </p:nvSpPr>
        <p:spPr>
          <a:xfrm>
            <a:off x="-14598" y="-32571"/>
            <a:ext cx="9144000" cy="94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 smtClean="0">
                <a:latin typeface="Helvetica Neue"/>
                <a:cs typeface="Helvetica Neue"/>
              </a:rPr>
              <a:t>rcellminer</a:t>
            </a:r>
            <a:r>
              <a:rPr lang="en-US" sz="2800" i="1" dirty="0" smtClean="0">
                <a:latin typeface="Helvetica Neue"/>
                <a:cs typeface="Helvetica Neue"/>
              </a:rPr>
              <a:t> Package</a:t>
            </a:r>
            <a:endParaRPr lang="en-US" sz="2800" i="1" dirty="0">
              <a:latin typeface="Helvetica Neue"/>
              <a:cs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23" y="6319361"/>
            <a:ext cx="734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Helvetica Neue"/>
                <a:cs typeface="Helvetica Neue"/>
              </a:rPr>
              <a:t>https://</a:t>
            </a:r>
            <a:r>
              <a:rPr lang="en-US" sz="1200" dirty="0" err="1">
                <a:latin typeface="Helvetica Neue"/>
                <a:cs typeface="Helvetica Neue"/>
              </a:rPr>
              <a:t>www.bioconductor.org</a:t>
            </a:r>
            <a:r>
              <a:rPr lang="en-US" sz="1200" dirty="0">
                <a:latin typeface="Helvetica Neue"/>
                <a:cs typeface="Helvetica Neue"/>
              </a:rPr>
              <a:t>/packages/release/</a:t>
            </a:r>
            <a:r>
              <a:rPr lang="en-US" sz="1200" dirty="0" err="1">
                <a:latin typeface="Helvetica Neue"/>
                <a:cs typeface="Helvetica Neue"/>
              </a:rPr>
              <a:t>bioc</a:t>
            </a:r>
            <a:r>
              <a:rPr lang="en-US" sz="1200" dirty="0">
                <a:latin typeface="Helvetica Neue"/>
                <a:cs typeface="Helvetica Neue"/>
              </a:rPr>
              <a:t>/vignettes/</a:t>
            </a:r>
            <a:r>
              <a:rPr lang="en-US" sz="1200" dirty="0" err="1">
                <a:latin typeface="Helvetica Neue"/>
                <a:cs typeface="Helvetica Neue"/>
              </a:rPr>
              <a:t>rcellminer</a:t>
            </a:r>
            <a:r>
              <a:rPr lang="en-US" sz="1200" dirty="0">
                <a:latin typeface="Helvetica Neue"/>
                <a:cs typeface="Helvetica Neue"/>
              </a:rPr>
              <a:t>/</a:t>
            </a:r>
            <a:r>
              <a:rPr lang="en-US" sz="1200" dirty="0" err="1">
                <a:latin typeface="Helvetica Neue"/>
                <a:cs typeface="Helvetica Neue"/>
              </a:rPr>
              <a:t>inst</a:t>
            </a:r>
            <a:r>
              <a:rPr lang="en-US" sz="1200" dirty="0">
                <a:latin typeface="Helvetica Neue"/>
                <a:cs typeface="Helvetica Neue"/>
              </a:rPr>
              <a:t>/doc/</a:t>
            </a:r>
            <a:r>
              <a:rPr lang="en-US" sz="1200" dirty="0" err="1">
                <a:latin typeface="Helvetica Neue"/>
                <a:cs typeface="Helvetica Neue"/>
              </a:rPr>
              <a:t>rcellminerUsage.html</a:t>
            </a:r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856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05714" y="912514"/>
            <a:ext cx="8229600" cy="148934"/>
            <a:chOff x="405714" y="1312046"/>
            <a:chExt cx="8229600" cy="1672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 txBox="1">
            <a:spLocks/>
          </p:cNvSpPr>
          <p:nvPr/>
        </p:nvSpPr>
        <p:spPr>
          <a:xfrm>
            <a:off x="-14598" y="-32571"/>
            <a:ext cx="9144000" cy="94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 smtClean="0">
                <a:latin typeface="Helvetica Neue"/>
                <a:cs typeface="Helvetica Neue"/>
              </a:rPr>
              <a:t>rcellminer</a:t>
            </a:r>
            <a:r>
              <a:rPr lang="en-US" sz="2800" i="1" dirty="0" smtClean="0">
                <a:latin typeface="Helvetica Neue"/>
                <a:cs typeface="Helvetica Neue"/>
              </a:rPr>
              <a:t> Package Installation</a:t>
            </a:r>
            <a:endParaRPr lang="en-US" sz="2800" i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23" y="6319361"/>
            <a:ext cx="734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Helvetica Neue"/>
                <a:cs typeface="Helvetica Neue"/>
              </a:rPr>
              <a:t>https://</a:t>
            </a:r>
            <a:r>
              <a:rPr lang="en-US" sz="1200" dirty="0" err="1">
                <a:latin typeface="Helvetica Neue"/>
                <a:cs typeface="Helvetica Neue"/>
              </a:rPr>
              <a:t>www.bioconductor.org</a:t>
            </a:r>
            <a:r>
              <a:rPr lang="en-US" sz="1200" dirty="0">
                <a:latin typeface="Helvetica Neue"/>
                <a:cs typeface="Helvetica Neue"/>
              </a:rPr>
              <a:t>/packages/release/</a:t>
            </a:r>
            <a:r>
              <a:rPr lang="en-US" sz="1200" dirty="0" err="1">
                <a:latin typeface="Helvetica Neue"/>
                <a:cs typeface="Helvetica Neue"/>
              </a:rPr>
              <a:t>bioc</a:t>
            </a:r>
            <a:r>
              <a:rPr lang="en-US" sz="1200" dirty="0">
                <a:latin typeface="Helvetica Neue"/>
                <a:cs typeface="Helvetica Neue"/>
              </a:rPr>
              <a:t>/vignettes/</a:t>
            </a:r>
            <a:r>
              <a:rPr lang="en-US" sz="1200" dirty="0" err="1">
                <a:latin typeface="Helvetica Neue"/>
                <a:cs typeface="Helvetica Neue"/>
              </a:rPr>
              <a:t>rcellminer</a:t>
            </a:r>
            <a:r>
              <a:rPr lang="en-US" sz="1200" dirty="0">
                <a:latin typeface="Helvetica Neue"/>
                <a:cs typeface="Helvetica Neue"/>
              </a:rPr>
              <a:t>/</a:t>
            </a:r>
            <a:r>
              <a:rPr lang="en-US" sz="1200" dirty="0" err="1">
                <a:latin typeface="Helvetica Neue"/>
                <a:cs typeface="Helvetica Neue"/>
              </a:rPr>
              <a:t>inst</a:t>
            </a:r>
            <a:r>
              <a:rPr lang="en-US" sz="1200" dirty="0">
                <a:latin typeface="Helvetica Neue"/>
                <a:cs typeface="Helvetica Neue"/>
              </a:rPr>
              <a:t>/doc/</a:t>
            </a:r>
            <a:r>
              <a:rPr lang="en-US" sz="1200" dirty="0" err="1">
                <a:latin typeface="Helvetica Neue"/>
                <a:cs typeface="Helvetica Neue"/>
              </a:rPr>
              <a:t>rcellminerUsage.html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89"/>
          <a:stretch/>
        </p:blipFill>
        <p:spPr>
          <a:xfrm>
            <a:off x="405714" y="1224252"/>
            <a:ext cx="4225622" cy="1071246"/>
          </a:xfrm>
          <a:prstGeom prst="rect">
            <a:avLst/>
          </a:prstGeom>
        </p:spPr>
      </p:pic>
      <p:pic>
        <p:nvPicPr>
          <p:cNvPr id="4" name="Picture 3" descr="Untitled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3"/>
          <a:stretch/>
        </p:blipFill>
        <p:spPr>
          <a:xfrm>
            <a:off x="405714" y="3302971"/>
            <a:ext cx="6839093" cy="1656787"/>
          </a:xfrm>
          <a:prstGeom prst="rect">
            <a:avLst/>
          </a:prstGeom>
        </p:spPr>
      </p:pic>
      <p:pic>
        <p:nvPicPr>
          <p:cNvPr id="5" name="Picture 4" descr="untitles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63" b="51473"/>
          <a:stretch/>
        </p:blipFill>
        <p:spPr>
          <a:xfrm>
            <a:off x="405714" y="4959758"/>
            <a:ext cx="4853612" cy="959528"/>
          </a:xfrm>
          <a:prstGeom prst="rect">
            <a:avLst/>
          </a:prstGeom>
        </p:spPr>
      </p:pic>
      <p:pic>
        <p:nvPicPr>
          <p:cNvPr id="13" name="Picture 12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8"/>
          <a:stretch/>
        </p:blipFill>
        <p:spPr>
          <a:xfrm>
            <a:off x="4631336" y="1224252"/>
            <a:ext cx="4225622" cy="1853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5714" y="2411213"/>
            <a:ext cx="3764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Java and </a:t>
            </a:r>
            <a:r>
              <a:rPr lang="en-US" dirty="0" err="1" smtClean="0"/>
              <a:t>rJava</a:t>
            </a:r>
            <a:r>
              <a:rPr lang="en-US" dirty="0" smtClean="0"/>
              <a:t> are installed</a:t>
            </a:r>
          </a:p>
          <a:p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rJava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7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05714" y="1194455"/>
            <a:ext cx="8178114" cy="1213642"/>
          </a:xfrm>
        </p:spPr>
        <p:txBody>
          <a:bodyPr numCol="1">
            <a:normAutofit fontScale="92500" lnSpcReduction="20000"/>
          </a:bodyPr>
          <a:lstStyle/>
          <a:p>
            <a:r>
              <a:rPr lang="en-US" sz="2000" dirty="0" err="1"/>
              <a:t>searchForNscs</a:t>
            </a:r>
            <a:r>
              <a:rPr lang="en-US" sz="2000" dirty="0"/>
              <a:t>(pattern)</a:t>
            </a:r>
          </a:p>
          <a:p>
            <a:r>
              <a:rPr lang="en-US" sz="2000" dirty="0" smtClean="0"/>
              <a:t>Arguments: pattern (a search pattern</a:t>
            </a:r>
            <a:r>
              <a:rPr lang="en-US" sz="2000" dirty="0"/>
              <a:t>. This string will </a:t>
            </a:r>
            <a:r>
              <a:rPr lang="en-US" sz="2000" dirty="0" smtClean="0"/>
              <a:t>be treated </a:t>
            </a:r>
            <a:r>
              <a:rPr lang="en-US" sz="2000" dirty="0"/>
              <a:t>as a regular expression with the </a:t>
            </a:r>
            <a:r>
              <a:rPr lang="en-US" sz="2000" dirty="0" smtClean="0"/>
              <a:t>case ignored.</a:t>
            </a:r>
          </a:p>
          <a:p>
            <a:r>
              <a:rPr lang="en-US" sz="2000" dirty="0" smtClean="0"/>
              <a:t>NSC (numerical identifier of compound as submitted to NCI)</a:t>
            </a:r>
            <a:endParaRPr lang="en-US" sz="2000" dirty="0"/>
          </a:p>
          <a:p>
            <a:endParaRPr lang="en-US" sz="2000" b="1" dirty="0" smtClean="0">
              <a:latin typeface="Helvetica Neue"/>
              <a:cs typeface="Helvetica Neue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5714" y="912514"/>
            <a:ext cx="8229600" cy="148934"/>
            <a:chOff x="405714" y="1312046"/>
            <a:chExt cx="8229600" cy="1672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Compound Se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2478660"/>
            <a:ext cx="6689738" cy="38723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51799" y="4657268"/>
            <a:ext cx="1058385" cy="599798"/>
          </a:xfrm>
          <a:prstGeom prst="rect">
            <a:avLst/>
          </a:prstGeom>
          <a:noFill/>
          <a:ln w="28575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23" y="6319361"/>
            <a:ext cx="734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Helvetica Neue"/>
                <a:cs typeface="Helvetica Neue"/>
              </a:rPr>
              <a:t>https://</a:t>
            </a:r>
            <a:r>
              <a:rPr lang="en-US" sz="1200" dirty="0" err="1">
                <a:latin typeface="Helvetica Neue"/>
                <a:cs typeface="Helvetica Neue"/>
              </a:rPr>
              <a:t>www.bioconductor.org</a:t>
            </a:r>
            <a:r>
              <a:rPr lang="en-US" sz="1200" dirty="0">
                <a:latin typeface="Helvetica Neue"/>
                <a:cs typeface="Helvetica Neue"/>
              </a:rPr>
              <a:t>/packages/release/</a:t>
            </a:r>
            <a:r>
              <a:rPr lang="en-US" sz="1200" dirty="0" err="1">
                <a:latin typeface="Helvetica Neue"/>
                <a:cs typeface="Helvetica Neue"/>
              </a:rPr>
              <a:t>bioc</a:t>
            </a:r>
            <a:r>
              <a:rPr lang="en-US" sz="1200" dirty="0">
                <a:latin typeface="Helvetica Neue"/>
                <a:cs typeface="Helvetica Neue"/>
              </a:rPr>
              <a:t>/vignettes/</a:t>
            </a:r>
            <a:r>
              <a:rPr lang="en-US" sz="1200" dirty="0" err="1">
                <a:latin typeface="Helvetica Neue"/>
                <a:cs typeface="Helvetica Neue"/>
              </a:rPr>
              <a:t>rcellminer</a:t>
            </a:r>
            <a:r>
              <a:rPr lang="en-US" sz="1200" dirty="0">
                <a:latin typeface="Helvetica Neue"/>
                <a:cs typeface="Helvetica Neue"/>
              </a:rPr>
              <a:t>/</a:t>
            </a:r>
            <a:r>
              <a:rPr lang="en-US" sz="1200" dirty="0" err="1">
                <a:latin typeface="Helvetica Neue"/>
                <a:cs typeface="Helvetica Neue"/>
              </a:rPr>
              <a:t>inst</a:t>
            </a:r>
            <a:r>
              <a:rPr lang="en-US" sz="1200" dirty="0">
                <a:latin typeface="Helvetica Neue"/>
                <a:cs typeface="Helvetica Neue"/>
              </a:rPr>
              <a:t>/doc/</a:t>
            </a:r>
            <a:r>
              <a:rPr lang="en-US" sz="1200" dirty="0" err="1">
                <a:latin typeface="Helvetica Neue"/>
                <a:cs typeface="Helvetica Neue"/>
              </a:rPr>
              <a:t>rcellminerUsage.html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14598" y="-32571"/>
            <a:ext cx="9144000" cy="94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latin typeface="Helvetica Neue"/>
                <a:cs typeface="Helvetica Neue"/>
              </a:rPr>
              <a:t>Compound Search </a:t>
            </a:r>
          </a:p>
          <a:p>
            <a:r>
              <a:rPr lang="en-US" sz="2800" i="1" dirty="0" smtClean="0">
                <a:latin typeface="Helvetica Neue"/>
                <a:cs typeface="Helvetica Neue"/>
              </a:rPr>
              <a:t>Example: MEK1/2 Inhibitor, Trametinib</a:t>
            </a:r>
            <a:endParaRPr lang="en-US" sz="2800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9967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05714" y="912514"/>
            <a:ext cx="8229600" cy="148934"/>
            <a:chOff x="405714" y="1312046"/>
            <a:chExt cx="8229600" cy="1672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 txBox="1">
            <a:spLocks/>
          </p:cNvSpPr>
          <p:nvPr/>
        </p:nvSpPr>
        <p:spPr>
          <a:xfrm>
            <a:off x="-14598" y="-32571"/>
            <a:ext cx="9144000" cy="94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latin typeface="Helvetica Neue"/>
                <a:cs typeface="Helvetica Neue"/>
              </a:rPr>
              <a:t>Single Compound Z-score plot </a:t>
            </a:r>
          </a:p>
          <a:p>
            <a:r>
              <a:rPr lang="en-US" sz="2800" i="1" dirty="0" smtClean="0">
                <a:latin typeface="Helvetica Neue"/>
                <a:cs typeface="Helvetica Neue"/>
              </a:rPr>
              <a:t>Example: MEK1/2 Inhibitor, Trametinib</a:t>
            </a:r>
            <a:endParaRPr lang="en-US" sz="2800" i="1" dirty="0">
              <a:latin typeface="Helvetica Neue"/>
              <a:cs typeface="Helvetica Neue"/>
            </a:endParaRPr>
          </a:p>
        </p:txBody>
      </p:sp>
      <p:pic>
        <p:nvPicPr>
          <p:cNvPr id="2" name="Picture 1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18" y="1305447"/>
            <a:ext cx="4044916" cy="5234597"/>
          </a:xfrm>
          <a:prstGeom prst="rect">
            <a:avLst/>
          </a:prstGeom>
        </p:spPr>
      </p:pic>
      <p:pic>
        <p:nvPicPr>
          <p:cNvPr id="3" name="Picture 2" descr="Trametini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4" y="1513709"/>
            <a:ext cx="4039983" cy="1255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051920"/>
            <a:ext cx="4996118" cy="3806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Helvetica Neue"/>
                <a:cs typeface="Helvetica Neue"/>
              </a:rPr>
              <a:t>getAct</a:t>
            </a:r>
            <a:r>
              <a:rPr lang="en-US" sz="1200" dirty="0" smtClean="0">
                <a:latin typeface="Helvetica Neue"/>
                <a:cs typeface="Helvetica Neue"/>
              </a:rPr>
              <a:t> &lt;- Returns </a:t>
            </a:r>
            <a:r>
              <a:rPr lang="en-US" sz="1200" dirty="0">
                <a:latin typeface="Helvetica Neue"/>
                <a:cs typeface="Helvetica Neue"/>
              </a:rPr>
              <a:t>an </a:t>
            </a:r>
            <a:r>
              <a:rPr lang="en-US" sz="1200" dirty="0" err="1">
                <a:latin typeface="Helvetica Neue"/>
                <a:cs typeface="Helvetica Neue"/>
              </a:rPr>
              <a:t>eSet</a:t>
            </a:r>
            <a:r>
              <a:rPr lang="en-US" sz="1200" dirty="0">
                <a:latin typeface="Helvetica Neue"/>
                <a:cs typeface="Helvetica Neue"/>
              </a:rPr>
              <a:t> object with drug activity data</a:t>
            </a:r>
            <a:r>
              <a:rPr lang="en-US" sz="1200" dirty="0" smtClean="0">
                <a:latin typeface="Helvetica Neue"/>
                <a:cs typeface="Helvetica Neue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Helvetica Neue"/>
                <a:cs typeface="Helvetica Neue"/>
              </a:rPr>
              <a:t>DrugData</a:t>
            </a:r>
            <a:r>
              <a:rPr lang="en-US" sz="1200" dirty="0" smtClean="0">
                <a:latin typeface="Helvetica Neue"/>
                <a:cs typeface="Helvetica Neue"/>
              </a:rPr>
              <a:t> &lt;- Returns </a:t>
            </a:r>
            <a:r>
              <a:rPr lang="en-US" sz="1200" dirty="0">
                <a:latin typeface="Helvetica Neue"/>
                <a:cs typeface="Helvetica Neue"/>
              </a:rPr>
              <a:t>a </a:t>
            </a:r>
            <a:r>
              <a:rPr lang="en-US" sz="1200" dirty="0" err="1">
                <a:latin typeface="Helvetica Neue"/>
                <a:cs typeface="Helvetica Neue"/>
              </a:rPr>
              <a:t>DrugData</a:t>
            </a:r>
            <a:r>
              <a:rPr lang="en-US" sz="1200" dirty="0">
                <a:latin typeface="Helvetica Neue"/>
                <a:cs typeface="Helvetica Neue"/>
              </a:rPr>
              <a:t> </a:t>
            </a:r>
            <a:r>
              <a:rPr lang="en-US" sz="1200" dirty="0" smtClean="0">
                <a:latin typeface="Helvetica Neue"/>
                <a:cs typeface="Helvetica Neue"/>
              </a:rPr>
              <a:t>object.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Helvetica Neue"/>
                <a:cs typeface="Helvetica Neue"/>
              </a:rPr>
              <a:t>getMolDataMatrices</a:t>
            </a:r>
            <a:r>
              <a:rPr lang="en-US" sz="1200" dirty="0">
                <a:latin typeface="Helvetica Neue"/>
                <a:cs typeface="Helvetica Neue"/>
              </a:rPr>
              <a:t> </a:t>
            </a:r>
            <a:r>
              <a:rPr lang="en-US" sz="1200" dirty="0" smtClean="0">
                <a:latin typeface="Helvetica Neue"/>
                <a:cs typeface="Helvetica Neue"/>
              </a:rPr>
              <a:t>&lt;- Returns </a:t>
            </a:r>
            <a:r>
              <a:rPr lang="en-US" sz="1200" dirty="0">
                <a:latin typeface="Helvetica Neue"/>
                <a:cs typeface="Helvetica Neue"/>
              </a:rPr>
              <a:t>a list of molecular data type matrices, with </a:t>
            </a:r>
            <a:r>
              <a:rPr lang="en-US" sz="1200" dirty="0" err="1">
                <a:latin typeface="Helvetica Neue"/>
                <a:cs typeface="Helvetica Neue"/>
              </a:rPr>
              <a:t>rownames</a:t>
            </a:r>
            <a:r>
              <a:rPr lang="en-US" sz="1200" dirty="0">
                <a:latin typeface="Helvetica Neue"/>
                <a:cs typeface="Helvetica Neue"/>
              </a:rPr>
              <a:t> in </a:t>
            </a:r>
            <a:r>
              <a:rPr lang="en-US" sz="1200" dirty="0" smtClean="0">
                <a:latin typeface="Helvetica Neue"/>
                <a:cs typeface="Helvetica Neue"/>
              </a:rPr>
              <a:t>each matrix </a:t>
            </a:r>
            <a:r>
              <a:rPr lang="en-US" sz="1200" dirty="0">
                <a:latin typeface="Helvetica Neue"/>
                <a:cs typeface="Helvetica Neue"/>
              </a:rPr>
              <a:t>prefixed with a data type abbreviation</a:t>
            </a:r>
            <a:r>
              <a:rPr lang="en-US" sz="1200" dirty="0" smtClean="0">
                <a:latin typeface="Helvetica Neue"/>
                <a:cs typeface="Helvetica Neue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Helvetica Neue"/>
                <a:cs typeface="Helvetica Neue"/>
              </a:rPr>
              <a:t>plotCellMiner</a:t>
            </a:r>
            <a:r>
              <a:rPr lang="en-US" sz="1200" dirty="0" smtClean="0">
                <a:latin typeface="Helvetica Neue"/>
                <a:cs typeface="Helvetica Neue"/>
              </a:rPr>
              <a:t> &lt;- </a:t>
            </a:r>
            <a:r>
              <a:rPr lang="en-US" sz="1200" dirty="0">
                <a:latin typeface="Helvetica Neue"/>
                <a:cs typeface="Helvetica Neue"/>
              </a:rPr>
              <a:t>Produces </a:t>
            </a:r>
            <a:r>
              <a:rPr lang="en-US" sz="1200" dirty="0" err="1">
                <a:latin typeface="Helvetica Neue"/>
                <a:cs typeface="Helvetica Neue"/>
              </a:rPr>
              <a:t>CellMiner</a:t>
            </a:r>
            <a:r>
              <a:rPr lang="en-US" sz="1200" dirty="0">
                <a:latin typeface="Helvetica Neue"/>
                <a:cs typeface="Helvetica Neue"/>
              </a:rPr>
              <a:t>-like plots in 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>
                <a:latin typeface="Helvetica Neue"/>
                <a:cs typeface="Helvetica Neue"/>
              </a:rPr>
              <a:t>plotCellMiner</a:t>
            </a:r>
            <a:r>
              <a:rPr lang="en-US" sz="1200" dirty="0">
                <a:latin typeface="Helvetica Neue"/>
                <a:cs typeface="Helvetica Neue"/>
              </a:rPr>
              <a:t>(</a:t>
            </a:r>
            <a:r>
              <a:rPr lang="en-US" sz="1200" dirty="0" err="1">
                <a:latin typeface="Helvetica Neue"/>
                <a:cs typeface="Helvetica Neue"/>
              </a:rPr>
              <a:t>drugAct</a:t>
            </a:r>
            <a:r>
              <a:rPr lang="en-US" sz="1200" dirty="0">
                <a:latin typeface="Helvetica Neue"/>
                <a:cs typeface="Helvetica Neue"/>
              </a:rPr>
              <a:t>, </a:t>
            </a:r>
            <a:r>
              <a:rPr lang="en-US" sz="1200" dirty="0" err="1">
                <a:latin typeface="Helvetica Neue"/>
                <a:cs typeface="Helvetica Neue"/>
              </a:rPr>
              <a:t>molData</a:t>
            </a:r>
            <a:r>
              <a:rPr lang="en-US" sz="1200" dirty="0">
                <a:latin typeface="Helvetica Neue"/>
                <a:cs typeface="Helvetica Neue"/>
              </a:rPr>
              <a:t>, plots, </a:t>
            </a:r>
            <a:r>
              <a:rPr lang="en-US" sz="1200" dirty="0" err="1">
                <a:latin typeface="Helvetica Neue"/>
                <a:cs typeface="Helvetica Neue"/>
              </a:rPr>
              <a:t>nsc</a:t>
            </a:r>
            <a:r>
              <a:rPr lang="en-US" sz="1200" dirty="0">
                <a:latin typeface="Helvetica Neue"/>
                <a:cs typeface="Helvetica Neue"/>
              </a:rPr>
              <a:t> = NULL, gene = NULL)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>
                <a:latin typeface="Helvetica Neue"/>
                <a:cs typeface="Helvetica Neue"/>
              </a:rPr>
              <a:t>drugAct</a:t>
            </a:r>
            <a:r>
              <a:rPr lang="en-US" sz="1200" dirty="0">
                <a:latin typeface="Helvetica Neue"/>
                <a:cs typeface="Helvetica Neue"/>
              </a:rPr>
              <a:t> a matrix of drug activity values (cell lines as columns, drug entries as rows)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>
                <a:latin typeface="Helvetica Neue"/>
                <a:cs typeface="Helvetica Neue"/>
              </a:rPr>
              <a:t>molData</a:t>
            </a:r>
            <a:r>
              <a:rPr lang="en-US" sz="1200" dirty="0">
                <a:latin typeface="Helvetica Neue"/>
                <a:cs typeface="Helvetica Neue"/>
              </a:rPr>
              <a:t> = a list of </a:t>
            </a:r>
            <a:r>
              <a:rPr lang="en-US" sz="1200" dirty="0" err="1">
                <a:latin typeface="Helvetica Neue"/>
                <a:cs typeface="Helvetica Neue"/>
              </a:rPr>
              <a:t>matricies</a:t>
            </a:r>
            <a:r>
              <a:rPr lang="en-US" sz="1200" dirty="0">
                <a:latin typeface="Helvetica Neue"/>
                <a:cs typeface="Helvetica Neue"/>
              </a:rPr>
              <a:t> a molecular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Helvetica Neue"/>
                <a:cs typeface="Helvetica Neue"/>
              </a:rPr>
              <a:t>plots = a vector of characters denoting the plots to include and the order (e.g. c("</a:t>
            </a:r>
            <a:r>
              <a:rPr lang="en-US" sz="1200" dirty="0" smtClean="0">
                <a:latin typeface="Helvetica Neue"/>
                <a:cs typeface="Helvetica Neue"/>
              </a:rPr>
              <a:t>mut”, "</a:t>
            </a:r>
            <a:r>
              <a:rPr lang="en-US" sz="1200" dirty="0">
                <a:latin typeface="Helvetica Neue"/>
                <a:cs typeface="Helvetica Neue"/>
              </a:rPr>
              <a:t>drug", "cop"). Currently, supported entries mutations (mut), drug </a:t>
            </a:r>
            <a:r>
              <a:rPr lang="en-US" sz="1200" dirty="0" smtClean="0">
                <a:latin typeface="Helvetica Neue"/>
                <a:cs typeface="Helvetica Neue"/>
              </a:rPr>
              <a:t>activities (</a:t>
            </a:r>
            <a:r>
              <a:rPr lang="en-US" sz="1200" dirty="0">
                <a:latin typeface="Helvetica Neue"/>
                <a:cs typeface="Helvetica Neue"/>
              </a:rPr>
              <a:t>drug), copy number variations (cop)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>
                <a:latin typeface="Helvetica Neue"/>
                <a:cs typeface="Helvetica Neue"/>
              </a:rPr>
              <a:t>nsc</a:t>
            </a:r>
            <a:r>
              <a:rPr lang="en-US" sz="1200" dirty="0">
                <a:latin typeface="Helvetica Neue"/>
                <a:cs typeface="Helvetica Neue"/>
              </a:rPr>
              <a:t> = a string NSC ID that will be plotted when a "drug" entry appears in the </a:t>
            </a:r>
            <a:r>
              <a:rPr lang="en-US" sz="1200" dirty="0" smtClean="0">
                <a:latin typeface="Helvetica Neue"/>
                <a:cs typeface="Helvetica Neue"/>
              </a:rPr>
              <a:t>plots vector</a:t>
            </a:r>
            <a:endParaRPr lang="en-US" sz="1200" dirty="0">
              <a:latin typeface="Helvetica Neue"/>
              <a:cs typeface="Helvetica Neue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Helvetica Neue"/>
                <a:cs typeface="Helvetica Neue"/>
              </a:rPr>
              <a:t>gene = a string HUGO gene symbol for which the "mut", "cop", or "exp" plots will </a:t>
            </a:r>
            <a:r>
              <a:rPr lang="en-US" sz="1200" dirty="0" smtClean="0">
                <a:latin typeface="Helvetica Neue"/>
                <a:cs typeface="Helvetica Neue"/>
              </a:rPr>
              <a:t>be produced </a:t>
            </a:r>
            <a:r>
              <a:rPr lang="en-US" sz="1200" dirty="0">
                <a:latin typeface="Helvetica Neue"/>
                <a:cs typeface="Helvetica Neue"/>
              </a:rPr>
              <a:t>if in plots </a:t>
            </a:r>
            <a:r>
              <a:rPr lang="en-US" sz="1200" dirty="0" smtClean="0">
                <a:latin typeface="Helvetica Neue"/>
                <a:cs typeface="Helvetica Neue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69210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GF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12" y="973243"/>
            <a:ext cx="4550222" cy="588852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05714" y="912514"/>
            <a:ext cx="8229600" cy="148934"/>
            <a:chOff x="405714" y="1312046"/>
            <a:chExt cx="8229600" cy="1672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4" y="1393657"/>
            <a:ext cx="3280992" cy="70079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4598" y="-32571"/>
            <a:ext cx="9144000" cy="94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latin typeface="Helvetica Neue"/>
                <a:cs typeface="Helvetica Neue"/>
              </a:rPr>
              <a:t>Compound/Gene Combined Information Plot </a:t>
            </a:r>
          </a:p>
          <a:p>
            <a:r>
              <a:rPr lang="en-US" sz="2800" i="1" dirty="0" smtClean="0">
                <a:latin typeface="Helvetica Neue"/>
                <a:cs typeface="Helvetica Neue"/>
              </a:rPr>
              <a:t>Example: </a:t>
            </a:r>
            <a:r>
              <a:rPr lang="en-US" sz="2800" i="1" dirty="0">
                <a:latin typeface="Helvetica Neue"/>
                <a:cs typeface="Helvetica Neue"/>
              </a:rPr>
              <a:t>E</a:t>
            </a:r>
            <a:r>
              <a:rPr lang="en-US" sz="2800" i="1" dirty="0" smtClean="0">
                <a:latin typeface="Helvetica Neue"/>
                <a:cs typeface="Helvetica Neue"/>
              </a:rPr>
              <a:t>GFR/EGFR </a:t>
            </a:r>
            <a:r>
              <a:rPr lang="en-US" sz="2800" i="1" dirty="0">
                <a:latin typeface="Helvetica Neue"/>
                <a:cs typeface="Helvetica Neue"/>
              </a:rPr>
              <a:t>I</a:t>
            </a:r>
            <a:r>
              <a:rPr lang="en-US" sz="2800" i="1" dirty="0" smtClean="0">
                <a:latin typeface="Helvetica Neue"/>
                <a:cs typeface="Helvetica Neue"/>
              </a:rPr>
              <a:t>nhibitor, </a:t>
            </a:r>
            <a:r>
              <a:rPr lang="en-US" sz="2800" i="1" dirty="0" err="1" smtClean="0">
                <a:latin typeface="Helvetica Neue"/>
                <a:cs typeface="Helvetica Neue"/>
              </a:rPr>
              <a:t>Erlotinib</a:t>
            </a:r>
            <a:endParaRPr lang="en-US" sz="2800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165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GF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12" y="973243"/>
            <a:ext cx="4550222" cy="588852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05714" y="912514"/>
            <a:ext cx="8229600" cy="148934"/>
            <a:chOff x="405714" y="1312046"/>
            <a:chExt cx="8229600" cy="1672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4" y="1393657"/>
            <a:ext cx="3280992" cy="70079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4598" y="-32571"/>
            <a:ext cx="9144000" cy="94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latin typeface="Helvetica Neue"/>
                <a:cs typeface="Helvetica Neue"/>
              </a:rPr>
              <a:t>Compound/Gene Combined Information Plot </a:t>
            </a:r>
          </a:p>
          <a:p>
            <a:r>
              <a:rPr lang="en-US" sz="2800" i="1" dirty="0" smtClean="0">
                <a:latin typeface="Helvetica Neue"/>
                <a:cs typeface="Helvetica Neue"/>
              </a:rPr>
              <a:t>Example: </a:t>
            </a:r>
            <a:r>
              <a:rPr lang="en-US" sz="2800" i="1" dirty="0">
                <a:latin typeface="Helvetica Neue"/>
                <a:cs typeface="Helvetica Neue"/>
              </a:rPr>
              <a:t>E</a:t>
            </a:r>
            <a:r>
              <a:rPr lang="en-US" sz="2800" i="1" dirty="0" smtClean="0">
                <a:latin typeface="Helvetica Neue"/>
                <a:cs typeface="Helvetica Neue"/>
              </a:rPr>
              <a:t>GFR/EGFR </a:t>
            </a:r>
            <a:r>
              <a:rPr lang="en-US" sz="2800" i="1" dirty="0">
                <a:latin typeface="Helvetica Neue"/>
                <a:cs typeface="Helvetica Neue"/>
              </a:rPr>
              <a:t>I</a:t>
            </a:r>
            <a:r>
              <a:rPr lang="en-US" sz="2800" i="1" dirty="0" smtClean="0">
                <a:latin typeface="Helvetica Neue"/>
                <a:cs typeface="Helvetica Neue"/>
              </a:rPr>
              <a:t>nhibitor, </a:t>
            </a:r>
            <a:r>
              <a:rPr lang="en-US" sz="2800" i="1" dirty="0" err="1" smtClean="0">
                <a:latin typeface="Helvetica Neue"/>
                <a:cs typeface="Helvetica Neue"/>
              </a:rPr>
              <a:t>Erlotinib</a:t>
            </a:r>
            <a:endParaRPr lang="en-US" sz="2800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399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ra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76" y="869838"/>
            <a:ext cx="4653504" cy="602218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05714" y="912514"/>
            <a:ext cx="8229600" cy="148934"/>
            <a:chOff x="405714" y="1312046"/>
            <a:chExt cx="8229600" cy="1672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 txBox="1">
            <a:spLocks/>
          </p:cNvSpPr>
          <p:nvPr/>
        </p:nvSpPr>
        <p:spPr>
          <a:xfrm>
            <a:off x="-14598" y="-32571"/>
            <a:ext cx="9144000" cy="94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latin typeface="Helvetica Neue"/>
                <a:cs typeface="Helvetica Neue"/>
              </a:rPr>
              <a:t>Pattern Construction and Visualization</a:t>
            </a:r>
          </a:p>
          <a:p>
            <a:r>
              <a:rPr lang="en-US" sz="2800" i="1" dirty="0" smtClean="0">
                <a:latin typeface="Helvetica Neue"/>
                <a:cs typeface="Helvetica Neue"/>
              </a:rPr>
              <a:t>Example: KRAS</a:t>
            </a:r>
            <a:endParaRPr lang="en-US" sz="2800" i="1" dirty="0">
              <a:latin typeface="Helvetica Neue"/>
              <a:cs typeface="Helvetica Neue"/>
            </a:endParaRPr>
          </a:p>
        </p:txBody>
      </p:sp>
      <p:pic>
        <p:nvPicPr>
          <p:cNvPr id="3" name="Picture 2" descr="kr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0" y="1233746"/>
            <a:ext cx="4455737" cy="2225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714" y="3776295"/>
            <a:ext cx="3892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</a:t>
            </a:r>
            <a:r>
              <a:rPr lang="en-US" dirty="0"/>
              <a:t>and visualize a composite </a:t>
            </a:r>
            <a:r>
              <a:rPr lang="en-US" dirty="0" smtClean="0"/>
              <a:t>gene </a:t>
            </a:r>
            <a:r>
              <a:rPr lang="en-US" dirty="0"/>
              <a:t>pattern for the </a:t>
            </a:r>
            <a:r>
              <a:rPr lang="en-US" dirty="0" smtClean="0"/>
              <a:t>KRAS oncogene</a:t>
            </a:r>
            <a:r>
              <a:rPr lang="en-US" dirty="0"/>
              <a:t>, integrating gene expression, copy, and mutation data. The composite pattern is then used to identify compounds with correlated activity patterns.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--&gt; By saving the script, you can iterate this for your gene(s)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05714" y="912514"/>
            <a:ext cx="8229600" cy="148934"/>
            <a:chOff x="405714" y="1312046"/>
            <a:chExt cx="8229600" cy="1672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05714" y="1312046"/>
              <a:ext cx="8229600" cy="0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5714" y="1395657"/>
              <a:ext cx="804672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714" y="1479269"/>
              <a:ext cx="786384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 txBox="1">
            <a:spLocks/>
          </p:cNvSpPr>
          <p:nvPr/>
        </p:nvSpPr>
        <p:spPr>
          <a:xfrm>
            <a:off x="-14598" y="-32571"/>
            <a:ext cx="9144000" cy="94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 smtClean="0">
                <a:latin typeface="Helvetica Neue"/>
                <a:cs typeface="Helvetica Neue"/>
              </a:rPr>
              <a:t>rcellminer</a:t>
            </a:r>
            <a:r>
              <a:rPr lang="en-US" sz="2800" i="1" dirty="0" smtClean="0">
                <a:latin typeface="Helvetica Neue"/>
                <a:cs typeface="Helvetica Neue"/>
              </a:rPr>
              <a:t> Package Link</a:t>
            </a:r>
            <a:endParaRPr lang="en-US" sz="2800" i="1" dirty="0">
              <a:latin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715" y="2336087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www.bioconductor.org</a:t>
            </a:r>
            <a:r>
              <a:rPr lang="en-US" dirty="0"/>
              <a:t>/packages/release/</a:t>
            </a:r>
            <a:r>
              <a:rPr lang="en-US" dirty="0" err="1"/>
              <a:t>bioc</a:t>
            </a:r>
            <a:r>
              <a:rPr lang="en-US" dirty="0"/>
              <a:t>/html/</a:t>
            </a:r>
            <a:r>
              <a:rPr lang="en-US" dirty="0" err="1"/>
              <a:t>rcellminer.html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5715" y="4728874"/>
            <a:ext cx="804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65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215</TotalTime>
  <Words>534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“rcellminer”: Bioconductor Package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UT Southwestern Medical Center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“rcellminer”: Bioconductor Package Overview</dc:title>
  <dc:subject/>
  <dc:creator>Jonathan Cooper</dc:creator>
  <cp:keywords/>
  <dc:description/>
  <cp:lastModifiedBy>Jonathan Cooper</cp:lastModifiedBy>
  <cp:revision>19</cp:revision>
  <dcterms:created xsi:type="dcterms:W3CDTF">2017-07-27T20:42:27Z</dcterms:created>
  <dcterms:modified xsi:type="dcterms:W3CDTF">2017-07-28T16:21:19Z</dcterms:modified>
  <cp:category/>
</cp:coreProperties>
</file>