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28" r:id="rId2"/>
    <p:sldId id="629" r:id="rId3"/>
    <p:sldId id="610" r:id="rId4"/>
    <p:sldId id="611" r:id="rId5"/>
    <p:sldId id="612" r:id="rId6"/>
    <p:sldId id="613" r:id="rId7"/>
    <p:sldId id="630" r:id="rId8"/>
    <p:sldId id="618" r:id="rId9"/>
  </p:sldIdLst>
  <p:sldSz cx="12192000" cy="6858000"/>
  <p:notesSz cx="6934200" cy="92329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A1E2E3C3-F7E9-4200-AD07-71CAFC79C3E0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BC186FFA-A8B2-433B-BE66-3CC3271D0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26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3248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3248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8C46B640-A0C3-4A26-921C-808E09F0570A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443333"/>
            <a:ext cx="5547360" cy="3635454"/>
          </a:xfrm>
          <a:prstGeom prst="rect">
            <a:avLst/>
          </a:prstGeom>
        </p:spPr>
        <p:txBody>
          <a:bodyPr vert="horz" lIns="92382" tIns="46191" rIns="92382" bIns="4619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3247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3247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6213BFA7-FFA0-443A-8DB7-AB25B151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15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F48E1-058B-4963-8D55-C60E043110E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63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F48E1-058B-4963-8D55-C60E043110E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52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F48E1-058B-4963-8D55-C60E043110E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5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idx="1"/>
          </p:nvPr>
        </p:nvSpPr>
        <p:spPr>
          <a:xfrm>
            <a:off x="1676400" y="1676400"/>
            <a:ext cx="8839200" cy="1759458"/>
          </a:xfrm>
          <a:prstGeom prst="rect">
            <a:avLst/>
          </a:prstGeom>
          <a:ln w="76200" cmpd="thickThin">
            <a:solidFill>
              <a:schemeClr val="accent1"/>
            </a:solidFill>
          </a:ln>
        </p:spPr>
        <p:txBody>
          <a:bodyPr vert="horz"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800"/>
              </a:spcAft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idx="10"/>
          </p:nvPr>
        </p:nvSpPr>
        <p:spPr>
          <a:xfrm>
            <a:off x="406400" y="3962400"/>
            <a:ext cx="113792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/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8715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 – Background and Intuition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SDS 291</a:t>
            </a:r>
          </a:p>
          <a:p>
            <a:r>
              <a:rPr lang="en-US" dirty="0"/>
              <a:t>March 4, 2020</a:t>
            </a:r>
          </a:p>
        </p:txBody>
      </p:sp>
    </p:spTree>
    <p:extLst>
      <p:ext uri="{BB962C8B-B14F-4D97-AF65-F5344CB8AC3E}">
        <p14:creationId xmlns:p14="http://schemas.microsoft.com/office/powerpoint/2010/main" val="235247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make inferences to a larger population</a:t>
            </a:r>
          </a:p>
          <a:p>
            <a:r>
              <a:rPr lang="en-US" dirty="0"/>
              <a:t>But!</a:t>
            </a:r>
          </a:p>
          <a:p>
            <a:pPr lvl="1"/>
            <a:r>
              <a:rPr lang="en-US" dirty="0"/>
              <a:t>We only have one sample</a:t>
            </a:r>
          </a:p>
          <a:p>
            <a:pPr lvl="1"/>
            <a:r>
              <a:rPr lang="en-US" dirty="0"/>
              <a:t>Some tests/statistics don’t have standard deviations/errors to use</a:t>
            </a:r>
          </a:p>
          <a:p>
            <a:pPr lvl="2"/>
            <a:r>
              <a:rPr lang="en-US" dirty="0"/>
              <a:t>Or the assumptions of regression are violated</a:t>
            </a:r>
          </a:p>
          <a:p>
            <a:pPr lvl="1"/>
            <a:r>
              <a:rPr lang="en-US" dirty="0"/>
              <a:t>So we don’t have a way to conduct formal tests, </a:t>
            </a:r>
            <a:r>
              <a:rPr lang="en-US" b="1" dirty="0"/>
              <a:t>construct CIs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60823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9138" y="1828800"/>
            <a:ext cx="3429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057400" y="381001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Suppose we have a random sample of 6 people:</a:t>
            </a:r>
          </a:p>
        </p:txBody>
      </p:sp>
    </p:spTree>
    <p:extLst>
      <p:ext uri="{BB962C8B-B14F-4D97-AF65-F5344CB8AC3E}">
        <p14:creationId xmlns:p14="http://schemas.microsoft.com/office/powerpoint/2010/main" val="197709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438400"/>
            <a:ext cx="1447800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676400" y="4343401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Original Sample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7041" y="228601"/>
            <a:ext cx="6362700" cy="5264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73254" y="5640281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simulated “population” to sample from</a:t>
            </a:r>
          </a:p>
        </p:txBody>
      </p:sp>
    </p:spTree>
    <p:extLst>
      <p:ext uri="{BB962C8B-B14F-4D97-AF65-F5344CB8AC3E}">
        <p14:creationId xmlns:p14="http://schemas.microsoft.com/office/powerpoint/2010/main" val="261960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209800"/>
            <a:ext cx="2514600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057400" y="381001"/>
            <a:ext cx="8001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Bootstrap Sample</a:t>
            </a:r>
            <a:r>
              <a:rPr lang="en-US" sz="4000" dirty="0"/>
              <a:t>:  </a:t>
            </a:r>
            <a:r>
              <a:rPr lang="en-US" sz="3200" dirty="0"/>
              <a:t>Sample </a:t>
            </a:r>
            <a:r>
              <a:rPr lang="en-US" sz="3200" b="1" i="1" dirty="0"/>
              <a:t>with replacement </a:t>
            </a:r>
            <a:r>
              <a:rPr lang="en-US" sz="3200" dirty="0"/>
              <a:t>from the original sample, using the same sample size.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5410201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Original Sample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8400" y="5410201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Bootstrap  Sample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19600" y="3581400"/>
            <a:ext cx="1371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2514601"/>
            <a:ext cx="742950" cy="1266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2514600"/>
            <a:ext cx="838200" cy="1238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514601"/>
            <a:ext cx="742950" cy="1266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0" y="3886200"/>
            <a:ext cx="106577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01001" y="3886200"/>
            <a:ext cx="75270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0" y="3886200"/>
            <a:ext cx="106577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32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 txBox="1">
            <a:spLocks/>
          </p:cNvSpPr>
          <p:nvPr/>
        </p:nvSpPr>
        <p:spPr>
          <a:xfrm>
            <a:off x="1790700" y="1388075"/>
            <a:ext cx="8610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514350" defTabSz="914400">
              <a:defRPr/>
            </a:pPr>
            <a:r>
              <a:rPr lang="en-US" sz="3200" kern="0" dirty="0">
                <a:solidFill>
                  <a:srgbClr val="000000"/>
                </a:solidFill>
              </a:rPr>
              <a:t>Our original sample has 2 people who have the flu and four people who don’t. </a:t>
            </a:r>
          </a:p>
          <a:p>
            <a:pPr indent="-514350" defTabSz="914400">
              <a:defRPr/>
            </a:pPr>
            <a:endParaRPr lang="en-US" sz="3200" kern="0" dirty="0">
              <a:solidFill>
                <a:srgbClr val="000000"/>
              </a:solidFill>
            </a:endParaRPr>
          </a:p>
          <a:p>
            <a:pPr indent="-514350" defTabSz="914400">
              <a:buAutoNum type="arabicPeriod"/>
              <a:defRPr/>
            </a:pPr>
            <a:r>
              <a:rPr lang="en-US" sz="3200" kern="0" dirty="0">
                <a:solidFill>
                  <a:srgbClr val="000000"/>
                </a:solidFill>
              </a:rPr>
              <a:t>With a partner: Divide your paper into 6 even pieces.  Write “Flu” on two of them, and “no flu” on 4 of them.</a:t>
            </a:r>
          </a:p>
          <a:p>
            <a:pPr indent="-514350" defTabSz="914400">
              <a:buAutoNum type="arabicPeriod"/>
              <a:defRPr/>
            </a:pPr>
            <a:r>
              <a:rPr lang="en-US" sz="3200" kern="0" dirty="0">
                <a:solidFill>
                  <a:srgbClr val="000000"/>
                </a:solidFill>
              </a:rPr>
              <a:t>Take a sample of size 6 with replacement from your cards, and </a:t>
            </a:r>
            <a:r>
              <a:rPr lang="en-US" sz="3200" u="sng" kern="0" dirty="0">
                <a:solidFill>
                  <a:srgbClr val="000000"/>
                </a:solidFill>
              </a:rPr>
              <a:t>record what proportion have the flu</a:t>
            </a:r>
            <a:r>
              <a:rPr lang="en-US" sz="3200" kern="0" dirty="0">
                <a:solidFill>
                  <a:srgbClr val="000000"/>
                </a:solidFill>
              </a:rPr>
              <a:t> in this new bootstrap sample</a:t>
            </a:r>
          </a:p>
          <a:p>
            <a:pPr indent="-514350" defTabSz="914400">
              <a:buAutoNum type="arabicPeriod"/>
              <a:defRPr/>
            </a:pPr>
            <a:r>
              <a:rPr lang="en-US" sz="3200" kern="0" dirty="0">
                <a:solidFill>
                  <a:srgbClr val="000000"/>
                </a:solidFill>
              </a:rPr>
              <a:t>Take a total of 5 bootstrap samples and calculate 5 proportions of flu prevalence in the sample.</a:t>
            </a:r>
          </a:p>
          <a:p>
            <a:pPr indent="-514350" defTabSz="914400">
              <a:buAutoNum type="arabicPeriod"/>
              <a:defRPr/>
            </a:pPr>
            <a:r>
              <a:rPr lang="en-US" sz="3200" kern="0" dirty="0">
                <a:solidFill>
                  <a:srgbClr val="000000"/>
                </a:solidFill>
              </a:rPr>
              <a:t>Make a dot for each of your 5 proportions on the board</a:t>
            </a:r>
          </a:p>
          <a:p>
            <a:pPr marL="342900" defTabSz="914400">
              <a:defRPr/>
            </a:pPr>
            <a:endParaRPr lang="en-US" sz="2800" kern="0" dirty="0">
              <a:solidFill>
                <a:srgbClr val="000000"/>
              </a:solidFill>
            </a:endParaRPr>
          </a:p>
          <a:p>
            <a:pPr marL="57150" indent="-571500" defTabSz="914400">
              <a:defRPr/>
            </a:pPr>
            <a:endParaRPr lang="en-US" sz="2800" kern="0" dirty="0">
              <a:solidFill>
                <a:srgbClr val="000000"/>
              </a:solidFill>
            </a:endParaRPr>
          </a:p>
          <a:p>
            <a:pPr marL="57150" indent="-571500" defTabSz="914400">
              <a:defRPr/>
            </a:pPr>
            <a:endParaRPr lang="en-US" sz="2800" kern="0" dirty="0">
              <a:solidFill>
                <a:srgbClr val="000000"/>
              </a:solidFill>
            </a:endParaRPr>
          </a:p>
          <a:p>
            <a:pPr marL="57150" indent="-571500" defTabSz="914400">
              <a:defRPr/>
            </a:pPr>
            <a:endParaRPr lang="en-US" sz="2800" kern="0" dirty="0">
              <a:solidFill>
                <a:srgbClr val="000000"/>
              </a:solidFill>
            </a:endParaRPr>
          </a:p>
          <a:p>
            <a:pPr marL="914400" lvl="1" indent="-514350">
              <a:buFont typeface="+mj-lt"/>
              <a:buAutoNum type="alphaLcParenR"/>
              <a:defRPr/>
            </a:pPr>
            <a:endParaRPr lang="en-US" sz="2800" kern="0" dirty="0">
              <a:solidFill>
                <a:srgbClr val="000000"/>
              </a:solidFill>
            </a:endParaRPr>
          </a:p>
          <a:p>
            <a:pPr marL="914400" lvl="1" indent="-514350">
              <a:buFont typeface="+mj-lt"/>
              <a:buAutoNum type="alphaLcParenR"/>
              <a:defRPr/>
            </a:pPr>
            <a:endParaRPr lang="en-US" sz="2800" kern="0" dirty="0">
              <a:solidFill>
                <a:srgbClr val="000000"/>
              </a:solidFill>
            </a:endParaRPr>
          </a:p>
          <a:p>
            <a:pPr marL="914400" lvl="1" indent="-514350">
              <a:buFont typeface="+mj-lt"/>
              <a:buAutoNum type="alphaLcParenR"/>
              <a:defRPr/>
            </a:pPr>
            <a:endParaRPr lang="en-US" sz="2800" kern="0" dirty="0">
              <a:solidFill>
                <a:srgbClr val="000000"/>
              </a:solidFill>
            </a:endParaRPr>
          </a:p>
          <a:p>
            <a:pPr indent="-514350" defTabSz="914400">
              <a:defRPr/>
            </a:pPr>
            <a:endParaRPr lang="en-US" sz="3200" kern="0" dirty="0">
              <a:solidFill>
                <a:srgbClr val="000000"/>
              </a:solidFill>
            </a:endParaRPr>
          </a:p>
          <a:p>
            <a:pPr indent="-514350" defTabSz="914400">
              <a:defRPr/>
            </a:pPr>
            <a:endParaRPr lang="en-US" sz="3200" kern="0" dirty="0">
              <a:solidFill>
                <a:srgbClr val="000000"/>
              </a:solidFill>
            </a:endParaRPr>
          </a:p>
          <a:p>
            <a:pPr indent="-342900" defTabSz="914400">
              <a:defRPr/>
            </a:pPr>
            <a:endParaRPr lang="en-US" sz="2800" kern="0" dirty="0">
              <a:solidFill>
                <a:srgbClr val="000000"/>
              </a:solidFill>
            </a:endParaRPr>
          </a:p>
          <a:p>
            <a:pPr indent="-342900" algn="ctr" defTabSz="914400">
              <a:defRPr/>
            </a:pPr>
            <a:endParaRPr lang="en-US" sz="2800" i="1" kern="0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19300" y="76200"/>
            <a:ext cx="8153400" cy="1219200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>
                <a:solidFill>
                  <a:schemeClr val="tx2"/>
                </a:solidFill>
              </a:rPr>
              <a:t>Let’s make our own Bootstrap Sampling Distribution!</a:t>
            </a:r>
            <a:endParaRPr lang="en-US" sz="40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927643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347788"/>
            <a:ext cx="8382000" cy="16002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chemeClr val="tx2"/>
                </a:solidFill>
              </a:rPr>
              <a:t>bootstrap sample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a random sample taken with replacement from the original sample, of the same size as the original sample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5000" y="3415685"/>
            <a:ext cx="8382000" cy="1162878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chemeClr val="tx2"/>
                </a:solidFill>
              </a:rPr>
              <a:t>bootstrap statistic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the statistic computed on a bootstrap sample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5000" y="5046260"/>
            <a:ext cx="8382000" cy="10668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chemeClr val="tx2"/>
                </a:solidFill>
              </a:rPr>
              <a:t>bootstrap distribution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the distribution of many bootstrap statistics</a:t>
            </a:r>
          </a:p>
        </p:txBody>
      </p:sp>
    </p:spTree>
    <p:extLst>
      <p:ext uri="{BB962C8B-B14F-4D97-AF65-F5344CB8AC3E}">
        <p14:creationId xmlns:p14="http://schemas.microsoft.com/office/powerpoint/2010/main" val="312020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76400" y="2590800"/>
            <a:ext cx="1828800" cy="1295400"/>
          </a:xfrm>
          <a:prstGeom prst="roundRect">
            <a:avLst/>
          </a:prstGeom>
          <a:solidFill>
            <a:srgbClr val="FFE4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Original Sample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86200" y="381000"/>
            <a:ext cx="1828800" cy="1295400"/>
          </a:xfrm>
          <a:prstGeom prst="roundRect">
            <a:avLst/>
          </a:prstGeom>
          <a:solidFill>
            <a:srgbClr val="FFE4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>
                    <a:lumMod val="75000"/>
                  </a:schemeClr>
                </a:solidFill>
              </a:rPr>
              <a:t>BootstrapSample</a:t>
            </a:r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3505200" y="1028700"/>
            <a:ext cx="3810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886200" y="1828800"/>
            <a:ext cx="1828800" cy="1295400"/>
          </a:xfrm>
          <a:prstGeom prst="roundRect">
            <a:avLst/>
          </a:prstGeom>
          <a:solidFill>
            <a:srgbClr val="FFE4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>
                    <a:lumMod val="75000"/>
                  </a:schemeClr>
                </a:solidFill>
              </a:rPr>
              <a:t>BootstrapSample</a:t>
            </a:r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  <a:endCxn id="11" idx="1"/>
          </p:cNvCxnSpPr>
          <p:nvPr/>
        </p:nvCxnSpPr>
        <p:spPr>
          <a:xfrm flipV="1">
            <a:off x="3505200" y="2476500"/>
            <a:ext cx="381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962400" y="5029200"/>
            <a:ext cx="1828800" cy="1295400"/>
          </a:xfrm>
          <a:prstGeom prst="roundRect">
            <a:avLst/>
          </a:prstGeom>
          <a:solidFill>
            <a:srgbClr val="FFE4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>
                    <a:lumMod val="75000"/>
                  </a:schemeClr>
                </a:solidFill>
              </a:rPr>
              <a:t>BootstrapSample</a:t>
            </a:r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7" idx="3"/>
            <a:endCxn id="15" idx="1"/>
          </p:cNvCxnSpPr>
          <p:nvPr/>
        </p:nvCxnSpPr>
        <p:spPr>
          <a:xfrm>
            <a:off x="3505200" y="3238500"/>
            <a:ext cx="4572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7200" y="3339406"/>
            <a:ext cx="114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</a:t>
            </a:r>
          </a:p>
          <a:p>
            <a:pPr algn="ctr"/>
            <a:r>
              <a:rPr lang="en-US" sz="2800" dirty="0"/>
              <a:t>.</a:t>
            </a:r>
          </a:p>
          <a:p>
            <a:pPr algn="ctr"/>
            <a:r>
              <a:rPr lang="en-US" sz="2800" dirty="0"/>
              <a:t>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43600" y="609600"/>
            <a:ext cx="1752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Bootstrap Statistic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2120" y="4267200"/>
            <a:ext cx="1752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Sample Statistic</a:t>
            </a:r>
          </a:p>
        </p:txBody>
      </p:sp>
      <p:cxnSp>
        <p:nvCxnSpPr>
          <p:cNvPr id="23" name="Straight Arrow Connector 22"/>
          <p:cNvCxnSpPr>
            <a:stCxn id="7" idx="2"/>
            <a:endCxn id="21" idx="0"/>
          </p:cNvCxnSpPr>
          <p:nvPr/>
        </p:nvCxnSpPr>
        <p:spPr>
          <a:xfrm>
            <a:off x="2590800" y="3886200"/>
            <a:ext cx="762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20" idx="1"/>
          </p:cNvCxnSpPr>
          <p:nvPr/>
        </p:nvCxnSpPr>
        <p:spPr>
          <a:xfrm>
            <a:off x="5715000" y="102870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43600" y="1981200"/>
            <a:ext cx="1752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Bootstrap Statistic</a:t>
            </a:r>
          </a:p>
        </p:txBody>
      </p:sp>
      <p:cxnSp>
        <p:nvCxnSpPr>
          <p:cNvPr id="28" name="Straight Arrow Connector 27"/>
          <p:cNvCxnSpPr>
            <a:stCxn id="11" idx="3"/>
            <a:endCxn id="27" idx="1"/>
          </p:cNvCxnSpPr>
          <p:nvPr/>
        </p:nvCxnSpPr>
        <p:spPr>
          <a:xfrm flipV="1">
            <a:off x="5715000" y="243840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096000" y="5257800"/>
            <a:ext cx="1752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Bootstrap Statistic</a:t>
            </a:r>
          </a:p>
        </p:txBody>
      </p:sp>
      <p:cxnSp>
        <p:nvCxnSpPr>
          <p:cNvPr id="30" name="Straight Arrow Connector 29"/>
          <p:cNvCxnSpPr>
            <a:stCxn id="15" idx="3"/>
            <a:endCxn id="29" idx="1"/>
          </p:cNvCxnSpPr>
          <p:nvPr/>
        </p:nvCxnSpPr>
        <p:spPr>
          <a:xfrm>
            <a:off x="5791200" y="567690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29400" y="3276601"/>
            <a:ext cx="114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</a:t>
            </a:r>
          </a:p>
          <a:p>
            <a:pPr algn="ctr"/>
            <a:r>
              <a:rPr lang="en-US" sz="2800" dirty="0"/>
              <a:t>.</a:t>
            </a:r>
          </a:p>
          <a:p>
            <a:pPr algn="ctr"/>
            <a:r>
              <a:rPr lang="en-US" sz="2800" dirty="0"/>
              <a:t>.</a:t>
            </a:r>
          </a:p>
        </p:txBody>
      </p:sp>
      <p:sp>
        <p:nvSpPr>
          <p:cNvPr id="32" name="Oval 31"/>
          <p:cNvSpPr/>
          <p:nvPr/>
        </p:nvSpPr>
        <p:spPr>
          <a:xfrm>
            <a:off x="8001000" y="2743200"/>
            <a:ext cx="2590800" cy="1295400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700" dirty="0">
                <a:solidFill>
                  <a:schemeClr val="tx1">
                    <a:lumMod val="75000"/>
                  </a:schemeClr>
                </a:solidFill>
              </a:rPr>
              <a:t>Bootstrap Distribution</a:t>
            </a:r>
          </a:p>
        </p:txBody>
      </p:sp>
      <p:cxnSp>
        <p:nvCxnSpPr>
          <p:cNvPr id="41" name="Straight Arrow Connector 40"/>
          <p:cNvCxnSpPr>
            <a:stCxn id="20" idx="3"/>
            <a:endCxn id="32" idx="2"/>
          </p:cNvCxnSpPr>
          <p:nvPr/>
        </p:nvCxnSpPr>
        <p:spPr>
          <a:xfrm>
            <a:off x="7696200" y="1066800"/>
            <a:ext cx="304800" cy="232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3"/>
            <a:endCxn id="32" idx="2"/>
          </p:cNvCxnSpPr>
          <p:nvPr/>
        </p:nvCxnSpPr>
        <p:spPr>
          <a:xfrm>
            <a:off x="7696200" y="2438400"/>
            <a:ext cx="3048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3"/>
            <a:endCxn id="32" idx="2"/>
          </p:cNvCxnSpPr>
          <p:nvPr/>
        </p:nvCxnSpPr>
        <p:spPr>
          <a:xfrm flipV="1">
            <a:off x="7848600" y="3390900"/>
            <a:ext cx="152400" cy="232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50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5" grpId="0" animBg="1"/>
      <p:bldP spid="19" grpId="0"/>
      <p:bldP spid="20" grpId="0" animBg="1"/>
      <p:bldP spid="21" grpId="0" animBg="1"/>
      <p:bldP spid="27" grpId="0" animBg="1"/>
      <p:bldP spid="29" grpId="0" animBg="1"/>
      <p:bldP spid="31" grpId="0"/>
      <p:bldP spid="3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2334</TotalTime>
  <Words>285</Words>
  <Application>Microsoft Macintosh PowerPoint</Application>
  <PresentationFormat>Widescreen</PresentationFormat>
  <Paragraphs>54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Bootstrap – Background and Intuition</vt:lpstr>
      <vt:lpstr>What’s the problem?</vt:lpstr>
      <vt:lpstr>PowerPoint Presentation</vt:lpstr>
      <vt:lpstr>PowerPoint Presentation</vt:lpstr>
      <vt:lpstr>PowerPoint Presentation</vt:lpstr>
      <vt:lpstr>PowerPoint Presentation</vt:lpstr>
      <vt:lpstr>Bootstrap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Business</dc:title>
  <dc:creator>Miles</dc:creator>
  <cp:lastModifiedBy>Microsoft Office User</cp:lastModifiedBy>
  <cp:revision>93</cp:revision>
  <cp:lastPrinted>2014-01-17T16:41:52Z</cp:lastPrinted>
  <dcterms:created xsi:type="dcterms:W3CDTF">2013-09-05T23:50:35Z</dcterms:created>
  <dcterms:modified xsi:type="dcterms:W3CDTF">2020-03-04T16:58:14Z</dcterms:modified>
</cp:coreProperties>
</file>