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560" r:id="rId2"/>
    <p:sldId id="565" r:id="rId3"/>
    <p:sldId id="539" r:id="rId4"/>
    <p:sldId id="540" r:id="rId5"/>
    <p:sldId id="544" r:id="rId6"/>
    <p:sldId id="545" r:id="rId7"/>
    <p:sldId id="546" r:id="rId8"/>
    <p:sldId id="564" r:id="rId9"/>
    <p:sldId id="548" r:id="rId10"/>
    <p:sldId id="541" r:id="rId11"/>
    <p:sldId id="542" r:id="rId12"/>
    <p:sldId id="543" r:id="rId13"/>
    <p:sldId id="339"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6" r:id="rId27"/>
    <p:sldId id="367" r:id="rId28"/>
    <p:sldId id="368" r:id="rId29"/>
    <p:sldId id="360" r:id="rId30"/>
    <p:sldId id="361" r:id="rId31"/>
    <p:sldId id="362" r:id="rId32"/>
    <p:sldId id="363" r:id="rId33"/>
    <p:sldId id="364" r:id="rId34"/>
    <p:sldId id="365" r:id="rId35"/>
  </p:sldIdLst>
  <p:sldSz cx="9144000" cy="6858000" type="screen4x3"/>
  <p:notesSz cx="6858000" cy="9144000"/>
  <p:defaultTextStyle>
    <a:defPPr>
      <a:defRPr lang="en-US"/>
    </a:defPPr>
    <a:lvl1pPr algn="l" rtl="0" eaLnBrk="0" fontAlgn="base" hangingPunct="0">
      <a:spcBef>
        <a:spcPct val="0"/>
      </a:spcBef>
      <a:spcAft>
        <a:spcPct val="0"/>
      </a:spcAft>
      <a:defRPr sz="3600" kern="1200">
        <a:solidFill>
          <a:srgbClr val="FFFF66"/>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3600" kern="1200">
        <a:solidFill>
          <a:srgbClr val="FFFF66"/>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3600" kern="1200">
        <a:solidFill>
          <a:srgbClr val="FFFF66"/>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3600" kern="1200">
        <a:solidFill>
          <a:srgbClr val="FFFF66"/>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3600" kern="1200">
        <a:solidFill>
          <a:srgbClr val="FFFF66"/>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3600" kern="1200">
        <a:solidFill>
          <a:srgbClr val="FFFF66"/>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3600" kern="1200">
        <a:solidFill>
          <a:srgbClr val="FFFF66"/>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3600" kern="1200">
        <a:solidFill>
          <a:srgbClr val="FFFF66"/>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3600" kern="1200">
        <a:solidFill>
          <a:srgbClr val="FFFF66"/>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0000"/>
    <a:srgbClr val="FFFF66"/>
    <a:srgbClr val="00EC00"/>
    <a:srgbClr val="003366"/>
    <a:srgbClr val="000000"/>
    <a:srgbClr val="660066"/>
    <a:srgbClr val="FF7FA1"/>
    <a:srgbClr val="FF5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p:restoredTop sz="78511" autoAdjust="0"/>
  </p:normalViewPr>
  <p:slideViewPr>
    <p:cSldViewPr>
      <p:cViewPr varScale="1">
        <p:scale>
          <a:sx n="91" d="100"/>
          <a:sy n="91" d="100"/>
        </p:scale>
        <p:origin x="23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41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wmf"/><Relationship Id="rId1" Type="http://schemas.openxmlformats.org/officeDocument/2006/relationships/image" Target="../media/image13.emf"/><Relationship Id="rId5" Type="http://schemas.openxmlformats.org/officeDocument/2006/relationships/image" Target="../media/image16.emf"/><Relationship Id="rId4"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7.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itchFamily="18" charset="0"/>
                <a:ea typeface="+mn-ea"/>
                <a:cs typeface="+mn-cs"/>
              </a:defRPr>
            </a:lvl1pPr>
          </a:lstStyle>
          <a:p>
            <a:pPr>
              <a:defRPr/>
            </a:pPr>
            <a:endParaRPr lang="en-US"/>
          </a:p>
        </p:txBody>
      </p:sp>
      <p:sp>
        <p:nvSpPr>
          <p:cNvPr id="911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a:p>
        </p:txBody>
      </p:sp>
      <p:sp>
        <p:nvSpPr>
          <p:cNvPr id="911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itchFamily="18" charset="0"/>
                <a:ea typeface="+mn-ea"/>
                <a:cs typeface="+mn-cs"/>
              </a:defRPr>
            </a:lvl1pPr>
          </a:lstStyle>
          <a:p>
            <a:pPr>
              <a:defRPr/>
            </a:pPr>
            <a:endParaRPr lang="en-US"/>
          </a:p>
        </p:txBody>
      </p:sp>
      <p:sp>
        <p:nvSpPr>
          <p:cNvPr id="911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defRPr>
            </a:lvl1pPr>
          </a:lstStyle>
          <a:p>
            <a:pPr>
              <a:defRPr/>
            </a:pPr>
            <a:fld id="{EBF676FC-438D-42E0-8969-6952AF9C4D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50000"/>
              </a:spcBef>
              <a:defRPr sz="1200">
                <a:latin typeface="Times New Roman" pitchFamily="18"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50000"/>
              </a:spcBef>
              <a:defRPr sz="1200">
                <a:latin typeface="Times New Roman" pitchFamily="-105" charset="0"/>
                <a:ea typeface="ＭＳ Ｐゴシック" pitchFamily="-105" charset="-128"/>
              </a:defRPr>
            </a:lvl1pPr>
          </a:lstStyle>
          <a:p>
            <a:pPr>
              <a:defRPr/>
            </a:pPr>
            <a:fld id="{45A83042-D9C9-4C85-A689-D1139648DAE7}" type="datetime1">
              <a:rPr lang="en-US"/>
              <a:pPr>
                <a:defRPr/>
              </a:pPr>
              <a:t>4/22/20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50000"/>
              </a:spcBef>
              <a:defRPr sz="1200">
                <a:latin typeface="Times New Roman" pitchFamily="18"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50000"/>
              </a:spcBef>
              <a:defRPr sz="1200"/>
            </a:lvl1pPr>
          </a:lstStyle>
          <a:p>
            <a:pPr>
              <a:defRPr/>
            </a:pPr>
            <a:fld id="{5CD50A10-8463-4723-8ED0-30922FC035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nlinelibrary.wiley.com/doi/pdf/10.1002/9781118445112.stat06788.pub2"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a:t>
            </a:r>
          </a:p>
        </p:txBody>
      </p:sp>
      <p:sp>
        <p:nvSpPr>
          <p:cNvPr id="4" name="Slide Number Placeholder 3"/>
          <p:cNvSpPr>
            <a:spLocks noGrp="1"/>
          </p:cNvSpPr>
          <p:nvPr>
            <p:ph type="sldNum" sz="quarter" idx="5"/>
          </p:nvPr>
        </p:nvSpPr>
        <p:spPr/>
        <p:txBody>
          <a:bodyPr/>
          <a:lstStyle/>
          <a:p>
            <a:pPr>
              <a:defRPr/>
            </a:pPr>
            <a:fld id="{5CD50A10-8463-4723-8ED0-30922FC035BF}" type="slidenum">
              <a:rPr lang="en-US" altLang="en-US" smtClean="0"/>
              <a:pPr>
                <a:defRPr/>
              </a:pPr>
              <a:t>1</a:t>
            </a:fld>
            <a:endParaRPr lang="en-US" altLang="en-US"/>
          </a:p>
        </p:txBody>
      </p:sp>
    </p:spTree>
    <p:extLst>
      <p:ext uri="{BB962C8B-B14F-4D97-AF65-F5344CB8AC3E}">
        <p14:creationId xmlns:p14="http://schemas.microsoft.com/office/powerpoint/2010/main" val="2066645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r"/>
            <a:fld id="{AD03D798-FD9C-40EE-945E-1E96E7FC5F3C}" type="slidenum">
              <a:rPr lang="en-US" altLang="en-US" sz="1200">
                <a:solidFill>
                  <a:schemeClr val="tx1"/>
                </a:solidFill>
              </a:rPr>
              <a:pPr algn="r"/>
              <a:t>12</a:t>
            </a:fld>
            <a:endParaRPr lang="en-US" altLang="en-US" sz="1200">
              <a:solidFill>
                <a:schemeClr val="tx1"/>
              </a:solidFill>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9985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B491A9-5D56-A448-96C7-EB6CC08E6C9E}" type="slidenum">
              <a:rPr lang="en-US" altLang="en-US" smtClean="0"/>
              <a:pPr/>
              <a:t>13</a:t>
            </a:fld>
            <a:endParaRPr lang="en-US" altLang="en-US" dirty="0"/>
          </a:p>
        </p:txBody>
      </p:sp>
    </p:spTree>
    <p:extLst>
      <p:ext uri="{BB962C8B-B14F-4D97-AF65-F5344CB8AC3E}">
        <p14:creationId xmlns:p14="http://schemas.microsoft.com/office/powerpoint/2010/main" val="152753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B491A9-5D56-A448-96C7-EB6CC08E6C9E}" type="slidenum">
              <a:rPr lang="en-US" altLang="en-US" smtClean="0"/>
              <a:pPr/>
              <a:t>14</a:t>
            </a:fld>
            <a:endParaRPr lang="en-US" altLang="en-US" dirty="0"/>
          </a:p>
        </p:txBody>
      </p:sp>
    </p:spTree>
    <p:extLst>
      <p:ext uri="{BB962C8B-B14F-4D97-AF65-F5344CB8AC3E}">
        <p14:creationId xmlns:p14="http://schemas.microsoft.com/office/powerpoint/2010/main" val="3939214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B491A9-5D56-A448-96C7-EB6CC08E6C9E}" type="slidenum">
              <a:rPr lang="en-US" altLang="en-US" smtClean="0"/>
              <a:pPr/>
              <a:t>15</a:t>
            </a:fld>
            <a:endParaRPr lang="en-US" altLang="en-US" dirty="0"/>
          </a:p>
        </p:txBody>
      </p:sp>
    </p:spTree>
    <p:extLst>
      <p:ext uri="{BB962C8B-B14F-4D97-AF65-F5344CB8AC3E}">
        <p14:creationId xmlns:p14="http://schemas.microsoft.com/office/powerpoint/2010/main" val="450522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B491A9-5D56-A448-96C7-EB6CC08E6C9E}" type="slidenum">
              <a:rPr lang="en-US" altLang="en-US" smtClean="0"/>
              <a:pPr/>
              <a:t>18</a:t>
            </a:fld>
            <a:endParaRPr lang="en-US" altLang="en-US" dirty="0"/>
          </a:p>
        </p:txBody>
      </p:sp>
    </p:spTree>
    <p:extLst>
      <p:ext uri="{BB962C8B-B14F-4D97-AF65-F5344CB8AC3E}">
        <p14:creationId xmlns:p14="http://schemas.microsoft.com/office/powerpoint/2010/main" val="3857790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B491A9-5D56-A448-96C7-EB6CC08E6C9E}" type="slidenum">
              <a:rPr lang="en-US" altLang="en-US" smtClean="0"/>
              <a:pPr/>
              <a:t>21</a:t>
            </a:fld>
            <a:endParaRPr lang="en-US" altLang="en-US" dirty="0"/>
          </a:p>
        </p:txBody>
      </p:sp>
    </p:spTree>
    <p:extLst>
      <p:ext uri="{BB962C8B-B14F-4D97-AF65-F5344CB8AC3E}">
        <p14:creationId xmlns:p14="http://schemas.microsoft.com/office/powerpoint/2010/main" val="1311498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7B491A9-5D56-A448-96C7-EB6CC08E6C9E}" type="slidenum">
              <a:rPr lang="en-US" altLang="en-US" smtClean="0"/>
              <a:pPr/>
              <a:t>27</a:t>
            </a:fld>
            <a:endParaRPr lang="en-US" altLang="en-US" dirty="0"/>
          </a:p>
        </p:txBody>
      </p:sp>
    </p:spTree>
    <p:extLst>
      <p:ext uri="{BB962C8B-B14F-4D97-AF65-F5344CB8AC3E}">
        <p14:creationId xmlns:p14="http://schemas.microsoft.com/office/powerpoint/2010/main" val="2765655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Readings on the idea of Overdispersion:</a:t>
            </a:r>
          </a:p>
          <a:p>
            <a:r>
              <a:rPr lang="en-US" dirty="0"/>
              <a:t>1. </a:t>
            </a:r>
            <a:r>
              <a:rPr lang="en-US" dirty="0">
                <a:hlinkClick r:id="rId3"/>
              </a:rPr>
              <a:t>https://onlinelibrary.wiley.com/doi/pdf/10.1002/9781118445112.stat06788.pub2</a:t>
            </a:r>
            <a:r>
              <a:rPr lang="en-US" dirty="0"/>
              <a:t> (this is a very mathematical, technical treatment – good if you’re interested in understanding the math of the different estimators)</a:t>
            </a:r>
          </a:p>
        </p:txBody>
      </p:sp>
      <p:sp>
        <p:nvSpPr>
          <p:cNvPr id="4" name="Slide Number Placeholder 3"/>
          <p:cNvSpPr>
            <a:spLocks noGrp="1"/>
          </p:cNvSpPr>
          <p:nvPr>
            <p:ph type="sldNum" sz="quarter" idx="5"/>
          </p:nvPr>
        </p:nvSpPr>
        <p:spPr/>
        <p:txBody>
          <a:bodyPr/>
          <a:lstStyle/>
          <a:p>
            <a:fld id="{27B491A9-5D56-A448-96C7-EB6CC08E6C9E}" type="slidenum">
              <a:rPr lang="en-US" altLang="en-US" smtClean="0"/>
              <a:pPr/>
              <a:t>29</a:t>
            </a:fld>
            <a:endParaRPr lang="en-US" altLang="en-US" dirty="0"/>
          </a:p>
        </p:txBody>
      </p:sp>
    </p:spTree>
    <p:extLst>
      <p:ext uri="{BB962C8B-B14F-4D97-AF65-F5344CB8AC3E}">
        <p14:creationId xmlns:p14="http://schemas.microsoft.com/office/powerpoint/2010/main" val="285023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See the Sec11.2.Rmd file for some R code to compute concordance</a:t>
            </a:r>
          </a:p>
        </p:txBody>
      </p:sp>
      <p:sp>
        <p:nvSpPr>
          <p:cNvPr id="4" name="Slide Number Placeholder 3"/>
          <p:cNvSpPr>
            <a:spLocks noGrp="1"/>
          </p:cNvSpPr>
          <p:nvPr>
            <p:ph type="sldNum" sz="quarter" idx="10"/>
          </p:nvPr>
        </p:nvSpPr>
        <p:spPr/>
        <p:txBody>
          <a:bodyPr/>
          <a:lstStyle/>
          <a:p>
            <a:fld id="{27B491A9-5D56-A448-96C7-EB6CC08E6C9E}" type="slidenum">
              <a:rPr lang="en-US" altLang="en-US" smtClean="0"/>
              <a:pPr/>
              <a:t>33</a:t>
            </a:fld>
            <a:endParaRPr lang="en-US" altLang="en-US" dirty="0"/>
          </a:p>
        </p:txBody>
      </p:sp>
    </p:spTree>
    <p:extLst>
      <p:ext uri="{BB962C8B-B14F-4D97-AF65-F5344CB8AC3E}">
        <p14:creationId xmlns:p14="http://schemas.microsoft.com/office/powerpoint/2010/main" val="1705462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7B491A9-5D56-A448-96C7-EB6CC08E6C9E}" type="slidenum">
              <a:rPr lang="en-US" altLang="en-US" smtClean="0"/>
              <a:pPr/>
              <a:t>34</a:t>
            </a:fld>
            <a:endParaRPr lang="en-US" altLang="en-US" dirty="0"/>
          </a:p>
        </p:txBody>
      </p:sp>
    </p:spTree>
    <p:extLst>
      <p:ext uri="{BB962C8B-B14F-4D97-AF65-F5344CB8AC3E}">
        <p14:creationId xmlns:p14="http://schemas.microsoft.com/office/powerpoint/2010/main" val="57962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67394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fld id="{F34D4AF7-BDD0-4A69-962D-13D72E8949AF}" type="slidenum">
              <a:rPr lang="en-US" altLang="en-US" sz="1200" smtClean="0"/>
              <a:pPr/>
              <a:t>9</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6880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r"/>
            <a:fld id="{10CF501D-4793-492A-A386-CCF327ADC53C}" type="slidenum">
              <a:rPr lang="en-US" altLang="en-US" sz="1200">
                <a:solidFill>
                  <a:schemeClr val="tx1"/>
                </a:solidFill>
              </a:rPr>
              <a:pPr algn="r"/>
              <a:t>11</a:t>
            </a:fld>
            <a:endParaRPr lang="en-US" altLang="en-US" sz="1200">
              <a:solidFill>
                <a:schemeClr val="tx1"/>
              </a:solidFill>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69968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D8AD6D-1EC9-42DA-8CEF-DC89908896FC}" type="slidenum">
              <a:rPr lang="en-US" altLang="en-US"/>
              <a:pPr>
                <a:defRPr/>
              </a:pPr>
              <a:t>‹#›</a:t>
            </a:fld>
            <a:endParaRPr lang="en-US" altLang="en-US"/>
          </a:p>
        </p:txBody>
      </p:sp>
    </p:spTree>
    <p:extLst>
      <p:ext uri="{BB962C8B-B14F-4D97-AF65-F5344CB8AC3E}">
        <p14:creationId xmlns:p14="http://schemas.microsoft.com/office/powerpoint/2010/main" val="173475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C2630D-F119-4CEF-A451-9DDA7D03FD00}" type="slidenum">
              <a:rPr lang="en-US" altLang="en-US"/>
              <a:pPr>
                <a:defRPr/>
              </a:pPr>
              <a:t>‹#›</a:t>
            </a:fld>
            <a:endParaRPr lang="en-US" altLang="en-US"/>
          </a:p>
        </p:txBody>
      </p:sp>
    </p:spTree>
    <p:extLst>
      <p:ext uri="{BB962C8B-B14F-4D97-AF65-F5344CB8AC3E}">
        <p14:creationId xmlns:p14="http://schemas.microsoft.com/office/powerpoint/2010/main" val="28705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D544D4-83CF-481F-A88B-70EEF1DD0B01}" type="slidenum">
              <a:rPr lang="en-US" altLang="en-US"/>
              <a:pPr>
                <a:defRPr/>
              </a:pPr>
              <a:t>‹#›</a:t>
            </a:fld>
            <a:endParaRPr lang="en-US" altLang="en-US"/>
          </a:p>
        </p:txBody>
      </p:sp>
    </p:spTree>
    <p:extLst>
      <p:ext uri="{BB962C8B-B14F-4D97-AF65-F5344CB8AC3E}">
        <p14:creationId xmlns:p14="http://schemas.microsoft.com/office/powerpoint/2010/main" val="143600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Rectangle 5"/>
          <p:cNvSpPr/>
          <p:nvPr/>
        </p:nvSpPr>
        <p:spPr>
          <a:xfrm>
            <a:off x="0" y="0"/>
            <a:ext cx="9144000" cy="1295400"/>
          </a:xfrm>
          <a:prstGeom prst="rect">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 y="19050"/>
            <a:ext cx="9052560" cy="1257300"/>
          </a:xfrm>
        </p:spPr>
        <p:txBody>
          <a:bodyPr/>
          <a:lstStyle/>
          <a:p>
            <a:r>
              <a:rPr lang="en-US"/>
              <a:t>Click to edit Master title style</a:t>
            </a:r>
          </a:p>
        </p:txBody>
      </p:sp>
      <p:sp>
        <p:nvSpPr>
          <p:cNvPr id="8" name="Content Placeholder 7"/>
          <p:cNvSpPr>
            <a:spLocks noGrp="1"/>
          </p:cNvSpPr>
          <p:nvPr>
            <p:ph sz="quarter" idx="10"/>
          </p:nvPr>
        </p:nvSpPr>
        <p:spPr>
          <a:xfrm>
            <a:off x="247305" y="1407393"/>
            <a:ext cx="4019896" cy="3088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p:cNvSpPr>
            <a:spLocks noGrp="1"/>
          </p:cNvSpPr>
          <p:nvPr>
            <p:ph sz="quarter" idx="11"/>
          </p:nvPr>
        </p:nvSpPr>
        <p:spPr>
          <a:xfrm>
            <a:off x="4666904" y="1417784"/>
            <a:ext cx="4019896" cy="3088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38047"/>
            <a:ext cx="9144000" cy="533400"/>
          </a:xfrm>
          <a:prstGeom prst="rect">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p:cNvSpPr>
            <a:spLocks noGrp="1"/>
          </p:cNvSpPr>
          <p:nvPr>
            <p:ph sz="quarter" idx="12"/>
          </p:nvPr>
        </p:nvSpPr>
        <p:spPr>
          <a:xfrm>
            <a:off x="228600" y="4724400"/>
            <a:ext cx="84582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3291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gure+Caption">
    <p:spTree>
      <p:nvGrpSpPr>
        <p:cNvPr id="1" name=""/>
        <p:cNvGrpSpPr/>
        <p:nvPr/>
      </p:nvGrpSpPr>
      <p:grpSpPr>
        <a:xfrm>
          <a:off x="0" y="0"/>
          <a:ext cx="0" cy="0"/>
          <a:chOff x="0" y="0"/>
          <a:chExt cx="0" cy="0"/>
        </a:xfrm>
      </p:grpSpPr>
      <p:sp>
        <p:nvSpPr>
          <p:cNvPr id="12" name="Rectangle 11"/>
          <p:cNvSpPr/>
          <p:nvPr userDrawn="1"/>
        </p:nvSpPr>
        <p:spPr>
          <a:xfrm>
            <a:off x="0" y="0"/>
            <a:ext cx="9144000" cy="1295400"/>
          </a:xfrm>
          <a:prstGeom prst="rect">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 y="25400"/>
            <a:ext cx="9052560" cy="1257300"/>
          </a:xfrm>
        </p:spPr>
        <p:txBody>
          <a:bodyPr>
            <a:normAutofit/>
          </a:bodyPr>
          <a:lstStyle>
            <a:lvl1pPr>
              <a:defRPr sz="3600">
                <a:solidFill>
                  <a:schemeClr val="bg1"/>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243114" y="1415142"/>
            <a:ext cx="8610600" cy="1365080"/>
          </a:xfrm>
        </p:spPr>
        <p:txBody>
          <a:bodyPr/>
          <a:lstStyle>
            <a:lvl1pPr marL="457200" indent="-457200">
              <a:buClr>
                <a:srgbClr val="3333CC"/>
              </a:buClr>
              <a:buFont typeface="Arial" pitchFamily="34" charset="0"/>
              <a:buChar char="•"/>
              <a:defRPr sz="2600">
                <a:latin typeface="Arial" pitchFamily="34" charset="0"/>
                <a:cs typeface="Arial" pitchFamily="34" charset="0"/>
              </a:defRPr>
            </a:lvl1pPr>
            <a:lvl2pPr>
              <a:buClr>
                <a:srgbClr val="3333CC"/>
              </a:buClr>
              <a:defRPr sz="2400">
                <a:latin typeface="Arial" pitchFamily="34" charset="0"/>
                <a:cs typeface="Arial" pitchFamily="34" charset="0"/>
              </a:defRPr>
            </a:lvl2pPr>
            <a:lvl3pPr marL="1143000" indent="-228600">
              <a:buClr>
                <a:srgbClr val="3333CC"/>
              </a:buClr>
              <a:buFont typeface="Wingdings" pitchFamily="2" charset="2"/>
              <a:buChar char="§"/>
              <a:defRPr sz="2200">
                <a:latin typeface="Arial" pitchFamily="34" charset="0"/>
                <a:cs typeface="Arial" pitchFamily="34" charset="0"/>
              </a:defRPr>
            </a:lvl3pPr>
            <a:lvl4pPr marL="1371600" indent="0">
              <a:buClr>
                <a:srgbClr val="3333CC"/>
              </a:buClr>
              <a:buFontTx/>
              <a:buNone/>
              <a:defRPr>
                <a:latin typeface="Arial" pitchFamily="34" charset="0"/>
                <a:cs typeface="Arial" pitchFamily="34" charset="0"/>
              </a:defRPr>
            </a:lvl4pPr>
            <a:lvl5pPr marL="1828800" indent="0">
              <a:buClr>
                <a:srgbClr val="3333CC"/>
              </a:buClr>
              <a:buFontTx/>
              <a:buNone/>
              <a:defRPr sz="18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p:cNvSpPr>
            <a:spLocks noGrp="1"/>
          </p:cNvSpPr>
          <p:nvPr>
            <p:ph type="pic" sz="quarter" idx="11"/>
          </p:nvPr>
        </p:nvSpPr>
        <p:spPr>
          <a:xfrm>
            <a:off x="990600" y="3200400"/>
            <a:ext cx="1990680" cy="1219200"/>
          </a:xfrm>
        </p:spPr>
        <p:txBody>
          <a:bodyPr/>
          <a:lstStyle/>
          <a:p>
            <a:endParaRPr lang="en-US" dirty="0"/>
          </a:p>
        </p:txBody>
      </p:sp>
      <p:sp>
        <p:nvSpPr>
          <p:cNvPr id="16" name="Table Placeholder 15"/>
          <p:cNvSpPr>
            <a:spLocks noGrp="1"/>
          </p:cNvSpPr>
          <p:nvPr>
            <p:ph type="tbl" sz="quarter" idx="12"/>
          </p:nvPr>
        </p:nvSpPr>
        <p:spPr>
          <a:xfrm>
            <a:off x="6172200" y="3200400"/>
            <a:ext cx="2362200" cy="1219200"/>
          </a:xfrm>
        </p:spPr>
        <p:txBody>
          <a:bodyPr/>
          <a:lstStyle/>
          <a:p>
            <a:endParaRPr lang="en-US" dirty="0"/>
          </a:p>
        </p:txBody>
      </p:sp>
      <p:sp>
        <p:nvSpPr>
          <p:cNvPr id="11" name="Text Placeholder 4"/>
          <p:cNvSpPr>
            <a:spLocks noGrp="1"/>
          </p:cNvSpPr>
          <p:nvPr>
            <p:ph type="body" sz="quarter" idx="10"/>
          </p:nvPr>
        </p:nvSpPr>
        <p:spPr>
          <a:xfrm>
            <a:off x="241662" y="4753428"/>
            <a:ext cx="8673738" cy="1306734"/>
          </a:xfrm>
        </p:spPr>
        <p:txBody>
          <a:bodyPr/>
          <a:lstStyle>
            <a:lvl1pPr>
              <a:buClr>
                <a:srgbClr val="3333CC"/>
              </a:buClr>
              <a:defRPr/>
            </a:lvl1pPr>
            <a:lvl2pPr>
              <a:buClr>
                <a:srgbClr val="3333CC"/>
              </a:buClr>
              <a:defRPr/>
            </a:lvl2pPr>
            <a:lvl3pPr>
              <a:buClr>
                <a:srgbClr val="3333CC"/>
              </a:buClr>
              <a:defRPr/>
            </a:lvl3pPr>
            <a:lvl4pPr>
              <a:buClr>
                <a:srgbClr val="3333CC"/>
              </a:buClr>
              <a:defRPr/>
            </a:lvl4pPr>
            <a:lvl5pPr>
              <a:buClr>
                <a:srgbClr val="3333CC"/>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0" y="6338047"/>
            <a:ext cx="9144000" cy="533400"/>
          </a:xfrm>
          <a:prstGeom prst="rect">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p:cNvSpPr>
            <a:spLocks noGrp="1"/>
          </p:cNvSpPr>
          <p:nvPr>
            <p:ph type="pic" sz="quarter" idx="13"/>
          </p:nvPr>
        </p:nvSpPr>
        <p:spPr>
          <a:xfrm>
            <a:off x="3505200" y="3200400"/>
            <a:ext cx="2057400" cy="1219200"/>
          </a:xfrm>
        </p:spPr>
        <p:txBody>
          <a:bodyPr/>
          <a:lstStyle/>
          <a:p>
            <a:endParaRPr lang="en-US"/>
          </a:p>
        </p:txBody>
      </p:sp>
      <p:sp>
        <p:nvSpPr>
          <p:cNvPr id="7" name="Picture Placeholder 6"/>
          <p:cNvSpPr>
            <a:spLocks noGrp="1"/>
          </p:cNvSpPr>
          <p:nvPr>
            <p:ph type="pic" sz="quarter" idx="14"/>
          </p:nvPr>
        </p:nvSpPr>
        <p:spPr>
          <a:xfrm>
            <a:off x="5486400" y="2895600"/>
            <a:ext cx="1066800" cy="1676400"/>
          </a:xfrm>
        </p:spPr>
        <p:txBody>
          <a:bodyPr/>
          <a:lstStyle/>
          <a:p>
            <a:endParaRPr lang="en-US"/>
          </a:p>
        </p:txBody>
      </p:sp>
      <p:sp>
        <p:nvSpPr>
          <p:cNvPr id="8" name="Content Placeholder 7"/>
          <p:cNvSpPr>
            <a:spLocks noGrp="1"/>
          </p:cNvSpPr>
          <p:nvPr>
            <p:ph sz="quarter" idx="15"/>
          </p:nvPr>
        </p:nvSpPr>
        <p:spPr>
          <a:xfrm>
            <a:off x="6172200" y="4648200"/>
            <a:ext cx="24384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0844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17"/>
        <p:cNvGrpSpPr/>
        <p:nvPr/>
      </p:nvGrpSpPr>
      <p:grpSpPr>
        <a:xfrm>
          <a:off x="0" y="0"/>
          <a:ext cx="0" cy="0"/>
          <a:chOff x="0" y="0"/>
          <a:chExt cx="0" cy="0"/>
        </a:xfrm>
      </p:grpSpPr>
      <p:sp>
        <p:nvSpPr>
          <p:cNvPr id="5" name="Rectangle 4"/>
          <p:cNvSpPr/>
          <p:nvPr userDrawn="1"/>
        </p:nvSpPr>
        <p:spPr>
          <a:xfrm>
            <a:off x="0" y="2166816"/>
            <a:ext cx="9144000" cy="2524369"/>
          </a:xfrm>
          <a:prstGeom prst="rect">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526B6B"/>
              </a:buClr>
            </a:pPr>
            <a:endParaRPr lang="en-US" dirty="0"/>
          </a:p>
        </p:txBody>
      </p:sp>
      <p:sp>
        <p:nvSpPr>
          <p:cNvPr id="2" name="Title 1"/>
          <p:cNvSpPr>
            <a:spLocks noGrp="1"/>
          </p:cNvSpPr>
          <p:nvPr>
            <p:ph type="title"/>
          </p:nvPr>
        </p:nvSpPr>
        <p:spPr>
          <a:xfrm>
            <a:off x="457200" y="2362200"/>
            <a:ext cx="8229600" cy="1257306"/>
          </a:xfrm>
        </p:spPr>
        <p:txBody>
          <a:bodyPr/>
          <a:lstStyle>
            <a:lvl1pPr algn="ctr">
              <a:defRPr>
                <a:solidFill>
                  <a:schemeClr val="tx1"/>
                </a:solidFill>
              </a:defRPr>
            </a:lvl1pPr>
          </a:lstStyle>
          <a:p>
            <a:r>
              <a:rPr lang="en-US" dirty="0"/>
              <a:t>Click to edit Master title style</a:t>
            </a:r>
          </a:p>
        </p:txBody>
      </p:sp>
      <p:sp>
        <p:nvSpPr>
          <p:cNvPr id="8" name="Subtitle 1"/>
          <p:cNvSpPr>
            <a:spLocks noGrp="1"/>
          </p:cNvSpPr>
          <p:nvPr>
            <p:ph sz="quarter" idx="15"/>
          </p:nvPr>
        </p:nvSpPr>
        <p:spPr>
          <a:xfrm>
            <a:off x="703196" y="3771906"/>
            <a:ext cx="7737608" cy="672804"/>
          </a:xfrm>
        </p:spPr>
        <p:txBody>
          <a:bodyPr/>
          <a:lstStyle>
            <a:lvl1pPr algn="l">
              <a:buClr>
                <a:srgbClr val="3333CC"/>
              </a:buClr>
              <a:defRPr/>
            </a:lvl1pPr>
            <a:lvl2pPr algn="l">
              <a:buClr>
                <a:srgbClr val="3333CC"/>
              </a:buClr>
              <a:defRPr/>
            </a:lvl2pPr>
            <a:lvl3pPr algn="l">
              <a:buClr>
                <a:srgbClr val="3333CC"/>
              </a:buClr>
              <a:defRPr/>
            </a:lvl3pPr>
            <a:lvl4pPr algn="l">
              <a:buClr>
                <a:srgbClr val="3333CC"/>
              </a:buClr>
              <a:defRPr/>
            </a:lvl4pPr>
            <a:lvl5pPr algn="l">
              <a:buClr>
                <a:srgbClr val="3333CC"/>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83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FECD77-508B-4DE0-AF8F-4D3980DF569A}" type="slidenum">
              <a:rPr lang="en-US" altLang="en-US"/>
              <a:pPr>
                <a:defRPr/>
              </a:pPr>
              <a:t>‹#›</a:t>
            </a:fld>
            <a:endParaRPr lang="en-US" altLang="en-US"/>
          </a:p>
        </p:txBody>
      </p:sp>
    </p:spTree>
    <p:extLst>
      <p:ext uri="{BB962C8B-B14F-4D97-AF65-F5344CB8AC3E}">
        <p14:creationId xmlns:p14="http://schemas.microsoft.com/office/powerpoint/2010/main" val="25486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F053CF-AEE2-41C5-B8AA-59FC29477A46}" type="slidenum">
              <a:rPr lang="en-US" altLang="en-US"/>
              <a:pPr>
                <a:defRPr/>
              </a:pPr>
              <a:t>‹#›</a:t>
            </a:fld>
            <a:endParaRPr lang="en-US" altLang="en-US"/>
          </a:p>
        </p:txBody>
      </p:sp>
    </p:spTree>
    <p:extLst>
      <p:ext uri="{BB962C8B-B14F-4D97-AF65-F5344CB8AC3E}">
        <p14:creationId xmlns:p14="http://schemas.microsoft.com/office/powerpoint/2010/main" val="167512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35DE6B-4526-4123-9577-2B1CD5430E5C}" type="slidenum">
              <a:rPr lang="en-US" altLang="en-US"/>
              <a:pPr>
                <a:defRPr/>
              </a:pPr>
              <a:t>‹#›</a:t>
            </a:fld>
            <a:endParaRPr lang="en-US" altLang="en-US"/>
          </a:p>
        </p:txBody>
      </p:sp>
    </p:spTree>
    <p:extLst>
      <p:ext uri="{BB962C8B-B14F-4D97-AF65-F5344CB8AC3E}">
        <p14:creationId xmlns:p14="http://schemas.microsoft.com/office/powerpoint/2010/main" val="162165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4E6836F-B905-475A-9FEC-BFD7716F08F3}" type="slidenum">
              <a:rPr lang="en-US" altLang="en-US"/>
              <a:pPr>
                <a:defRPr/>
              </a:pPr>
              <a:t>‹#›</a:t>
            </a:fld>
            <a:endParaRPr lang="en-US" altLang="en-US"/>
          </a:p>
        </p:txBody>
      </p:sp>
    </p:spTree>
    <p:extLst>
      <p:ext uri="{BB962C8B-B14F-4D97-AF65-F5344CB8AC3E}">
        <p14:creationId xmlns:p14="http://schemas.microsoft.com/office/powerpoint/2010/main" val="345341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F915F84-E875-49BD-8925-05E21CBC681E}" type="slidenum">
              <a:rPr lang="en-US" altLang="en-US"/>
              <a:pPr>
                <a:defRPr/>
              </a:pPr>
              <a:t>‹#›</a:t>
            </a:fld>
            <a:endParaRPr lang="en-US" altLang="en-US"/>
          </a:p>
        </p:txBody>
      </p:sp>
    </p:spTree>
    <p:extLst>
      <p:ext uri="{BB962C8B-B14F-4D97-AF65-F5344CB8AC3E}">
        <p14:creationId xmlns:p14="http://schemas.microsoft.com/office/powerpoint/2010/main" val="149261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7920B4-D961-4C09-B578-242F2C3B7CE3}" type="slidenum">
              <a:rPr lang="en-US" altLang="en-US"/>
              <a:pPr>
                <a:defRPr/>
              </a:pPr>
              <a:t>‹#›</a:t>
            </a:fld>
            <a:endParaRPr lang="en-US" altLang="en-US"/>
          </a:p>
        </p:txBody>
      </p:sp>
    </p:spTree>
    <p:extLst>
      <p:ext uri="{BB962C8B-B14F-4D97-AF65-F5344CB8AC3E}">
        <p14:creationId xmlns:p14="http://schemas.microsoft.com/office/powerpoint/2010/main" val="210670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2651D0-8DCA-48A7-A372-F524D4C4A426}" type="slidenum">
              <a:rPr lang="en-US" altLang="en-US"/>
              <a:pPr>
                <a:defRPr/>
              </a:pPr>
              <a:t>‹#›</a:t>
            </a:fld>
            <a:endParaRPr lang="en-US" altLang="en-US"/>
          </a:p>
        </p:txBody>
      </p:sp>
    </p:spTree>
    <p:extLst>
      <p:ext uri="{BB962C8B-B14F-4D97-AF65-F5344CB8AC3E}">
        <p14:creationId xmlns:p14="http://schemas.microsoft.com/office/powerpoint/2010/main" val="172907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9F0E11-684C-4F92-81AF-0A19D6461798}" type="slidenum">
              <a:rPr lang="en-US" altLang="en-US"/>
              <a:pPr>
                <a:defRPr/>
              </a:pPr>
              <a:t>‹#›</a:t>
            </a:fld>
            <a:endParaRPr lang="en-US" altLang="en-US"/>
          </a:p>
        </p:txBody>
      </p:sp>
    </p:spTree>
    <p:extLst>
      <p:ext uri="{BB962C8B-B14F-4D97-AF65-F5344CB8AC3E}">
        <p14:creationId xmlns:p14="http://schemas.microsoft.com/office/powerpoint/2010/main" val="358928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latin typeface="Times New Roman" pitchFamily="18"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latin typeface="Times New Roman" pitchFamily="18"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defRPr>
            </a:lvl1pPr>
          </a:lstStyle>
          <a:p>
            <a:pPr>
              <a:defRPr/>
            </a:pPr>
            <a:fld id="{1B3B7A02-A806-43C7-88CE-DD6AA33D39E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128"/>
          <a:cs typeface="ＭＳ Ｐゴシック" charset="-128"/>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6.emf"/><Relationship Id="rId3" Type="http://schemas.openxmlformats.org/officeDocument/2006/relationships/notesSlide" Target="../notesSlides/notesSlide8.xml"/><Relationship Id="rId7" Type="http://schemas.openxmlformats.org/officeDocument/2006/relationships/image" Target="../media/image1.wmf"/><Relationship Id="rId12"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5.emf"/><Relationship Id="rId5" Type="http://schemas.openxmlformats.org/officeDocument/2006/relationships/image" Target="../media/image13.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9.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7.wmf"/><Relationship Id="rId4" Type="http://schemas.openxmlformats.org/officeDocument/2006/relationships/oleObject" Target="../embeddings/oleObject13.bin"/><Relationship Id="rId9" Type="http://schemas.openxmlformats.org/officeDocument/2006/relationships/image" Target="../media/image19.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0.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22.wmf"/><Relationship Id="rId5" Type="http://schemas.openxmlformats.org/officeDocument/2006/relationships/image" Target="../media/image17.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1.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768096" y="965199"/>
            <a:ext cx="5074558" cy="4927601"/>
          </a:xfrm>
        </p:spPr>
        <p:txBody>
          <a:bodyPr anchor="ctr">
            <a:normAutofit/>
          </a:bodyPr>
          <a:lstStyle/>
          <a:p>
            <a:pPr algn="r"/>
            <a:r>
              <a:rPr lang="en-US" sz="4200" b="1" dirty="0">
                <a:solidFill>
                  <a:schemeClr val="bg1"/>
                </a:solidFill>
                <a:latin typeface="Helvetica" panose="020B0604020202020204" pitchFamily="34" charset="0"/>
                <a:cs typeface="Helvetica" panose="020B0604020202020204" pitchFamily="34" charset="0"/>
              </a:rPr>
              <a:t>Likelihoods and Logistic Regression Diagnostics</a:t>
            </a:r>
          </a:p>
        </p:txBody>
      </p:sp>
      <p:sp>
        <p:nvSpPr>
          <p:cNvPr id="5" name="Subtitle 4"/>
          <p:cNvSpPr>
            <a:spLocks noGrp="1"/>
          </p:cNvSpPr>
          <p:nvPr>
            <p:ph type="subTitle" idx="1"/>
          </p:nvPr>
        </p:nvSpPr>
        <p:spPr>
          <a:xfrm>
            <a:off x="6329046" y="965198"/>
            <a:ext cx="2030953" cy="4927602"/>
          </a:xfrm>
        </p:spPr>
        <p:txBody>
          <a:bodyPr anchor="ctr">
            <a:normAutofit/>
          </a:bodyPr>
          <a:lstStyle/>
          <a:p>
            <a:pPr algn="l"/>
            <a:r>
              <a:rPr lang="en-US" sz="1700" dirty="0">
                <a:solidFill>
                  <a:srgbClr val="FFC000"/>
                </a:solidFill>
                <a:latin typeface="Helvetica" panose="020B0604020202020204" pitchFamily="34" charset="0"/>
                <a:cs typeface="Helvetica" panose="020B0604020202020204" pitchFamily="34" charset="0"/>
              </a:rPr>
              <a:t>SDS 291</a:t>
            </a:r>
          </a:p>
          <a:p>
            <a:pPr algn="l"/>
            <a:r>
              <a:rPr lang="en-US" sz="1700" dirty="0">
                <a:solidFill>
                  <a:srgbClr val="FFC000"/>
                </a:solidFill>
                <a:latin typeface="Helvetica" panose="020B0604020202020204" pitchFamily="34" charset="0"/>
                <a:cs typeface="Helvetica" panose="020B0604020202020204" pitchFamily="34" charset="0"/>
              </a:rPr>
              <a:t>April 22, 2020</a:t>
            </a:r>
          </a:p>
        </p:txBody>
      </p:sp>
      <p:cxnSp>
        <p:nvCxnSpPr>
          <p:cNvPr id="19" name="Straight Connector 18">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362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0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152400"/>
            <a:ext cx="8153400" cy="457200"/>
          </a:xfrm>
        </p:spPr>
        <p:txBody>
          <a:bodyPr/>
          <a:lstStyle/>
          <a:p>
            <a:r>
              <a:rPr lang="en-US" altLang="en-US" sz="3600" dirty="0">
                <a:solidFill>
                  <a:schemeClr val="tx1"/>
                </a:solidFill>
                <a:ea typeface="ＭＳ Ｐゴシック" panose="020B0600070205080204" pitchFamily="34" charset="-128"/>
              </a:rPr>
              <a:t>The Logistic Reg Max Likelihood Problem</a:t>
            </a:r>
          </a:p>
        </p:txBody>
      </p:sp>
      <p:sp>
        <p:nvSpPr>
          <p:cNvPr id="58374" name="Text Box 6"/>
          <p:cNvSpPr txBox="1">
            <a:spLocks noChangeArrowheads="1"/>
          </p:cNvSpPr>
          <p:nvPr/>
        </p:nvSpPr>
        <p:spPr bwMode="auto">
          <a:xfrm>
            <a:off x="228600" y="109220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a:t>Likelihood:</a:t>
            </a:r>
          </a:p>
        </p:txBody>
      </p:sp>
      <p:graphicFrame>
        <p:nvGraphicFramePr>
          <p:cNvPr id="11" name="Object 42"/>
          <p:cNvGraphicFramePr>
            <a:graphicFrameLocks noChangeAspect="1"/>
          </p:cNvGraphicFramePr>
          <p:nvPr/>
        </p:nvGraphicFramePr>
        <p:xfrm>
          <a:off x="2082800" y="2062163"/>
          <a:ext cx="2794000" cy="1290637"/>
        </p:xfrm>
        <a:graphic>
          <a:graphicData uri="http://schemas.openxmlformats.org/presentationml/2006/ole">
            <mc:AlternateContent xmlns:mc="http://schemas.openxmlformats.org/markup-compatibility/2006">
              <mc:Choice xmlns:v="urn:schemas-microsoft-com:vml" Requires="v">
                <p:oleObj spid="_x0000_s110643" name="Equation" r:id="rId4" imgW="990600" imgH="457200" progId="Equation.DSMT4">
                  <p:embed/>
                </p:oleObj>
              </mc:Choice>
              <mc:Fallback>
                <p:oleObj name="Equation" r:id="rId4" imgW="990600" imgH="457200" progId="Equation.DSMT4">
                  <p:embed/>
                  <p:pic>
                    <p:nvPicPr>
                      <p:cNvPr id="11"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2800" y="2062163"/>
                        <a:ext cx="2794000" cy="1290637"/>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 name="Object 5"/>
          <p:cNvGraphicFramePr>
            <a:graphicFrameLocks noChangeAspect="1"/>
          </p:cNvGraphicFramePr>
          <p:nvPr/>
        </p:nvGraphicFramePr>
        <p:xfrm>
          <a:off x="2362200" y="960438"/>
          <a:ext cx="4681538" cy="944562"/>
        </p:xfrm>
        <a:graphic>
          <a:graphicData uri="http://schemas.openxmlformats.org/presentationml/2006/ole">
            <mc:AlternateContent xmlns:mc="http://schemas.openxmlformats.org/markup-compatibility/2006">
              <mc:Choice xmlns:v="urn:schemas-microsoft-com:vml" Requires="v">
                <p:oleObj spid="_x0000_s110644" name="Equation" r:id="rId6" imgW="1256755" imgH="253890" progId="Equation.DSMT4">
                  <p:embed/>
                </p:oleObj>
              </mc:Choice>
              <mc:Fallback>
                <p:oleObj name="Equation" r:id="rId6" imgW="1256755" imgH="253890" progId="Equation.DSMT4">
                  <p:embed/>
                  <p:pic>
                    <p:nvPicPr>
                      <p:cNvPr id="2"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960438"/>
                        <a:ext cx="4681538" cy="944562"/>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 name="Text Box 6"/>
          <p:cNvSpPr txBox="1">
            <a:spLocks noChangeArrowheads="1"/>
          </p:cNvSpPr>
          <p:nvPr/>
        </p:nvSpPr>
        <p:spPr bwMode="auto">
          <a:xfrm>
            <a:off x="609600" y="23876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a:t>where</a:t>
            </a:r>
          </a:p>
        </p:txBody>
      </p:sp>
      <p:sp>
        <p:nvSpPr>
          <p:cNvPr id="17" name="Text Box 6"/>
          <p:cNvSpPr txBox="1">
            <a:spLocks noChangeArrowheads="1"/>
          </p:cNvSpPr>
          <p:nvPr/>
        </p:nvSpPr>
        <p:spPr bwMode="auto">
          <a:xfrm>
            <a:off x="228600" y="3378200"/>
            <a:ext cx="5943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a:t>For the putting data this is:</a:t>
            </a:r>
          </a:p>
        </p:txBody>
      </p:sp>
      <p:graphicFrame>
        <p:nvGraphicFramePr>
          <p:cNvPr id="18" name="Object 4"/>
          <p:cNvGraphicFramePr>
            <a:graphicFrameLocks noChangeAspect="1"/>
          </p:cNvGraphicFramePr>
          <p:nvPr/>
        </p:nvGraphicFramePr>
        <p:xfrm>
          <a:off x="381000" y="4111625"/>
          <a:ext cx="8501063" cy="1146175"/>
        </p:xfrm>
        <a:graphic>
          <a:graphicData uri="http://schemas.openxmlformats.org/presentationml/2006/ole">
            <mc:AlternateContent xmlns:mc="http://schemas.openxmlformats.org/markup-compatibility/2006">
              <mc:Choice xmlns:v="urn:schemas-microsoft-com:vml" Requires="v">
                <p:oleObj spid="_x0000_s110645" name="Equation" r:id="rId8" imgW="4241800" imgH="571500" progId="Equation.DSMT4">
                  <p:embed/>
                </p:oleObj>
              </mc:Choice>
              <mc:Fallback>
                <p:oleObj name="Equation" r:id="rId8" imgW="4241800" imgH="571500" progId="Equation.DSMT4">
                  <p:embed/>
                  <p:pic>
                    <p:nvPicPr>
                      <p:cNvPr id="1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111625"/>
                        <a:ext cx="8501063" cy="1146175"/>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9" name="Text Box 6"/>
          <p:cNvSpPr txBox="1">
            <a:spLocks noChangeArrowheads="1"/>
          </p:cNvSpPr>
          <p:nvPr/>
        </p:nvSpPr>
        <p:spPr bwMode="auto">
          <a:xfrm>
            <a:off x="533400" y="5602288"/>
            <a:ext cx="8001000" cy="741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3600"/>
              <a:t>Maximize this with respect to      and      .</a:t>
            </a:r>
          </a:p>
        </p:txBody>
      </p:sp>
      <p:graphicFrame>
        <p:nvGraphicFramePr>
          <p:cNvPr id="20" name="Object 5"/>
          <p:cNvGraphicFramePr>
            <a:graphicFrameLocks noChangeAspect="1"/>
          </p:cNvGraphicFramePr>
          <p:nvPr/>
        </p:nvGraphicFramePr>
        <p:xfrm>
          <a:off x="6096000" y="5643563"/>
          <a:ext cx="533400" cy="681037"/>
        </p:xfrm>
        <a:graphic>
          <a:graphicData uri="http://schemas.openxmlformats.org/presentationml/2006/ole">
            <mc:AlternateContent xmlns:mc="http://schemas.openxmlformats.org/markup-compatibility/2006">
              <mc:Choice xmlns:v="urn:schemas-microsoft-com:vml" Requires="v">
                <p:oleObj spid="_x0000_s110646" name="Equation" r:id="rId10" imgW="215900" imgH="241300" progId="Equation.DSMT4">
                  <p:embed/>
                </p:oleObj>
              </mc:Choice>
              <mc:Fallback>
                <p:oleObj name="Equation" r:id="rId10" imgW="215900" imgH="241300" progId="Equation.DSMT4">
                  <p:embed/>
                  <p:pic>
                    <p:nvPicPr>
                      <p:cNvPr id="2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5643563"/>
                        <a:ext cx="533400" cy="6810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 name="Object 6"/>
          <p:cNvGraphicFramePr>
            <a:graphicFrameLocks noChangeAspect="1"/>
          </p:cNvGraphicFramePr>
          <p:nvPr/>
        </p:nvGraphicFramePr>
        <p:xfrm>
          <a:off x="7429500" y="5643563"/>
          <a:ext cx="571500" cy="681037"/>
        </p:xfrm>
        <a:graphic>
          <a:graphicData uri="http://schemas.openxmlformats.org/presentationml/2006/ole">
            <mc:AlternateContent xmlns:mc="http://schemas.openxmlformats.org/markup-compatibility/2006">
              <mc:Choice xmlns:v="urn:schemas-microsoft-com:vml" Requires="v">
                <p:oleObj spid="_x0000_s110647" name="Equation" r:id="rId12" imgW="203200" imgH="241300" progId="Equation.DSMT4">
                  <p:embed/>
                </p:oleObj>
              </mc:Choice>
              <mc:Fallback>
                <p:oleObj name="Equation" r:id="rId12" imgW="203200" imgH="241300" progId="Equation.DSMT4">
                  <p:embed/>
                  <p:pic>
                    <p:nvPicPr>
                      <p:cNvPr id="21"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9500" y="5643563"/>
                        <a:ext cx="571500" cy="6810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67896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par>
                          <p:cTn id="9" fill="hold" nodeType="afterGroup">
                            <p:stCondLst>
                              <p:cond delay="0"/>
                            </p:stCondLst>
                            <p:childTnLst>
                              <p:par>
                                <p:cTn id="10" presetID="2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P spid="16" grpId="0"/>
      <p:bldP spid="17"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685800" y="228600"/>
            <a:ext cx="7772400" cy="457200"/>
          </a:xfrm>
        </p:spPr>
        <p:txBody>
          <a:bodyPr/>
          <a:lstStyle/>
          <a:p>
            <a:r>
              <a:rPr lang="en-US" altLang="en-US" sz="3600" dirty="0">
                <a:solidFill>
                  <a:schemeClr val="tx1"/>
                </a:solidFill>
                <a:ea typeface="ＭＳ Ｐゴシック" panose="020B0600070205080204" pitchFamily="34" charset="-128"/>
              </a:rPr>
              <a:t>Example: Golf Putts</a:t>
            </a:r>
          </a:p>
        </p:txBody>
      </p:sp>
      <p:graphicFrame>
        <p:nvGraphicFramePr>
          <p:cNvPr id="60419" name="Group 3"/>
          <p:cNvGraphicFramePr>
            <a:graphicFrameLocks noGrp="1"/>
          </p:cNvGraphicFramePr>
          <p:nvPr>
            <p:ph idx="4294967295"/>
          </p:nvPr>
        </p:nvGraphicFramePr>
        <p:xfrm>
          <a:off x="609600" y="1050925"/>
          <a:ext cx="7772400" cy="2073276"/>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Length</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Made</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Missed</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17</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47</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0.826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0.730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0.605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0.465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0.330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extLst>
                  <a:ext uri="{0D108BD9-81ED-4DB2-BD59-A6C34878D82A}">
                    <a16:rowId xmlns:a16="http://schemas.microsoft.com/office/drawing/2014/main" val="10003"/>
                  </a:ext>
                </a:extLst>
              </a:tr>
            </a:tbl>
          </a:graphicData>
        </a:graphic>
      </p:graphicFrame>
      <p:graphicFrame>
        <p:nvGraphicFramePr>
          <p:cNvPr id="52264" name="Object 41"/>
          <p:cNvGraphicFramePr>
            <a:graphicFrameLocks noChangeAspect="1"/>
          </p:cNvGraphicFramePr>
          <p:nvPr/>
        </p:nvGraphicFramePr>
        <p:xfrm>
          <a:off x="1066800" y="2641600"/>
          <a:ext cx="379413" cy="482600"/>
        </p:xfrm>
        <a:graphic>
          <a:graphicData uri="http://schemas.openxmlformats.org/presentationml/2006/ole">
            <mc:AlternateContent xmlns:mc="http://schemas.openxmlformats.org/markup-compatibility/2006">
              <mc:Choice xmlns:v="urn:schemas-microsoft-com:vml" Requires="v">
                <p:oleObj spid="_x0000_s111647" name="Equation" r:id="rId4" imgW="139579" imgH="177646" progId="Equation.3">
                  <p:embed/>
                </p:oleObj>
              </mc:Choice>
              <mc:Fallback>
                <p:oleObj name="Equation" r:id="rId4" imgW="139579" imgH="177646" progId="Equation.3">
                  <p:embed/>
                  <p:pic>
                    <p:nvPicPr>
                      <p:cNvPr id="52264"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641600"/>
                        <a:ext cx="3794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 name="Object 42"/>
          <p:cNvGraphicFramePr>
            <a:graphicFrameLocks noChangeAspect="1"/>
          </p:cNvGraphicFramePr>
          <p:nvPr/>
        </p:nvGraphicFramePr>
        <p:xfrm>
          <a:off x="238125" y="4741863"/>
          <a:ext cx="4154488" cy="1184275"/>
        </p:xfrm>
        <a:graphic>
          <a:graphicData uri="http://schemas.openxmlformats.org/presentationml/2006/ole">
            <mc:AlternateContent xmlns:mc="http://schemas.openxmlformats.org/markup-compatibility/2006">
              <mc:Choice xmlns:v="urn:schemas-microsoft-com:vml" Requires="v">
                <p:oleObj spid="_x0000_s111648" name="Equation" r:id="rId6" imgW="1473200" imgH="419100" progId="Equation.DSMT4">
                  <p:embed/>
                </p:oleObj>
              </mc:Choice>
              <mc:Fallback>
                <p:oleObj name="Equation" r:id="rId6" imgW="1473200" imgH="419100" progId="Equation.DSMT4">
                  <p:embed/>
                  <p:pic>
                    <p:nvPicPr>
                      <p:cNvPr id="11"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25" y="4741863"/>
                        <a:ext cx="4154488" cy="1184275"/>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Box 11"/>
          <p:cNvSpPr txBox="1">
            <a:spLocks noChangeArrowheads="1"/>
          </p:cNvSpPr>
          <p:nvPr/>
        </p:nvSpPr>
        <p:spPr bwMode="auto">
          <a:xfrm>
            <a:off x="381000" y="3524250"/>
            <a:ext cx="3886200" cy="12001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ts val="125"/>
              </a:spcBef>
              <a:buFontTx/>
              <a:buNone/>
            </a:pPr>
            <a:r>
              <a:rPr lang="en-US" altLang="en-US" sz="3600"/>
              <a:t>When Length = 3, the model predicts </a:t>
            </a:r>
          </a:p>
        </p:txBody>
      </p:sp>
      <p:cxnSp>
        <p:nvCxnSpPr>
          <p:cNvPr id="14" name="Straight Arrow Connector 13"/>
          <p:cNvCxnSpPr>
            <a:cxnSpLocks noChangeShapeType="1"/>
          </p:cNvCxnSpPr>
          <p:nvPr/>
        </p:nvCxnSpPr>
        <p:spPr bwMode="auto">
          <a:xfrm rot="16200000" flipV="1">
            <a:off x="2362200" y="3886200"/>
            <a:ext cx="1905000" cy="533400"/>
          </a:xfrm>
          <a:prstGeom prst="straightConnector1">
            <a:avLst/>
          </a:prstGeom>
          <a:noFill/>
          <a:ln w="25400">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2" name="Object 4"/>
          <p:cNvGraphicFramePr>
            <a:graphicFrameLocks noChangeAspect="1"/>
          </p:cNvGraphicFramePr>
          <p:nvPr/>
        </p:nvGraphicFramePr>
        <p:xfrm>
          <a:off x="5243513" y="5181600"/>
          <a:ext cx="3062287" cy="596900"/>
        </p:xfrm>
        <a:graphic>
          <a:graphicData uri="http://schemas.openxmlformats.org/presentationml/2006/ole">
            <mc:AlternateContent xmlns:mc="http://schemas.openxmlformats.org/markup-compatibility/2006">
              <mc:Choice xmlns:v="urn:schemas-microsoft-com:vml" Requires="v">
                <p:oleObj spid="_x0000_s111649" name="Equation" r:id="rId8" imgW="914400" imgH="215900" progId="Equation.DSMT4">
                  <p:embed/>
                </p:oleObj>
              </mc:Choice>
              <mc:Fallback>
                <p:oleObj name="Equation" r:id="rId8" imgW="914400" imgH="215900" progId="Equation.DSMT4">
                  <p:embed/>
                  <p:pic>
                    <p:nvPicPr>
                      <p:cNvPr id="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43513" y="5181600"/>
                        <a:ext cx="3062287" cy="59690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 name="TextBox 14"/>
          <p:cNvSpPr txBox="1">
            <a:spLocks noChangeArrowheads="1"/>
          </p:cNvSpPr>
          <p:nvPr/>
        </p:nvSpPr>
        <p:spPr bwMode="auto">
          <a:xfrm>
            <a:off x="5257800" y="3427413"/>
            <a:ext cx="3048000" cy="17557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ts val="125"/>
              </a:spcBef>
              <a:buFontTx/>
              <a:buNone/>
            </a:pPr>
            <a:r>
              <a:rPr lang="en-US" altLang="en-US" sz="3600"/>
              <a:t>The Likelihood component for Length = 3 is</a:t>
            </a:r>
          </a:p>
        </p:txBody>
      </p:sp>
    </p:spTree>
    <p:extLst>
      <p:ext uri="{BB962C8B-B14F-4D97-AF65-F5344CB8AC3E}">
        <p14:creationId xmlns:p14="http://schemas.microsoft.com/office/powerpoint/2010/main" val="1708262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par>
                          <p:cTn id="9" fill="hold" nodeType="afterGroup">
                            <p:stCondLst>
                              <p:cond delay="0"/>
                            </p:stCondLst>
                            <p:childTnLst>
                              <p:par>
                                <p:cTn id="10" presetID="22" presetClass="entr" presetSubtype="4"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10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9" name="Group 3"/>
          <p:cNvGraphicFramePr>
            <a:graphicFrameLocks noGrp="1"/>
          </p:cNvGraphicFramePr>
          <p:nvPr>
            <p:ph idx="4294967295"/>
          </p:nvPr>
        </p:nvGraphicFramePr>
        <p:xfrm>
          <a:off x="685800" y="365125"/>
          <a:ext cx="7772400" cy="2073276"/>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Length</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Made</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Missed</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17</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47</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0.826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0.730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0.605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0.465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0.330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extLst>
                  <a:ext uri="{0D108BD9-81ED-4DB2-BD59-A6C34878D82A}">
                    <a16:rowId xmlns:a16="http://schemas.microsoft.com/office/drawing/2014/main" val="10003"/>
                  </a:ext>
                </a:extLst>
              </a:tr>
            </a:tbl>
          </a:graphicData>
        </a:graphic>
      </p:graphicFrame>
      <p:graphicFrame>
        <p:nvGraphicFramePr>
          <p:cNvPr id="54311" name="Object 41"/>
          <p:cNvGraphicFramePr>
            <a:graphicFrameLocks noChangeAspect="1"/>
          </p:cNvGraphicFramePr>
          <p:nvPr/>
        </p:nvGraphicFramePr>
        <p:xfrm>
          <a:off x="1144588" y="1905000"/>
          <a:ext cx="379412" cy="482600"/>
        </p:xfrm>
        <a:graphic>
          <a:graphicData uri="http://schemas.openxmlformats.org/presentationml/2006/ole">
            <mc:AlternateContent xmlns:mc="http://schemas.openxmlformats.org/markup-compatibility/2006">
              <mc:Choice xmlns:v="urn:schemas-microsoft-com:vml" Requires="v">
                <p:oleObj spid="_x0000_s112681" name="Equation" r:id="rId4" imgW="139579" imgH="177646" progId="Equation.3">
                  <p:embed/>
                </p:oleObj>
              </mc:Choice>
              <mc:Fallback>
                <p:oleObj name="Equation" r:id="rId4" imgW="139579" imgH="177646" progId="Equation.3">
                  <p:embed/>
                  <p:pic>
                    <p:nvPicPr>
                      <p:cNvPr id="54311"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4588" y="1905000"/>
                        <a:ext cx="3794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0458" name="Object 42"/>
          <p:cNvGraphicFramePr>
            <a:graphicFrameLocks noChangeAspect="1"/>
          </p:cNvGraphicFramePr>
          <p:nvPr/>
        </p:nvGraphicFramePr>
        <p:xfrm>
          <a:off x="228600" y="3476625"/>
          <a:ext cx="8534400" cy="561975"/>
        </p:xfrm>
        <a:graphic>
          <a:graphicData uri="http://schemas.openxmlformats.org/presentationml/2006/ole">
            <mc:AlternateContent xmlns:mc="http://schemas.openxmlformats.org/markup-compatibility/2006">
              <mc:Choice xmlns:v="urn:schemas-microsoft-com:vml" Requires="v">
                <p:oleObj spid="_x0000_s112682" name="Equation" r:id="rId6" imgW="3086100" imgH="203200" progId="Equation.DSMT4">
                  <p:embed/>
                </p:oleObj>
              </mc:Choice>
              <mc:Fallback>
                <p:oleObj name="Equation" r:id="rId6" imgW="3086100" imgH="203200" progId="Equation.DSMT4">
                  <p:embed/>
                  <p:pic>
                    <p:nvPicPr>
                      <p:cNvPr id="60458"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476625"/>
                        <a:ext cx="8534400" cy="561975"/>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0459" name="Object 43"/>
          <p:cNvGraphicFramePr>
            <a:graphicFrameLocks noChangeAspect="1"/>
          </p:cNvGraphicFramePr>
          <p:nvPr/>
        </p:nvGraphicFramePr>
        <p:xfrm>
          <a:off x="69850" y="4314825"/>
          <a:ext cx="8921750" cy="561975"/>
        </p:xfrm>
        <a:graphic>
          <a:graphicData uri="http://schemas.openxmlformats.org/presentationml/2006/ole">
            <mc:AlternateContent xmlns:mc="http://schemas.openxmlformats.org/markup-compatibility/2006">
              <mc:Choice xmlns:v="urn:schemas-microsoft-com:vml" Requires="v">
                <p:oleObj spid="_x0000_s112683" name="Equation" r:id="rId8" imgW="3225800" imgH="203200" progId="Equation.3">
                  <p:embed/>
                </p:oleObj>
              </mc:Choice>
              <mc:Fallback>
                <p:oleObj name="Equation" r:id="rId8" imgW="3225800" imgH="203200" progId="Equation.3">
                  <p:embed/>
                  <p:pic>
                    <p:nvPicPr>
                      <p:cNvPr id="60459"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50" y="4314825"/>
                        <a:ext cx="8921750" cy="561975"/>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0460" name="Object 44"/>
          <p:cNvGraphicFramePr>
            <a:graphicFrameLocks noChangeAspect="1"/>
          </p:cNvGraphicFramePr>
          <p:nvPr/>
        </p:nvGraphicFramePr>
        <p:xfrm>
          <a:off x="682625" y="5381625"/>
          <a:ext cx="2598738" cy="561975"/>
        </p:xfrm>
        <a:graphic>
          <a:graphicData uri="http://schemas.openxmlformats.org/presentationml/2006/ole">
            <mc:AlternateContent xmlns:mc="http://schemas.openxmlformats.org/markup-compatibility/2006">
              <mc:Choice xmlns:v="urn:schemas-microsoft-com:vml" Requires="v">
                <p:oleObj spid="_x0000_s112684" name="Equation" r:id="rId10" imgW="939392" imgH="203112" progId="Equation.DSMT4">
                  <p:embed/>
                </p:oleObj>
              </mc:Choice>
              <mc:Fallback>
                <p:oleObj name="Equation" r:id="rId10" imgW="939392" imgH="203112" progId="Equation.DSMT4">
                  <p:embed/>
                  <p:pic>
                    <p:nvPicPr>
                      <p:cNvPr id="6046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625" y="5381625"/>
                        <a:ext cx="2598738" cy="561975"/>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0462" name="Text Box 46"/>
          <p:cNvSpPr txBox="1">
            <a:spLocks noChangeArrowheads="1"/>
          </p:cNvSpPr>
          <p:nvPr/>
        </p:nvSpPr>
        <p:spPr bwMode="auto">
          <a:xfrm>
            <a:off x="3883025" y="5218113"/>
            <a:ext cx="5257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800"/>
              <a:t>Coefficients are chosen to make ln(</a:t>
            </a:r>
            <a:r>
              <a:rPr lang="en-US" altLang="en-US" sz="2800" i="1"/>
              <a:t>L</a:t>
            </a:r>
            <a:r>
              <a:rPr lang="en-US" altLang="en-US" sz="2800"/>
              <a:t>) as large as possible.</a:t>
            </a:r>
          </a:p>
        </p:txBody>
      </p:sp>
      <p:cxnSp>
        <p:nvCxnSpPr>
          <p:cNvPr id="10" name="Straight Arrow Connector 9"/>
          <p:cNvCxnSpPr>
            <a:cxnSpLocks noChangeShapeType="1"/>
            <a:stCxn id="60462" idx="1"/>
          </p:cNvCxnSpPr>
          <p:nvPr/>
        </p:nvCxnSpPr>
        <p:spPr bwMode="auto">
          <a:xfrm rot="10800000">
            <a:off x="3273425" y="5675313"/>
            <a:ext cx="609600" cy="19050"/>
          </a:xfrm>
          <a:prstGeom prst="straightConnector1">
            <a:avLst/>
          </a:prstGeom>
          <a:noFill/>
          <a:ln w="28575">
            <a:solidFill>
              <a:srgbClr val="FFFF66"/>
            </a:solidFill>
            <a:round/>
            <a:headEnd/>
            <a:tailEnd type="arrow" w="med" len="med"/>
          </a:ln>
          <a:extLst>
            <a:ext uri="{909E8E84-426E-40DD-AFC4-6F175D3DCCD1}">
              <a14:hiddenFill xmlns:a14="http://schemas.microsoft.com/office/drawing/2010/main">
                <a:noFill/>
              </a14:hiddenFill>
            </a:ext>
          </a:extLst>
        </p:spPr>
      </p:cxnSp>
      <p:sp>
        <p:nvSpPr>
          <p:cNvPr id="54317" name="TextBox 10"/>
          <p:cNvSpPr txBox="1">
            <a:spLocks noChangeArrowheads="1"/>
          </p:cNvSpPr>
          <p:nvPr/>
        </p:nvSpPr>
        <p:spPr bwMode="auto">
          <a:xfrm>
            <a:off x="228600" y="2768600"/>
            <a:ext cx="76152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dirty="0"/>
              <a:t>Combining for all the data, the Likelihood is:</a:t>
            </a:r>
          </a:p>
        </p:txBody>
      </p:sp>
    </p:spTree>
    <p:extLst>
      <p:ext uri="{BB962C8B-B14F-4D97-AF65-F5344CB8AC3E}">
        <p14:creationId xmlns:p14="http://schemas.microsoft.com/office/powerpoint/2010/main" val="3176632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62"/>
                                        </p:tgtEl>
                                        <p:attrNameLst>
                                          <p:attrName>style.visibility</p:attrName>
                                        </p:attrNameLst>
                                      </p:cBhvr>
                                      <p:to>
                                        <p:strVal val="visible"/>
                                      </p:to>
                                    </p:set>
                                  </p:childTnLst>
                                </p:cTn>
                              </p:par>
                            </p:childTnLst>
                          </p:cTn>
                        </p:par>
                        <p:par>
                          <p:cTn id="19" fill="hold" nodeType="afterGroup">
                            <p:stCondLst>
                              <p:cond delay="0"/>
                            </p:stCondLst>
                            <p:childTnLst>
                              <p:par>
                                <p:cTn id="20" presetID="2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11.2</a:t>
            </a:r>
          </a:p>
        </p:txBody>
      </p:sp>
      <p:sp>
        <p:nvSpPr>
          <p:cNvPr id="3" name="Content Placeholder 2"/>
          <p:cNvSpPr>
            <a:spLocks noGrp="1"/>
          </p:cNvSpPr>
          <p:nvPr>
            <p:ph sz="quarter" idx="10"/>
          </p:nvPr>
        </p:nvSpPr>
        <p:spPr>
          <a:xfrm>
            <a:off x="247304" y="1407392"/>
            <a:ext cx="8515695" cy="4805217"/>
          </a:xfrm>
        </p:spPr>
        <p:txBody>
          <a:bodyPr>
            <a:noAutofit/>
          </a:bodyPr>
          <a:lstStyle/>
          <a:p>
            <a:pPr marL="0" indent="0">
              <a:spcBef>
                <a:spcPct val="0"/>
              </a:spcBef>
              <a:spcAft>
                <a:spcPct val="15000"/>
              </a:spcAft>
              <a:buNone/>
            </a:pPr>
            <a:r>
              <a:rPr lang="en-US" altLang="en-US" sz="2400" dirty="0">
                <a:sym typeface="Symbol" panose="05050102010706020507" pitchFamily="18" charset="2"/>
              </a:rPr>
              <a:t>Binary logistic regression</a:t>
            </a:r>
          </a:p>
          <a:p>
            <a:pPr marL="0" indent="461963">
              <a:spcBef>
                <a:spcPct val="0"/>
              </a:spcBef>
              <a:spcAft>
                <a:spcPct val="15000"/>
              </a:spcAft>
              <a:buNone/>
            </a:pPr>
            <a:r>
              <a:rPr lang="en-US" altLang="en-US" sz="2400" dirty="0">
                <a:sym typeface="Symbol" panose="05050102010706020507" pitchFamily="18" charset="2"/>
              </a:rPr>
              <a:t>Goodness-of-fit tests</a:t>
            </a:r>
          </a:p>
          <a:p>
            <a:pPr marL="0" indent="461963">
              <a:spcBef>
                <a:spcPct val="0"/>
              </a:spcBef>
              <a:spcAft>
                <a:spcPct val="15000"/>
              </a:spcAft>
              <a:buNone/>
            </a:pPr>
            <a:r>
              <a:rPr lang="en-US" altLang="en-US" sz="2400" dirty="0">
                <a:sym typeface="Symbol" panose="05050102010706020507" pitchFamily="18" charset="2"/>
              </a:rPr>
              <a:t>Saturated model</a:t>
            </a:r>
          </a:p>
          <a:p>
            <a:pPr marL="0" indent="0">
              <a:spcBef>
                <a:spcPct val="0"/>
              </a:spcBef>
              <a:spcAft>
                <a:spcPct val="15000"/>
              </a:spcAft>
              <a:buNone/>
            </a:pPr>
            <a:r>
              <a:rPr lang="en-US" altLang="en-US" sz="2400" dirty="0">
                <a:sym typeface="Symbol" panose="05050102010706020507" pitchFamily="18" charset="2"/>
              </a:rPr>
              <a:t>Logistic diagnostics</a:t>
            </a:r>
          </a:p>
          <a:p>
            <a:pPr marL="0" indent="0">
              <a:spcBef>
                <a:spcPct val="0"/>
              </a:spcBef>
              <a:spcAft>
                <a:spcPct val="15000"/>
              </a:spcAft>
              <a:buNone/>
            </a:pPr>
            <a:r>
              <a:rPr lang="en-US" altLang="en-US" sz="2400" dirty="0" err="1">
                <a:sym typeface="Symbol" panose="05050102010706020507" pitchFamily="18" charset="2"/>
              </a:rPr>
              <a:t>Overdispersion</a:t>
            </a:r>
            <a:endParaRPr lang="en-US" altLang="en-US" sz="2400" dirty="0">
              <a:sym typeface="Symbol" panose="05050102010706020507" pitchFamily="18" charset="2"/>
            </a:endParaRPr>
          </a:p>
          <a:p>
            <a:pPr marL="0" indent="0">
              <a:spcBef>
                <a:spcPct val="0"/>
              </a:spcBef>
              <a:spcAft>
                <a:spcPct val="15000"/>
              </a:spcAft>
              <a:buNone/>
            </a:pPr>
            <a:r>
              <a:rPr lang="en-US" altLang="en-US" sz="2400" dirty="0">
                <a:sym typeface="Symbol" panose="05050102010706020507" pitchFamily="18" charset="2"/>
              </a:rPr>
              <a:t>Concordance</a:t>
            </a:r>
          </a:p>
          <a:p>
            <a:pPr marL="0" indent="0">
              <a:spcBef>
                <a:spcPct val="0"/>
              </a:spcBef>
              <a:spcAft>
                <a:spcPct val="15000"/>
              </a:spcAft>
              <a:buNone/>
            </a:pPr>
            <a:r>
              <a:rPr lang="en-US" altLang="en-US" sz="2400" dirty="0">
                <a:sym typeface="Symbol" panose="05050102010706020507" pitchFamily="18" charset="2"/>
              </a:rPr>
              <a:t>Pseudo-</a:t>
            </a:r>
            <a:r>
              <a:rPr lang="en-US" altLang="en-US" sz="2400" i="1" dirty="0">
                <a:sym typeface="Symbol" panose="05050102010706020507" pitchFamily="18" charset="2"/>
              </a:rPr>
              <a:t>R</a:t>
            </a:r>
            <a:r>
              <a:rPr lang="en-US" altLang="en-US" sz="2400" baseline="30000" dirty="0">
                <a:sym typeface="Symbol" panose="05050102010706020507" pitchFamily="18" charset="2"/>
              </a:rPr>
              <a:t>2</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134396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Evaluating Overall Fit (1 of 2)</a:t>
            </a:r>
          </a:p>
        </p:txBody>
      </p:sp>
      <p:sp>
        <p:nvSpPr>
          <p:cNvPr id="3" name="Content Placeholder 2"/>
          <p:cNvSpPr>
            <a:spLocks noGrp="1"/>
          </p:cNvSpPr>
          <p:nvPr>
            <p:ph idx="1"/>
          </p:nvPr>
        </p:nvSpPr>
        <p:spPr>
          <a:xfrm>
            <a:off x="243114" y="1415142"/>
            <a:ext cx="8610600" cy="2318658"/>
          </a:xfrm>
        </p:spPr>
        <p:txBody>
          <a:bodyPr>
            <a:noAutofit/>
          </a:bodyPr>
          <a:lstStyle/>
          <a:p>
            <a:pPr>
              <a:spcBef>
                <a:spcPts val="624"/>
              </a:spcBef>
              <a:buFont typeface="+mj-lt"/>
              <a:buAutoNum type="arabicPeriod"/>
            </a:pPr>
            <a:r>
              <a:rPr lang="en-US" altLang="en-US" dirty="0"/>
              <a:t>Likelihood of the sample</a:t>
            </a:r>
          </a:p>
          <a:p>
            <a:pPr marL="0" indent="457200">
              <a:spcBef>
                <a:spcPts val="624"/>
              </a:spcBef>
              <a:buNone/>
            </a:pPr>
            <a:r>
              <a:rPr lang="en-US" altLang="en-US" dirty="0"/>
              <a:t>Output gives </a:t>
            </a:r>
            <a:r>
              <a:rPr lang="en-US" altLang="en-US" b="1" i="1" dirty="0"/>
              <a:t>residual deviance = </a:t>
            </a:r>
            <a:r>
              <a:rPr lang="en-US" altLang="en-US" b="1" dirty="0"/>
              <a:t>−2log(</a:t>
            </a:r>
            <a:r>
              <a:rPr lang="en-US" altLang="en-US" b="1" i="1" dirty="0"/>
              <a:t>L</a:t>
            </a:r>
            <a:r>
              <a:rPr lang="en-US" altLang="en-US" b="1" dirty="0"/>
              <a:t>)</a:t>
            </a:r>
          </a:p>
          <a:p>
            <a:pPr marL="0" indent="685800">
              <a:spcBef>
                <a:spcPts val="624"/>
              </a:spcBef>
              <a:buNone/>
            </a:pPr>
            <a:r>
              <a:rPr lang="en-US" altLang="en-US" sz="2400" dirty="0"/>
              <a:t>* Smaller −2log(</a:t>
            </a:r>
            <a:r>
              <a:rPr lang="en-US" altLang="en-US" sz="2400" i="1" dirty="0"/>
              <a:t>L</a:t>
            </a:r>
            <a:r>
              <a:rPr lang="en-US" altLang="en-US" sz="2400" dirty="0"/>
              <a:t>) is better</a:t>
            </a:r>
          </a:p>
          <a:p>
            <a:pPr marL="0" indent="685800">
              <a:spcBef>
                <a:spcPts val="624"/>
              </a:spcBef>
              <a:buNone/>
            </a:pPr>
            <a:r>
              <a:rPr lang="en-US" altLang="en-US" sz="2400" dirty="0"/>
              <a:t>* Coefficients are chosen to minimize −2log(</a:t>
            </a:r>
            <a:r>
              <a:rPr lang="en-US" altLang="en-US" sz="2400" i="1" dirty="0"/>
              <a:t>L</a:t>
            </a:r>
            <a:r>
              <a:rPr lang="en-US" altLang="en-US" sz="2400" dirty="0"/>
              <a:t>)</a:t>
            </a:r>
          </a:p>
          <a:p>
            <a:pPr marL="0" indent="0">
              <a:spcBef>
                <a:spcPts val="624"/>
              </a:spcBef>
              <a:buNone/>
            </a:pPr>
            <a:r>
              <a:rPr lang="en-US" dirty="0"/>
              <a:t>For Putts1 model:</a:t>
            </a:r>
            <a:r>
              <a:rPr lang="en-US" altLang="en-US" dirty="0"/>
              <a:t> −2log(</a:t>
            </a:r>
            <a:r>
              <a:rPr lang="en-US" altLang="en-US" i="1" dirty="0"/>
              <a:t>L</a:t>
            </a:r>
            <a:r>
              <a:rPr lang="en-US" altLang="en-US" dirty="0"/>
              <a:t>) = 719.89</a:t>
            </a:r>
            <a:endParaRPr lang="en-US" dirty="0"/>
          </a:p>
        </p:txBody>
      </p:sp>
      <p:pic>
        <p:nvPicPr>
          <p:cNvPr id="9" name="Picture Placeholder 8" descr="A coefficients table has two rows and four columns with the column headers that read Estimate, Standard Error, z value, and P r greater than absolute value of z. The data presented are as follows: &#10;Row 1. Intercept. Estimate: 3.25684, Standard Error: 0.36893, z value: 8.828, P r greater than absolute value of z: lesser than 2 e minus 16, three asterisk.&#10;Row 2. Length. Estimate: Negative 0.56614, Standard Error: 0.06747, z value: Negative 8.391, P r greater than absolute value of z: lesser than 2 e minus 16, three asterisk.  A text below the table reads Null Deviance: 800.21 on 86 degrees of freedom and Residual deviance 719.89 on 585 degrees of freedom.   The Residual deviance value 719.89 is circled."/>
          <p:cNvPicPr>
            <a:picLocks noGrp="1" noChangeAspect="1"/>
          </p:cNvPicPr>
          <p:nvPr>
            <p:ph type="pic" sz="quarter" idx="11"/>
          </p:nvPr>
        </p:nvPicPr>
        <p:blipFill>
          <a:blip r:embed="rId3"/>
          <a:stretch>
            <a:fillRect/>
          </a:stretch>
        </p:blipFill>
        <p:spPr>
          <a:xfrm>
            <a:off x="318040" y="4055977"/>
            <a:ext cx="8587528" cy="2192423"/>
          </a:xfrm>
          <a:prstGeom prst="rect">
            <a:avLst/>
          </a:prstGeom>
          <a:noFill/>
          <a:ln>
            <a:noFill/>
          </a:ln>
        </p:spPr>
      </p:pic>
    </p:spTree>
    <p:extLst>
      <p:ext uri="{BB962C8B-B14F-4D97-AF65-F5344CB8AC3E}">
        <p14:creationId xmlns:p14="http://schemas.microsoft.com/office/powerpoint/2010/main" val="39656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Evaluating Overall Fit (2 of 2)</a:t>
            </a:r>
          </a:p>
        </p:txBody>
      </p:sp>
      <p:pic>
        <p:nvPicPr>
          <p:cNvPr id="6" name="Picture Placeholder 5" descr="Annotated text titled test for overall fit shows equations and a command line. The text reads G equals improvement in negative 2 log (L) over a model with just a constant term (null deviance).  Compare to x squared with K d.f (chi-square). An arrow pointing at K reads numbers of predictors. The following text reads Null deviance: 800.21 on 586 degrees of freedom and Residual deviance: 719.89 on 585 degrees of freedom. An arrow pointing at the Null deviance value 800.21 reads H subscript 0: Beta subscript 1 equals 0  and an arrow pointing at the Residual deviance  value 719.89 reads H subscript a: Beta subscript 1 not equals 0. An equation at the bottom reads G equals 800.2 minus 719.9 equals 80.3 p value approximately equals 0, Reject H subscript 0. A command line reads Prompt, 1 minus P chi square (80.3, 1)."/>
          <p:cNvPicPr>
            <a:picLocks noGrp="1" noChangeAspect="1"/>
          </p:cNvPicPr>
          <p:nvPr>
            <p:ph type="pic" sz="quarter" idx="11"/>
          </p:nvPr>
        </p:nvPicPr>
        <p:blipFill>
          <a:blip r:embed="rId3"/>
          <a:stretch>
            <a:fillRect/>
          </a:stretch>
        </p:blipFill>
        <p:spPr>
          <a:xfrm>
            <a:off x="1145678" y="1546921"/>
            <a:ext cx="6931522" cy="4584243"/>
          </a:xfrm>
          <a:prstGeom prst="rect">
            <a:avLst/>
          </a:prstGeom>
          <a:noFill/>
          <a:ln>
            <a:noFill/>
          </a:ln>
        </p:spPr>
      </p:pic>
    </p:spTree>
    <p:extLst>
      <p:ext uri="{BB962C8B-B14F-4D97-AF65-F5344CB8AC3E}">
        <p14:creationId xmlns:p14="http://schemas.microsoft.com/office/powerpoint/2010/main" val="371615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Overall Model—Logistic</a:t>
            </a:r>
          </a:p>
        </p:txBody>
      </p:sp>
      <p:sp>
        <p:nvSpPr>
          <p:cNvPr id="3" name="Content Placeholder 2"/>
          <p:cNvSpPr>
            <a:spLocks noGrp="1"/>
          </p:cNvSpPr>
          <p:nvPr>
            <p:ph idx="1"/>
          </p:nvPr>
        </p:nvSpPr>
        <p:spPr>
          <a:xfrm>
            <a:off x="243114" y="1415142"/>
            <a:ext cx="8610600" cy="566058"/>
          </a:xfrm>
        </p:spPr>
        <p:txBody>
          <a:bodyPr/>
          <a:lstStyle/>
          <a:p>
            <a:pPr marL="0" indent="0">
              <a:buNone/>
            </a:pPr>
            <a:r>
              <a:rPr lang="en-US" altLang="en-US" dirty="0"/>
              <a:t>Is the predictor (or predictors) effective?</a:t>
            </a:r>
          </a:p>
        </p:txBody>
      </p:sp>
      <p:pic>
        <p:nvPicPr>
          <p:cNvPr id="9" name="Picture Placeholder 8" descr="Two annotated equations. The equations reads Log (pi over the quantity of 1 minus pi) equals Beta subscript 0 versus log (pi over the quantity of 1 minus pi) equals Beta subscript 0 plus Beta subscript 1 times x. A text above the equation reading Log (pi over the quantity of 1 minus pi) equals Beta subscript 0 reads H subscript 0: Beta subscript 1 equals 0 and a text below it reads Same odds for all x. The text above the equation reading  log (pi over the quantity of 1 minus pi) equals Beta subscript 0 plus Beta subscript 1 times x reads H subscript a: Beta subscript 1 not equals 0 and a text below it reads Odds are linear function of x (or multiply x subscript i). An equation at the reads G equals negative 2 log (L subscript 0) minus (negative 2 lod (L)). Compare to X squared subscript k."/>
          <p:cNvPicPr>
            <a:picLocks noGrp="1" noChangeAspect="1"/>
          </p:cNvPicPr>
          <p:nvPr>
            <p:ph type="pic" sz="quarter" idx="11"/>
          </p:nvPr>
        </p:nvPicPr>
        <p:blipFill>
          <a:blip r:embed="rId2"/>
          <a:stretch>
            <a:fillRect/>
          </a:stretch>
        </p:blipFill>
        <p:spPr>
          <a:xfrm>
            <a:off x="1085898" y="2153127"/>
            <a:ext cx="6985265" cy="2904885"/>
          </a:xfrm>
          <a:prstGeom prst="rect">
            <a:avLst/>
          </a:prstGeom>
          <a:noFill/>
          <a:ln>
            <a:noFill/>
          </a:ln>
        </p:spPr>
      </p:pic>
      <p:sp>
        <p:nvSpPr>
          <p:cNvPr id="6" name="Content Placeholder 2"/>
          <p:cNvSpPr>
            <a:spLocks noGrp="1"/>
          </p:cNvSpPr>
          <p:nvPr>
            <p:ph type="body" sz="quarter" idx="10"/>
          </p:nvPr>
        </p:nvSpPr>
        <p:spPr>
          <a:xfrm>
            <a:off x="241662" y="5280232"/>
            <a:ext cx="8673738" cy="952895"/>
          </a:xfrm>
        </p:spPr>
        <p:txBody>
          <a:bodyPr>
            <a:noAutofit/>
          </a:bodyPr>
          <a:lstStyle/>
          <a:p>
            <a:pPr marL="0" indent="0">
              <a:spcBef>
                <a:spcPts val="5624"/>
              </a:spcBef>
              <a:buNone/>
            </a:pPr>
            <a:r>
              <a:rPr lang="en-US" altLang="en-US" dirty="0"/>
              <a:t>Improvement in −2log(</a:t>
            </a:r>
            <a:r>
              <a:rPr lang="en-US" altLang="en-US" i="1" dirty="0"/>
              <a:t>L</a:t>
            </a:r>
            <a:r>
              <a:rPr lang="en-US" altLang="en-US" dirty="0"/>
              <a:t>) when using linear function of </a:t>
            </a:r>
            <a:r>
              <a:rPr lang="en-US" altLang="en-US" i="1" dirty="0"/>
              <a:t>x </a:t>
            </a:r>
            <a:r>
              <a:rPr lang="en-US" altLang="en-US" dirty="0"/>
              <a:t>(or multiple </a:t>
            </a:r>
            <a:r>
              <a:rPr lang="en-US" altLang="en-US" i="1" dirty="0"/>
              <a:t>x</a:t>
            </a:r>
            <a:r>
              <a:rPr lang="en-US" altLang="en-US" i="1" baseline="-25000" dirty="0"/>
              <a:t>i</a:t>
            </a:r>
            <a:r>
              <a:rPr lang="en-US" altLang="en-US" i="1" dirty="0"/>
              <a:t>’</a:t>
            </a:r>
            <a:r>
              <a:rPr lang="en-US" altLang="en-US" dirty="0"/>
              <a:t>s).</a:t>
            </a:r>
          </a:p>
        </p:txBody>
      </p:sp>
    </p:spTree>
    <p:extLst>
      <p:ext uri="{BB962C8B-B14F-4D97-AF65-F5344CB8AC3E}">
        <p14:creationId xmlns:p14="http://schemas.microsoft.com/office/powerpoint/2010/main" val="288898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Goodness of Fit (Logistic)</a:t>
            </a:r>
          </a:p>
        </p:txBody>
      </p:sp>
      <p:sp>
        <p:nvSpPr>
          <p:cNvPr id="3" name="Content Placeholder 2"/>
          <p:cNvSpPr>
            <a:spLocks noGrp="1"/>
          </p:cNvSpPr>
          <p:nvPr>
            <p:ph idx="1"/>
          </p:nvPr>
        </p:nvSpPr>
        <p:spPr>
          <a:xfrm>
            <a:off x="243114" y="1415142"/>
            <a:ext cx="8610600" cy="489858"/>
          </a:xfrm>
        </p:spPr>
        <p:txBody>
          <a:bodyPr>
            <a:normAutofit/>
          </a:bodyPr>
          <a:lstStyle/>
          <a:p>
            <a:pPr marL="0" indent="0">
              <a:buNone/>
            </a:pPr>
            <a:r>
              <a:rPr lang="en-US" dirty="0"/>
              <a:t>Could we do much better with some </a:t>
            </a:r>
            <a:r>
              <a:rPr lang="en-US" i="1" dirty="0"/>
              <a:t>other</a:t>
            </a:r>
            <a:r>
              <a:rPr lang="en-US" dirty="0"/>
              <a:t> function of </a:t>
            </a:r>
            <a:r>
              <a:rPr lang="en-US" i="1" dirty="0"/>
              <a:t>X</a:t>
            </a:r>
            <a:r>
              <a:rPr lang="en-US" dirty="0"/>
              <a:t>?</a:t>
            </a:r>
          </a:p>
        </p:txBody>
      </p:sp>
      <p:pic>
        <p:nvPicPr>
          <p:cNvPr id="12" name="Picture Placeholder 11" descr="Two annotated equations. The Equations read H subscript 0: log (Pi over 1 minus pi) equals Beta subscript 0 plus Beta subscript 1 times X versus H subscript a: log (pi over 1 minus pi) equals f of x. A text bellow the equation reading H subscript 0: log (Pi over 1 minus pi) equals Beta subscript 0 plus Beta subscript 1 times X reads Odds are linear function of X, Use Pi hat’s from logistic model. A text below the equation reading H subscript a: log (pi over 1 minus pi) equals f of x reads Odds are any functions of X, Use P hat’s for each value of X."/>
          <p:cNvPicPr>
            <a:picLocks noGrp="1" noChangeAspect="1"/>
          </p:cNvPicPr>
          <p:nvPr>
            <p:ph type="pic" sz="quarter" idx="13"/>
          </p:nvPr>
        </p:nvPicPr>
        <p:blipFill>
          <a:blip r:embed="rId2"/>
          <a:stretch>
            <a:fillRect/>
          </a:stretch>
        </p:blipFill>
        <p:spPr>
          <a:xfrm>
            <a:off x="304800" y="1985804"/>
            <a:ext cx="8128659" cy="2310685"/>
          </a:xfrm>
          <a:prstGeom prst="rect">
            <a:avLst/>
          </a:prstGeom>
          <a:noFill/>
          <a:ln>
            <a:noFill/>
          </a:ln>
        </p:spPr>
      </p:pic>
      <p:pic>
        <p:nvPicPr>
          <p:cNvPr id="7" name="Picture Placeholder 6" descr="An equation followed by a text. The equation at the top reads S squared equals negative 2 log (L) minus (negative e log (L subscript p hat)). The text reads Improvement in negative 2 log (L) when using sample p hat’s at each X inserted of linear model."/>
          <p:cNvPicPr>
            <a:picLocks noGrp="1" noChangeAspect="1"/>
          </p:cNvPicPr>
          <p:nvPr>
            <p:ph type="pic" sz="quarter" idx="11"/>
          </p:nvPr>
        </p:nvPicPr>
        <p:blipFill>
          <a:blip r:embed="rId3"/>
          <a:stretch>
            <a:fillRect/>
          </a:stretch>
        </p:blipFill>
        <p:spPr>
          <a:xfrm>
            <a:off x="304800" y="4345078"/>
            <a:ext cx="4871213" cy="1903322"/>
          </a:xfrm>
          <a:prstGeom prst="rect">
            <a:avLst/>
          </a:prstGeom>
          <a:noFill/>
          <a:ln>
            <a:noFill/>
          </a:ln>
        </p:spPr>
      </p:pic>
      <p:sp>
        <p:nvSpPr>
          <p:cNvPr id="6" name="Content Placeholder 2"/>
          <p:cNvSpPr>
            <a:spLocks noGrp="1"/>
          </p:cNvSpPr>
          <p:nvPr>
            <p:ph type="body" sz="quarter" idx="10"/>
          </p:nvPr>
        </p:nvSpPr>
        <p:spPr>
          <a:xfrm>
            <a:off x="5334000" y="4432937"/>
            <a:ext cx="3198290" cy="1739263"/>
          </a:xfrm>
        </p:spPr>
        <p:txBody>
          <a:bodyPr>
            <a:noAutofit/>
          </a:bodyPr>
          <a:lstStyle/>
          <a:p>
            <a:pPr marL="0" indent="0">
              <a:buNone/>
            </a:pPr>
            <a:r>
              <a:rPr lang="en-US" dirty="0"/>
              <a:t>Compare to </a:t>
            </a:r>
            <a:r>
              <a:rPr lang="el-GR" i="1" dirty="0"/>
              <a:t>χ</a:t>
            </a:r>
            <a:r>
              <a:rPr lang="en-US" baseline="30000" dirty="0"/>
              <a:t>2</a:t>
            </a:r>
            <a:endParaRPr lang="en-US" dirty="0"/>
          </a:p>
          <a:p>
            <a:pPr marL="0" indent="0">
              <a:spcBef>
                <a:spcPct val="0"/>
              </a:spcBef>
              <a:buNone/>
            </a:pPr>
            <a:r>
              <a:rPr lang="en-US" dirty="0" err="1"/>
              <a:t>d.f.</a:t>
            </a:r>
            <a:r>
              <a:rPr lang="en-US" dirty="0"/>
              <a:t> = #</a:t>
            </a:r>
            <a:r>
              <a:rPr lang="en-US" i="1" dirty="0"/>
              <a:t>X</a:t>
            </a:r>
            <a:r>
              <a:rPr lang="en-US" dirty="0"/>
              <a:t> values − 2</a:t>
            </a:r>
          </a:p>
          <a:p>
            <a:pPr marL="0" indent="0">
              <a:spcBef>
                <a:spcPct val="0"/>
              </a:spcBef>
              <a:buNone/>
            </a:pPr>
            <a:r>
              <a:rPr lang="en-US" dirty="0"/>
              <a:t>(requires multiple cases at each </a:t>
            </a:r>
            <a:r>
              <a:rPr lang="en-US" i="1" dirty="0"/>
              <a:t>X</a:t>
            </a:r>
            <a:r>
              <a:rPr lang="en-US" dirty="0"/>
              <a:t>)</a:t>
            </a:r>
          </a:p>
        </p:txBody>
      </p:sp>
    </p:spTree>
    <p:extLst>
      <p:ext uri="{BB962C8B-B14F-4D97-AF65-F5344CB8AC3E}">
        <p14:creationId xmlns:p14="http://schemas.microsoft.com/office/powerpoint/2010/main" val="3000063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Golf Putts</a:t>
            </a:r>
          </a:p>
        </p:txBody>
      </p:sp>
      <p:pic>
        <p:nvPicPr>
          <p:cNvPr id="7" name="Picture Placeholder 6" descr="A table followed by two equations. The table has five rows and five columns with the row headers that read Length, Made, Missed, Pi hat, and P hat. The data presented are as follows:&#10;Column 1. Length: 3, Made: 84, Missed: 17, Pi hat: 0.826, P hat: 0.831.&#10;Column 2. Length: 4, Made: 88, Missed: 31, Pi hat: 0.730, P hat: 0.739.&#10;Column 3. Length: 5, Made: 61, Missed: 47, Pi hat: 0.605, P hat: 0.565.&#10;Column 4. Length: 6, Made: 61, Missed: 64, Pi hat: 0.465, P hat: 0.588.&#10;Column 5. Length: 7, Made: 44, Missed: 90, Pi hat: 0.0.330, P hat: 0.328.&#10;The equations at the bottom reads negative 2 log (L) equals 719.89 and negative 2 log (L subscript p hat) equals 718.82."/>
          <p:cNvPicPr>
            <a:picLocks noGrp="1" noChangeAspect="1"/>
          </p:cNvPicPr>
          <p:nvPr>
            <p:ph type="pic" sz="quarter" idx="11"/>
          </p:nvPr>
        </p:nvPicPr>
        <p:blipFill>
          <a:blip r:embed="rId3"/>
          <a:stretch>
            <a:fillRect/>
          </a:stretch>
        </p:blipFill>
        <p:spPr>
          <a:xfrm>
            <a:off x="1181269" y="1435989"/>
            <a:ext cx="6583908" cy="2698083"/>
          </a:xfrm>
          <a:prstGeom prst="rect">
            <a:avLst/>
          </a:prstGeom>
          <a:noFill/>
          <a:ln>
            <a:noFill/>
          </a:ln>
        </p:spPr>
      </p:pic>
      <p:sp>
        <p:nvSpPr>
          <p:cNvPr id="6" name="Content Placeholder 2"/>
          <p:cNvSpPr>
            <a:spLocks noGrp="1"/>
          </p:cNvSpPr>
          <p:nvPr>
            <p:ph type="body" sz="quarter" idx="10"/>
          </p:nvPr>
        </p:nvSpPr>
        <p:spPr>
          <a:xfrm>
            <a:off x="152400" y="4215560"/>
            <a:ext cx="8335292" cy="508840"/>
          </a:xfrm>
        </p:spPr>
        <p:txBody>
          <a:bodyPr>
            <a:noAutofit/>
          </a:bodyPr>
          <a:lstStyle/>
          <a:p>
            <a:pPr marL="0" indent="0">
              <a:spcBef>
                <a:spcPts val="5624"/>
              </a:spcBef>
              <a:buNone/>
            </a:pPr>
            <a:r>
              <a:rPr lang="en-US" altLang="en-US" dirty="0"/>
              <a:t>Change in −2log(</a:t>
            </a:r>
            <a:r>
              <a:rPr lang="en-US" altLang="en-US" i="1" dirty="0"/>
              <a:t>L</a:t>
            </a:r>
            <a:r>
              <a:rPr lang="en-US" altLang="en-US" dirty="0"/>
              <a:t>) is </a:t>
            </a:r>
            <a:r>
              <a:rPr lang="en-US" altLang="en-US" i="1" dirty="0"/>
              <a:t>X</a:t>
            </a:r>
            <a:r>
              <a:rPr lang="en-US" altLang="en-US" baseline="30000" dirty="0"/>
              <a:t>2 </a:t>
            </a:r>
            <a:r>
              <a:rPr lang="en-US" altLang="en-US" dirty="0"/>
              <a:t>= 719.89 − 718.82 = 1.07</a:t>
            </a:r>
          </a:p>
        </p:txBody>
      </p:sp>
      <p:pic>
        <p:nvPicPr>
          <p:cNvPr id="15" name="Picture Placeholder 14" descr="An illustration reads Compare to X squared subscript 3 in the left panel, and 1 minus P chi square (1.07, 3), [1] 0,7843207 in the right panel."/>
          <p:cNvPicPr>
            <a:picLocks noGrp="1" noChangeAspect="1"/>
          </p:cNvPicPr>
          <p:nvPr>
            <p:ph type="pic" sz="quarter" idx="13"/>
          </p:nvPr>
        </p:nvPicPr>
        <p:blipFill>
          <a:blip r:embed="rId4"/>
          <a:stretch>
            <a:fillRect/>
          </a:stretch>
        </p:blipFill>
        <p:spPr>
          <a:xfrm>
            <a:off x="304800" y="4813787"/>
            <a:ext cx="5930005" cy="883626"/>
          </a:xfrm>
          <a:prstGeom prst="rect">
            <a:avLst/>
          </a:prstGeom>
          <a:noFill/>
          <a:ln>
            <a:noFill/>
          </a:ln>
        </p:spPr>
      </p:pic>
      <p:sp>
        <p:nvSpPr>
          <p:cNvPr id="14" name="Content Placeholder 13"/>
          <p:cNvSpPr>
            <a:spLocks noGrp="1"/>
          </p:cNvSpPr>
          <p:nvPr>
            <p:ph sz="quarter" idx="15"/>
          </p:nvPr>
        </p:nvSpPr>
        <p:spPr>
          <a:xfrm>
            <a:off x="66368" y="5747204"/>
            <a:ext cx="9025253" cy="501196"/>
          </a:xfrm>
        </p:spPr>
        <p:txBody>
          <a:bodyPr>
            <a:noAutofit/>
          </a:bodyPr>
          <a:lstStyle/>
          <a:p>
            <a:pPr marL="0" indent="0">
              <a:buNone/>
            </a:pPr>
            <a:r>
              <a:rPr lang="en-US" dirty="0"/>
              <a:t>Do not reject </a:t>
            </a:r>
            <a:r>
              <a:rPr lang="en-US" i="1" dirty="0"/>
              <a:t>H</a:t>
            </a:r>
            <a:r>
              <a:rPr lang="en-US" baseline="-25000" dirty="0"/>
              <a:t>0</a:t>
            </a:r>
            <a:r>
              <a:rPr lang="en-US" dirty="0"/>
              <a:t> </a:t>
            </a:r>
            <a:r>
              <a:rPr lang="en-US" dirty="0">
                <a:sym typeface="Wingdings" pitchFamily="2" charset="2"/>
              </a:rPr>
              <a:t> The logistic model is probably adequate.</a:t>
            </a:r>
            <a:endParaRPr lang="en-US" dirty="0"/>
          </a:p>
        </p:txBody>
      </p:sp>
    </p:spTree>
    <p:extLst>
      <p:ext uri="{BB962C8B-B14F-4D97-AF65-F5344CB8AC3E}">
        <p14:creationId xmlns:p14="http://schemas.microsoft.com/office/powerpoint/2010/main" val="98778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t>
            </a:r>
            <a:r>
              <a:rPr lang="en-US" altLang="en-US" dirty="0"/>
              <a:t>−2log(</a:t>
            </a:r>
            <a:r>
              <a:rPr lang="en-US" altLang="en-US" dirty="0" err="1"/>
              <a:t>Lphat</a:t>
            </a:r>
            <a:r>
              <a:rPr lang="en-US" altLang="en-US" dirty="0"/>
              <a:t>) with R (1 of 2)</a:t>
            </a:r>
            <a:endParaRPr lang="en-US" dirty="0"/>
          </a:p>
        </p:txBody>
      </p:sp>
      <p:sp>
        <p:nvSpPr>
          <p:cNvPr id="3" name="Content Placeholder 2"/>
          <p:cNvSpPr>
            <a:spLocks noGrp="1"/>
          </p:cNvSpPr>
          <p:nvPr>
            <p:ph idx="1"/>
          </p:nvPr>
        </p:nvSpPr>
        <p:spPr>
          <a:xfrm>
            <a:off x="243114" y="1415142"/>
            <a:ext cx="8610600" cy="566058"/>
          </a:xfrm>
        </p:spPr>
        <p:txBody>
          <a:bodyPr>
            <a:normAutofit/>
          </a:bodyPr>
          <a:lstStyle/>
          <a:p>
            <a:pPr marL="0" indent="0">
              <a:buNone/>
            </a:pPr>
            <a:r>
              <a:rPr lang="en-US" dirty="0"/>
              <a:t>Trick: Treat </a:t>
            </a:r>
            <a:r>
              <a:rPr lang="en-US" i="1" dirty="0"/>
              <a:t>X</a:t>
            </a:r>
            <a:r>
              <a:rPr lang="en-US" dirty="0"/>
              <a:t> as a </a:t>
            </a:r>
            <a:r>
              <a:rPr lang="en-US" u="sng" dirty="0"/>
              <a:t>categorical</a:t>
            </a:r>
            <a:r>
              <a:rPr lang="en-US" dirty="0"/>
              <a:t> variable</a:t>
            </a:r>
          </a:p>
        </p:txBody>
      </p:sp>
      <p:pic>
        <p:nvPicPr>
          <p:cNvPr id="7" name="Picture Placeholder 6" descr="Two command lines and a table with an annotated text. The command lines read as follows:&#10;Prompt, Saturated equals g l m (Made approximately equals factor (Length), family equals binomial, data equals Putts 1).&#10;Prompt, summary (saturated).&#10;The table has five rows and four columns with the column headers that read Estimate, Standard Error, z value, and P r greater than absolute value of z. &#10;LAT: The data presented are as follows: &#10;Row 1. Intercept. Estimate: 1.5976, Standard Error: 0.2659, z value: 6.007, P r greater than absolute value of z: 1.89 e minus 09, three asterisk.&#10;Row 2. Factor length 4. Estimate: Negative 0.5543, Standard Error: 0.3382, z value: Negative 1.639, P r greater than absolute value of z: 0.101.  &#10;Row 3. Factor length 5. Estimate: Negative 1.3369, Standard Error: 0.3292, z value: Negative 4.061, P r greater than absolute value of z: 4.90.e minus 05, three asterisks.  &#10;Row 4. Factor length 6. Estimate: Negative 1.6456, Standard Error: 0.3205, z value: Negative 5.134, P r greater than absolute value of z: 2.84 e minus 07, three asterisks.  &#10;Row 5. Factor length 7. Estimate: Negative 2.3132, Standard Error: 0.3234, z value: Negative 7.154, P r greater than absolute value of z: 8.46 e minus 13, three asterisks.  &#10;A text below the table reads Null deviance: 800.21 on 586 degrees of freedom and Residual deviance: 718.82 on 582 degrees of freedom. An arrow pointing at the Residual deviance value 718.82 reads negative 2 log (L subscript p hat) for saturated model."/>
          <p:cNvPicPr>
            <a:picLocks noGrp="1" noChangeAspect="1"/>
          </p:cNvPicPr>
          <p:nvPr>
            <p:ph type="pic" sz="quarter" idx="11"/>
          </p:nvPr>
        </p:nvPicPr>
        <p:blipFill>
          <a:blip r:embed="rId2"/>
          <a:stretch>
            <a:fillRect/>
          </a:stretch>
        </p:blipFill>
        <p:spPr>
          <a:xfrm>
            <a:off x="352868" y="2209800"/>
            <a:ext cx="8227214" cy="3758536"/>
          </a:xfrm>
          <a:prstGeom prst="rect">
            <a:avLst/>
          </a:prstGeom>
          <a:noFill/>
          <a:ln>
            <a:noFill/>
          </a:ln>
        </p:spPr>
      </p:pic>
    </p:spTree>
    <p:extLst>
      <p:ext uri="{BB962C8B-B14F-4D97-AF65-F5344CB8AC3E}">
        <p14:creationId xmlns:p14="http://schemas.microsoft.com/office/powerpoint/2010/main" val="414918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B249D96-49C9-1F45-B6AE-16E739048D50}"/>
              </a:ext>
            </a:extLst>
          </p:cNvPr>
          <p:cNvSpPr/>
          <p:nvPr/>
        </p:nvSpPr>
        <p:spPr bwMode="auto">
          <a:xfrm>
            <a:off x="228600" y="1176618"/>
            <a:ext cx="2590800" cy="26670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3600" b="0" i="0" u="none" strike="noStrike" cap="none" normalizeH="0" baseline="0">
              <a:ln>
                <a:noFill/>
              </a:ln>
              <a:solidFill>
                <a:srgbClr val="FFFF66"/>
              </a:solidFill>
              <a:effectLst/>
              <a:latin typeface="Times New Roman" pitchFamily="18" charset="0"/>
            </a:endParaRPr>
          </a:p>
        </p:txBody>
      </p:sp>
      <p:sp>
        <p:nvSpPr>
          <p:cNvPr id="3" name="Pie 2">
            <a:extLst>
              <a:ext uri="{FF2B5EF4-FFF2-40B4-BE49-F238E27FC236}">
                <a16:creationId xmlns:a16="http://schemas.microsoft.com/office/drawing/2014/main" id="{52DDDF2A-206A-CA47-B710-895C5E353620}"/>
              </a:ext>
            </a:extLst>
          </p:cNvPr>
          <p:cNvSpPr/>
          <p:nvPr/>
        </p:nvSpPr>
        <p:spPr bwMode="auto">
          <a:xfrm>
            <a:off x="228600" y="1176618"/>
            <a:ext cx="2590800" cy="2667000"/>
          </a:xfrm>
          <a:prstGeom prst="pie">
            <a:avLst>
              <a:gd name="adj1" fmla="val 21574202"/>
              <a:gd name="adj2" fmla="val 16200000"/>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3600" b="0" i="0" u="none" strike="noStrike" cap="none" normalizeH="0" baseline="0">
              <a:ln>
                <a:noFill/>
              </a:ln>
              <a:solidFill>
                <a:srgbClr val="FFFF66"/>
              </a:solidFill>
              <a:effectLst/>
              <a:latin typeface="Times New Roman" pitchFamily="18" charset="0"/>
            </a:endParaRPr>
          </a:p>
        </p:txBody>
      </p:sp>
      <p:sp>
        <p:nvSpPr>
          <p:cNvPr id="9" name="Oval 8">
            <a:extLst>
              <a:ext uri="{FF2B5EF4-FFF2-40B4-BE49-F238E27FC236}">
                <a16:creationId xmlns:a16="http://schemas.microsoft.com/office/drawing/2014/main" id="{69A68FF8-657F-1D40-B513-4676CC786609}"/>
              </a:ext>
            </a:extLst>
          </p:cNvPr>
          <p:cNvSpPr/>
          <p:nvPr/>
        </p:nvSpPr>
        <p:spPr bwMode="auto">
          <a:xfrm>
            <a:off x="3276600" y="1176618"/>
            <a:ext cx="2590800" cy="26670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3600" b="0" i="0" u="none" strike="noStrike" cap="none" normalizeH="0" baseline="0">
              <a:ln>
                <a:noFill/>
              </a:ln>
              <a:solidFill>
                <a:srgbClr val="FFFF66"/>
              </a:solidFill>
              <a:effectLst/>
              <a:latin typeface="Times New Roman" pitchFamily="18" charset="0"/>
            </a:endParaRPr>
          </a:p>
        </p:txBody>
      </p:sp>
      <p:sp>
        <p:nvSpPr>
          <p:cNvPr id="10" name="Pie 9">
            <a:extLst>
              <a:ext uri="{FF2B5EF4-FFF2-40B4-BE49-F238E27FC236}">
                <a16:creationId xmlns:a16="http://schemas.microsoft.com/office/drawing/2014/main" id="{24502B5F-73C0-014B-897E-92811D9C83FC}"/>
              </a:ext>
            </a:extLst>
          </p:cNvPr>
          <p:cNvSpPr/>
          <p:nvPr/>
        </p:nvSpPr>
        <p:spPr bwMode="auto">
          <a:xfrm>
            <a:off x="3249706" y="1176618"/>
            <a:ext cx="2590800" cy="2667000"/>
          </a:xfrm>
          <a:prstGeom prst="pie">
            <a:avLst>
              <a:gd name="adj1" fmla="val 5367012"/>
              <a:gd name="adj2" fmla="val 16200000"/>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3600" b="0" i="0" u="none" strike="noStrike" cap="none" normalizeH="0" baseline="0">
              <a:ln>
                <a:noFill/>
              </a:ln>
              <a:solidFill>
                <a:srgbClr val="FFFF66"/>
              </a:solidFill>
              <a:effectLst/>
              <a:latin typeface="Times New Roman" pitchFamily="18" charset="0"/>
            </a:endParaRPr>
          </a:p>
        </p:txBody>
      </p:sp>
      <p:sp>
        <p:nvSpPr>
          <p:cNvPr id="11" name="Oval 10">
            <a:extLst>
              <a:ext uri="{FF2B5EF4-FFF2-40B4-BE49-F238E27FC236}">
                <a16:creationId xmlns:a16="http://schemas.microsoft.com/office/drawing/2014/main" id="{A2398DB5-D163-F74A-A861-14E5BC713D32}"/>
              </a:ext>
            </a:extLst>
          </p:cNvPr>
          <p:cNvSpPr/>
          <p:nvPr/>
        </p:nvSpPr>
        <p:spPr bwMode="auto">
          <a:xfrm>
            <a:off x="6400800" y="1172136"/>
            <a:ext cx="2590800" cy="26670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3600" b="0" i="0" u="none" strike="noStrike" cap="none" normalizeH="0" baseline="0">
              <a:ln>
                <a:noFill/>
              </a:ln>
              <a:solidFill>
                <a:srgbClr val="FFFF66"/>
              </a:solidFill>
              <a:effectLst/>
              <a:latin typeface="Times New Roman" pitchFamily="18" charset="0"/>
            </a:endParaRPr>
          </a:p>
        </p:txBody>
      </p:sp>
      <p:sp>
        <p:nvSpPr>
          <p:cNvPr id="12" name="Pie 11">
            <a:extLst>
              <a:ext uri="{FF2B5EF4-FFF2-40B4-BE49-F238E27FC236}">
                <a16:creationId xmlns:a16="http://schemas.microsoft.com/office/drawing/2014/main" id="{B8FA56E7-4599-9544-BE06-0D92BBD195B0}"/>
              </a:ext>
            </a:extLst>
          </p:cNvPr>
          <p:cNvSpPr/>
          <p:nvPr/>
        </p:nvSpPr>
        <p:spPr bwMode="auto">
          <a:xfrm>
            <a:off x="6400800" y="1172136"/>
            <a:ext cx="2590800" cy="2667000"/>
          </a:xfrm>
          <a:prstGeom prst="pie">
            <a:avLst>
              <a:gd name="adj1" fmla="val 10718860"/>
              <a:gd name="adj2" fmla="val 16200000"/>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3600" b="0" i="0" u="none" strike="noStrike" cap="none" normalizeH="0" baseline="0">
              <a:ln>
                <a:noFill/>
              </a:ln>
              <a:solidFill>
                <a:srgbClr val="FFFF66"/>
              </a:solidFill>
              <a:effectLst/>
              <a:latin typeface="Times New Roman" pitchFamily="18" charset="0"/>
            </a:endParaRPr>
          </a:p>
        </p:txBody>
      </p:sp>
      <p:sp>
        <p:nvSpPr>
          <p:cNvPr id="13" name="TextBox 12">
            <a:extLst>
              <a:ext uri="{FF2B5EF4-FFF2-40B4-BE49-F238E27FC236}">
                <a16:creationId xmlns:a16="http://schemas.microsoft.com/office/drawing/2014/main" id="{C9E9DA50-D0B3-E344-93CD-911D9C2B77B1}"/>
              </a:ext>
            </a:extLst>
          </p:cNvPr>
          <p:cNvSpPr txBox="1"/>
          <p:nvPr/>
        </p:nvSpPr>
        <p:spPr>
          <a:xfrm>
            <a:off x="1703294" y="1676400"/>
            <a:ext cx="887506" cy="646331"/>
          </a:xfrm>
          <a:prstGeom prst="rect">
            <a:avLst/>
          </a:prstGeom>
          <a:noFill/>
        </p:spPr>
        <p:txBody>
          <a:bodyPr wrap="square" rtlCol="0">
            <a:spAutoFit/>
          </a:bodyPr>
          <a:lstStyle/>
          <a:p>
            <a:r>
              <a:rPr lang="en-US" dirty="0">
                <a:solidFill>
                  <a:schemeClr val="tx1"/>
                </a:solidFill>
              </a:rPr>
              <a:t>No</a:t>
            </a:r>
          </a:p>
        </p:txBody>
      </p:sp>
      <p:sp>
        <p:nvSpPr>
          <p:cNvPr id="14" name="TextBox 13">
            <a:extLst>
              <a:ext uri="{FF2B5EF4-FFF2-40B4-BE49-F238E27FC236}">
                <a16:creationId xmlns:a16="http://schemas.microsoft.com/office/drawing/2014/main" id="{DEB6AD08-C336-AB49-8E7B-70E5D33D7EF6}"/>
              </a:ext>
            </a:extLst>
          </p:cNvPr>
          <p:cNvSpPr txBox="1"/>
          <p:nvPr/>
        </p:nvSpPr>
        <p:spPr>
          <a:xfrm>
            <a:off x="515470" y="2322731"/>
            <a:ext cx="887506" cy="646331"/>
          </a:xfrm>
          <a:prstGeom prst="rect">
            <a:avLst/>
          </a:prstGeom>
          <a:noFill/>
        </p:spPr>
        <p:txBody>
          <a:bodyPr wrap="square" rtlCol="0">
            <a:spAutoFit/>
          </a:bodyPr>
          <a:lstStyle/>
          <a:p>
            <a:r>
              <a:rPr lang="en-US" dirty="0">
                <a:solidFill>
                  <a:schemeClr val="tx1"/>
                </a:solidFill>
              </a:rPr>
              <a:t>Yes</a:t>
            </a:r>
          </a:p>
        </p:txBody>
      </p:sp>
      <p:sp>
        <p:nvSpPr>
          <p:cNvPr id="15" name="TextBox 14">
            <a:extLst>
              <a:ext uri="{FF2B5EF4-FFF2-40B4-BE49-F238E27FC236}">
                <a16:creationId xmlns:a16="http://schemas.microsoft.com/office/drawing/2014/main" id="{562427A3-A899-1646-8882-26A676F48999}"/>
              </a:ext>
            </a:extLst>
          </p:cNvPr>
          <p:cNvSpPr txBox="1"/>
          <p:nvPr/>
        </p:nvSpPr>
        <p:spPr>
          <a:xfrm>
            <a:off x="3406588" y="2182470"/>
            <a:ext cx="887506" cy="646331"/>
          </a:xfrm>
          <a:prstGeom prst="rect">
            <a:avLst/>
          </a:prstGeom>
          <a:noFill/>
        </p:spPr>
        <p:txBody>
          <a:bodyPr wrap="square" rtlCol="0">
            <a:spAutoFit/>
          </a:bodyPr>
          <a:lstStyle/>
          <a:p>
            <a:r>
              <a:rPr lang="en-US" dirty="0">
                <a:solidFill>
                  <a:schemeClr val="tx1"/>
                </a:solidFill>
              </a:rPr>
              <a:t>Yes</a:t>
            </a:r>
          </a:p>
        </p:txBody>
      </p:sp>
      <p:sp>
        <p:nvSpPr>
          <p:cNvPr id="16" name="TextBox 15">
            <a:extLst>
              <a:ext uri="{FF2B5EF4-FFF2-40B4-BE49-F238E27FC236}">
                <a16:creationId xmlns:a16="http://schemas.microsoft.com/office/drawing/2014/main" id="{4EF2C752-825E-BB40-9187-7308DC3E5A8D}"/>
              </a:ext>
            </a:extLst>
          </p:cNvPr>
          <p:cNvSpPr txBox="1"/>
          <p:nvPr/>
        </p:nvSpPr>
        <p:spPr>
          <a:xfrm>
            <a:off x="4802841" y="2222811"/>
            <a:ext cx="887506" cy="646331"/>
          </a:xfrm>
          <a:prstGeom prst="rect">
            <a:avLst/>
          </a:prstGeom>
          <a:noFill/>
        </p:spPr>
        <p:txBody>
          <a:bodyPr wrap="square" rtlCol="0">
            <a:spAutoFit/>
          </a:bodyPr>
          <a:lstStyle/>
          <a:p>
            <a:r>
              <a:rPr lang="en-US" dirty="0">
                <a:solidFill>
                  <a:schemeClr val="tx1"/>
                </a:solidFill>
              </a:rPr>
              <a:t>No</a:t>
            </a:r>
          </a:p>
        </p:txBody>
      </p:sp>
      <p:sp>
        <p:nvSpPr>
          <p:cNvPr id="17" name="TextBox 16">
            <a:extLst>
              <a:ext uri="{FF2B5EF4-FFF2-40B4-BE49-F238E27FC236}">
                <a16:creationId xmlns:a16="http://schemas.microsoft.com/office/drawing/2014/main" id="{270E8730-F563-A249-8175-54A4ABA54326}"/>
              </a:ext>
            </a:extLst>
          </p:cNvPr>
          <p:cNvSpPr txBox="1"/>
          <p:nvPr/>
        </p:nvSpPr>
        <p:spPr>
          <a:xfrm>
            <a:off x="8001000" y="2133600"/>
            <a:ext cx="887506" cy="646331"/>
          </a:xfrm>
          <a:prstGeom prst="rect">
            <a:avLst/>
          </a:prstGeom>
          <a:noFill/>
        </p:spPr>
        <p:txBody>
          <a:bodyPr wrap="square" rtlCol="0">
            <a:spAutoFit/>
          </a:bodyPr>
          <a:lstStyle/>
          <a:p>
            <a:r>
              <a:rPr lang="en-US" dirty="0">
                <a:solidFill>
                  <a:schemeClr val="tx1"/>
                </a:solidFill>
              </a:rPr>
              <a:t>No</a:t>
            </a:r>
          </a:p>
        </p:txBody>
      </p:sp>
      <p:sp>
        <p:nvSpPr>
          <p:cNvPr id="18" name="TextBox 17">
            <a:extLst>
              <a:ext uri="{FF2B5EF4-FFF2-40B4-BE49-F238E27FC236}">
                <a16:creationId xmlns:a16="http://schemas.microsoft.com/office/drawing/2014/main" id="{93FEE1D6-37FA-414D-95CD-6C8926B756AC}"/>
              </a:ext>
            </a:extLst>
          </p:cNvPr>
          <p:cNvSpPr txBox="1"/>
          <p:nvPr/>
        </p:nvSpPr>
        <p:spPr>
          <a:xfrm>
            <a:off x="6629400" y="1676399"/>
            <a:ext cx="887506" cy="646331"/>
          </a:xfrm>
          <a:prstGeom prst="rect">
            <a:avLst/>
          </a:prstGeom>
          <a:noFill/>
        </p:spPr>
        <p:txBody>
          <a:bodyPr wrap="square" rtlCol="0">
            <a:spAutoFit/>
          </a:bodyPr>
          <a:lstStyle/>
          <a:p>
            <a:r>
              <a:rPr lang="en-US" dirty="0">
                <a:solidFill>
                  <a:schemeClr val="tx1"/>
                </a:solidFill>
              </a:rPr>
              <a:t>Yes</a:t>
            </a:r>
          </a:p>
        </p:txBody>
      </p:sp>
      <p:sp>
        <p:nvSpPr>
          <p:cNvPr id="2" name="TextBox 1">
            <a:extLst>
              <a:ext uri="{FF2B5EF4-FFF2-40B4-BE49-F238E27FC236}">
                <a16:creationId xmlns:a16="http://schemas.microsoft.com/office/drawing/2014/main" id="{BCFF595F-01DC-844C-A887-C356A7EB56C9}"/>
              </a:ext>
            </a:extLst>
          </p:cNvPr>
          <p:cNvSpPr txBox="1"/>
          <p:nvPr/>
        </p:nvSpPr>
        <p:spPr>
          <a:xfrm>
            <a:off x="515470" y="4343400"/>
            <a:ext cx="8373036" cy="646331"/>
          </a:xfrm>
          <a:prstGeom prst="rect">
            <a:avLst/>
          </a:prstGeom>
          <a:noFill/>
        </p:spPr>
        <p:txBody>
          <a:bodyPr wrap="square" rtlCol="0">
            <a:spAutoFit/>
          </a:bodyPr>
          <a:lstStyle/>
          <a:p>
            <a:r>
              <a:rPr lang="en-US" dirty="0"/>
              <a:t>A				B				C</a:t>
            </a:r>
          </a:p>
        </p:txBody>
      </p:sp>
    </p:spTree>
    <p:extLst>
      <p:ext uri="{BB962C8B-B14F-4D97-AF65-F5344CB8AC3E}">
        <p14:creationId xmlns:p14="http://schemas.microsoft.com/office/powerpoint/2010/main" val="2770393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t>
            </a:r>
            <a:r>
              <a:rPr lang="en-US" altLang="en-US" dirty="0"/>
              <a:t>−2log(</a:t>
            </a:r>
            <a:r>
              <a:rPr lang="en-US" altLang="en-US" dirty="0" err="1"/>
              <a:t>Lphat</a:t>
            </a:r>
            <a:r>
              <a:rPr lang="en-US" altLang="en-US" dirty="0"/>
              <a:t>) with R (2 of 2)</a:t>
            </a:r>
            <a:endParaRPr lang="en-US" dirty="0"/>
          </a:p>
        </p:txBody>
      </p:sp>
      <p:pic>
        <p:nvPicPr>
          <p:cNvPr id="5" name="Picture Placeholder 4" descr="Three equations with callouts. The first equation reads logit (pi) equals Beta subscript 0. A text corresponding to the equation reads negative 2 log (L subscript 0). A callout pointing at it reads H subscript 0: Beta subscript 1 equals 0. The second equation reads logit (pi) equals Beta subscript 0 plus Beta subscript 1 times X. A text corresponding to the equation reads negative 2 log (L). A callout pointing at the equation reads H subscript a: Beta subscript 1 not equals 0. Another callout pointing at the same equation reads H subscript 0: Linear odds. A text between the first and the second equation reads Is the predictor effective? Arrow from the text points to both the equations.  The third equation reads logit (pi) equals F (x). A text corresponding to the equation reads negative 2 log (L subscript P hat). The callout pointing at the equation reads H subscript a: Any odds. A text between the second and the third equation reads can we improve on linear? Arrows from the text points to both the equations"/>
          <p:cNvPicPr>
            <a:picLocks noGrp="1" noChangeAspect="1"/>
          </p:cNvPicPr>
          <p:nvPr>
            <p:ph type="pic" sz="quarter" idx="11"/>
          </p:nvPr>
        </p:nvPicPr>
        <p:blipFill>
          <a:blip r:embed="rId2"/>
          <a:stretch>
            <a:fillRect/>
          </a:stretch>
        </p:blipFill>
        <p:spPr>
          <a:xfrm>
            <a:off x="647608" y="1580608"/>
            <a:ext cx="7601654" cy="3886360"/>
          </a:xfrm>
          <a:prstGeom prst="rect">
            <a:avLst/>
          </a:prstGeom>
          <a:noFill/>
          <a:ln>
            <a:noFill/>
          </a:ln>
        </p:spPr>
      </p:pic>
      <p:sp>
        <p:nvSpPr>
          <p:cNvPr id="3" name="Content Placeholder 2"/>
          <p:cNvSpPr>
            <a:spLocks noGrp="1"/>
          </p:cNvSpPr>
          <p:nvPr>
            <p:ph idx="1"/>
          </p:nvPr>
        </p:nvSpPr>
        <p:spPr>
          <a:xfrm>
            <a:off x="161175" y="5685307"/>
            <a:ext cx="8610600" cy="566058"/>
          </a:xfrm>
        </p:spPr>
        <p:txBody>
          <a:bodyPr>
            <a:normAutofit/>
          </a:bodyPr>
          <a:lstStyle/>
          <a:p>
            <a:pPr marL="0" indent="0">
              <a:buNone/>
            </a:pPr>
            <a:r>
              <a:rPr lang="en-US" dirty="0"/>
              <a:t>Can extend these to models with multiple predictors.</a:t>
            </a:r>
          </a:p>
        </p:txBody>
      </p:sp>
    </p:spTree>
    <p:extLst>
      <p:ext uri="{BB962C8B-B14F-4D97-AF65-F5344CB8AC3E}">
        <p14:creationId xmlns:p14="http://schemas.microsoft.com/office/powerpoint/2010/main" val="795896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Unusual Points</a:t>
            </a:r>
          </a:p>
        </p:txBody>
      </p:sp>
      <p:sp>
        <p:nvSpPr>
          <p:cNvPr id="3" name="Content Placeholder 2"/>
          <p:cNvSpPr>
            <a:spLocks noGrp="1"/>
          </p:cNvSpPr>
          <p:nvPr>
            <p:ph sz="quarter" idx="10"/>
          </p:nvPr>
        </p:nvSpPr>
        <p:spPr>
          <a:xfrm>
            <a:off x="247304" y="1407392"/>
            <a:ext cx="8744296" cy="4805217"/>
          </a:xfrm>
        </p:spPr>
        <p:txBody>
          <a:bodyPr>
            <a:noAutofit/>
          </a:bodyPr>
          <a:lstStyle/>
          <a:p>
            <a:pPr marL="0" indent="0">
              <a:spcBef>
                <a:spcPts val="624"/>
              </a:spcBef>
              <a:buNone/>
            </a:pPr>
            <a:r>
              <a:rPr lang="en-US" dirty="0"/>
              <a:t>Recall: In ordinary regression, we use residual plots, leverage, and Cook’s D as tools to identify unusual points.</a:t>
            </a:r>
          </a:p>
          <a:p>
            <a:pPr marL="0" indent="0">
              <a:spcBef>
                <a:spcPts val="624"/>
              </a:spcBef>
              <a:buNone/>
            </a:pPr>
            <a:r>
              <a:rPr lang="en-US" dirty="0"/>
              <a:t>Similar tools for logistic regression:</a:t>
            </a:r>
          </a:p>
          <a:p>
            <a:pPr marL="631825" indent="-349250">
              <a:spcBef>
                <a:spcPts val="624"/>
              </a:spcBef>
            </a:pPr>
            <a:r>
              <a:rPr lang="en-US" sz="2400" dirty="0"/>
              <a:t>Pearson residuals</a:t>
            </a:r>
          </a:p>
          <a:p>
            <a:pPr marL="631825" indent="-349250">
              <a:spcBef>
                <a:spcPts val="624"/>
              </a:spcBef>
            </a:pPr>
            <a:r>
              <a:rPr lang="en-US" sz="2400" dirty="0"/>
              <a:t>Deviance residuals</a:t>
            </a:r>
          </a:p>
          <a:p>
            <a:pPr marL="631825" indent="-349250">
              <a:spcBef>
                <a:spcPts val="624"/>
              </a:spcBef>
            </a:pPr>
            <a:r>
              <a:rPr lang="en-US" sz="2400" dirty="0"/>
              <a:t>Standardized residuals</a:t>
            </a:r>
          </a:p>
          <a:p>
            <a:pPr marL="631825" indent="-349250">
              <a:spcBef>
                <a:spcPts val="624"/>
              </a:spcBef>
            </a:pPr>
            <a:r>
              <a:rPr lang="en-US" sz="2400" dirty="0"/>
              <a:t>Leverage  (same as in ordinary regression)</a:t>
            </a:r>
          </a:p>
          <a:p>
            <a:pPr marL="631825" indent="-349250">
              <a:spcBef>
                <a:spcPts val="624"/>
              </a:spcBef>
            </a:pPr>
            <a:r>
              <a:rPr lang="en-US" sz="2400" dirty="0"/>
              <a:t>Cook’s D</a:t>
            </a:r>
          </a:p>
        </p:txBody>
      </p:sp>
    </p:spTree>
    <p:extLst>
      <p:ext uri="{BB962C8B-B14F-4D97-AF65-F5344CB8AC3E}">
        <p14:creationId xmlns:p14="http://schemas.microsoft.com/office/powerpoint/2010/main" val="1567136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Pulse Data</a:t>
            </a:r>
          </a:p>
        </p:txBody>
      </p:sp>
      <p:sp>
        <p:nvSpPr>
          <p:cNvPr id="3" name="Content Placeholder 2"/>
          <p:cNvSpPr>
            <a:spLocks noGrp="1"/>
          </p:cNvSpPr>
          <p:nvPr>
            <p:ph idx="1"/>
          </p:nvPr>
        </p:nvSpPr>
        <p:spPr>
          <a:xfrm>
            <a:off x="228600" y="1447800"/>
            <a:ext cx="8610600" cy="1002806"/>
          </a:xfrm>
        </p:spPr>
        <p:txBody>
          <a:bodyPr>
            <a:normAutofit/>
          </a:bodyPr>
          <a:lstStyle/>
          <a:p>
            <a:pPr marL="0" indent="0">
              <a:spcBef>
                <a:spcPct val="0"/>
              </a:spcBef>
              <a:buNone/>
            </a:pPr>
            <a:r>
              <a:rPr lang="en-US" altLang="en-US" i="1" dirty="0"/>
              <a:t>Y</a:t>
            </a:r>
            <a:r>
              <a:rPr lang="en-US" altLang="en-US" dirty="0"/>
              <a:t> = Sex (0 = Male, 1 = Female)</a:t>
            </a:r>
          </a:p>
          <a:p>
            <a:pPr marL="0" indent="0">
              <a:spcBef>
                <a:spcPct val="0"/>
              </a:spcBef>
              <a:buNone/>
            </a:pPr>
            <a:r>
              <a:rPr lang="en-US" altLang="en-US" i="1" dirty="0"/>
              <a:t>X</a:t>
            </a:r>
            <a:r>
              <a:rPr lang="en-US" altLang="en-US" dirty="0"/>
              <a:t> = Height (inches)</a:t>
            </a:r>
          </a:p>
        </p:txBody>
      </p:sp>
      <p:pic>
        <p:nvPicPr>
          <p:cNvPr id="5" name="Picture Placeholder 4" descr="Two command lines and a coefficients table. The command lines read as follows: &#10;Prompt, l mod Sex equals g l m (Sex approximately equals H g t, family equals binomial, data equals Pulse)&#10;Prompt, Summary (l mod Sex).&#10;The coefficients table has two rows and four columns with the column headers that read Estimate, Standard Error, z value, and P r greater than absolute value of z. The data presented are as follows: &#10;Row 1. Intercept. Estimate: 64.1416, Standard Error: 8.3694, z value: 7.664, P r greater than absolute value of z: 1.81 e minus 14, three asterisk.&#10;Row 2. H g t. Estimate: Negative 0.9424, Standard Error: 0.1227, z value: Negative 7.680, P r greater than absolute value of z: 1.60 e minus 14, three asterisk.  &#10;A text below the table reads Null Deviance: 321.00 on 231 degrees of freedom and Residual deviance 135.63 on 230 degrees of freedom."/>
          <p:cNvPicPr>
            <a:picLocks noGrp="1" noChangeAspect="1"/>
          </p:cNvPicPr>
          <p:nvPr>
            <p:ph type="pic" sz="quarter" idx="11"/>
          </p:nvPr>
        </p:nvPicPr>
        <p:blipFill>
          <a:blip r:embed="rId2"/>
          <a:stretch>
            <a:fillRect/>
          </a:stretch>
        </p:blipFill>
        <p:spPr>
          <a:xfrm>
            <a:off x="250872" y="2667000"/>
            <a:ext cx="8608784" cy="2940450"/>
          </a:xfrm>
          <a:prstGeom prst="rect">
            <a:avLst/>
          </a:prstGeom>
          <a:noFill/>
          <a:ln>
            <a:noFill/>
          </a:ln>
        </p:spPr>
      </p:pic>
    </p:spTree>
    <p:extLst>
      <p:ext uri="{BB962C8B-B14F-4D97-AF65-F5344CB8AC3E}">
        <p14:creationId xmlns:p14="http://schemas.microsoft.com/office/powerpoint/2010/main" val="3335030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Pearson Residuals</a:t>
            </a:r>
          </a:p>
        </p:txBody>
      </p:sp>
      <p:pic>
        <p:nvPicPr>
          <p:cNvPr id="9" name="Picture Placeholder 8" descr="An equation followed by a command line and a scatterplot. The equation reads Pearson residual equals y subscript I minus pi hat subscript I all over the quantity of square root of (pi hat subscript I (1 minus pi hat subscript i)). The command line reads Prompt, plot (residuals (l mod Sex, “pearson”), y lab equals “Pearson Residual”). &#10;The scatterplot correlates Index versus Person Residual. The horizontal axis plots the values of index and the vertical axis plots the values of Pearson Residual.  A cluster of dots are plotted between negative 2 and 2 along the vertical axis corresponding to values between 0 and 270 along the horizontal axis. However, few points lie significantly off the path. An arrow pointing at the dot at (negative 7, 80) reads Case number 88 64 inch tall male."/>
          <p:cNvPicPr>
            <a:picLocks noGrp="1" noChangeAspect="1"/>
          </p:cNvPicPr>
          <p:nvPr>
            <p:ph type="pic" sz="quarter" idx="11"/>
          </p:nvPr>
        </p:nvPicPr>
        <p:blipFill>
          <a:blip r:embed="rId2"/>
          <a:stretch>
            <a:fillRect/>
          </a:stretch>
        </p:blipFill>
        <p:spPr>
          <a:xfrm>
            <a:off x="990600" y="1439396"/>
            <a:ext cx="7190565" cy="4696622"/>
          </a:xfrm>
          <a:prstGeom prst="rect">
            <a:avLst/>
          </a:prstGeom>
          <a:noFill/>
          <a:ln>
            <a:noFill/>
          </a:ln>
        </p:spPr>
      </p:pic>
    </p:spTree>
    <p:extLst>
      <p:ext uri="{BB962C8B-B14F-4D97-AF65-F5344CB8AC3E}">
        <p14:creationId xmlns:p14="http://schemas.microsoft.com/office/powerpoint/2010/main" val="335151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Deviance Residuals</a:t>
            </a:r>
          </a:p>
        </p:txBody>
      </p:sp>
      <p:pic>
        <p:nvPicPr>
          <p:cNvPr id="4" name="Picture Placeholder 3" descr="An equation followed by a command line and a scatterplot. The equation reads Deviance residual equals open curly bracket square root of negative 2 log (pi hat subscript i) if “yes”and negative square root of negative 2 log (1 minus pi hat subscript i) if “No”&#10;The command line reads Prompt, plot (residuals (l mod Sex), y lab equals “Deviance Residual”). &#10;The scatterplot correlates Index versus Deviance Residual. The horizontal axis plots the values of index and the vertical axis plots the values of Pearson Residual.  The dots are scattered throughout the graph but are more concentrated between negative 1 mark and 1 mark along the vertical axis."/>
          <p:cNvPicPr>
            <a:picLocks noGrp="1" noChangeAspect="1"/>
          </p:cNvPicPr>
          <p:nvPr>
            <p:ph type="pic" sz="quarter" idx="11"/>
          </p:nvPr>
        </p:nvPicPr>
        <p:blipFill>
          <a:blip r:embed="rId2"/>
          <a:stretch>
            <a:fillRect/>
          </a:stretch>
        </p:blipFill>
        <p:spPr>
          <a:xfrm>
            <a:off x="1191816" y="1447800"/>
            <a:ext cx="7002648" cy="4635058"/>
          </a:xfrm>
          <a:prstGeom prst="rect">
            <a:avLst/>
          </a:prstGeom>
          <a:noFill/>
          <a:ln>
            <a:noFill/>
          </a:ln>
        </p:spPr>
      </p:pic>
    </p:spTree>
    <p:extLst>
      <p:ext uri="{BB962C8B-B14F-4D97-AF65-F5344CB8AC3E}">
        <p14:creationId xmlns:p14="http://schemas.microsoft.com/office/powerpoint/2010/main" val="231717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Distance</a:t>
            </a:r>
          </a:p>
        </p:txBody>
      </p:sp>
      <p:sp>
        <p:nvSpPr>
          <p:cNvPr id="5" name="Content Placeholder 4"/>
          <p:cNvSpPr>
            <a:spLocks noGrp="1"/>
          </p:cNvSpPr>
          <p:nvPr>
            <p:ph idx="1"/>
          </p:nvPr>
        </p:nvSpPr>
        <p:spPr>
          <a:xfrm>
            <a:off x="23501" y="1378703"/>
            <a:ext cx="9049827" cy="526297"/>
          </a:xfrm>
        </p:spPr>
        <p:txBody>
          <a:bodyPr>
            <a:normAutofit/>
          </a:bodyPr>
          <a:lstStyle/>
          <a:p>
            <a:pPr marL="0" indent="0">
              <a:buNone/>
            </a:pPr>
            <a:r>
              <a:rPr lang="en-US" dirty="0"/>
              <a:t>As in ordinary regression, uses both residuals and leverage.</a:t>
            </a:r>
          </a:p>
        </p:txBody>
      </p:sp>
      <p:pic>
        <p:nvPicPr>
          <p:cNvPr id="12" name="Picture Placeholder 11" descr="A command line and a scatterplot. The command line reads Prompt, plot (cooks .distance (l mod Sex), y lab equals “cook’ s D”).&#10;The graph correlates Index versus Cook,s D. The horizontal axis plots the values of Index and the vertical axis plots the values of Cook’s D. The dots are plotted between 0.00 mark and 0.10 mark along the vertical axis and corresponding to 0 mark and 270 mark along the horizontal axis. The dots are more concentrated between the 0.00 mark and 0.01. An arrow pointing at the dot that lies at (70, 0.15), far from the other dots reads Case number 88. "/>
          <p:cNvPicPr>
            <a:picLocks noGrp="1" noChangeAspect="1"/>
          </p:cNvPicPr>
          <p:nvPr>
            <p:ph type="pic" sz="quarter" idx="11"/>
          </p:nvPr>
        </p:nvPicPr>
        <p:blipFill>
          <a:blip r:embed="rId2"/>
          <a:stretch>
            <a:fillRect/>
          </a:stretch>
        </p:blipFill>
        <p:spPr>
          <a:xfrm>
            <a:off x="800777" y="2132890"/>
            <a:ext cx="7559595" cy="4086705"/>
          </a:xfrm>
          <a:prstGeom prst="rect">
            <a:avLst/>
          </a:prstGeom>
          <a:noFill/>
          <a:ln>
            <a:noFill/>
          </a:ln>
        </p:spPr>
      </p:pic>
    </p:spTree>
    <p:extLst>
      <p:ext uri="{BB962C8B-B14F-4D97-AF65-F5344CB8AC3E}">
        <p14:creationId xmlns:p14="http://schemas.microsoft.com/office/powerpoint/2010/main" val="3767839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Overall Fit: Pseudo-R</a:t>
            </a:r>
            <a:r>
              <a:rPr lang="en-US" baseline="30000" dirty="0"/>
              <a:t>2</a:t>
            </a:r>
          </a:p>
        </p:txBody>
      </p:sp>
      <p:sp>
        <p:nvSpPr>
          <p:cNvPr id="3" name="Content Placeholder 2"/>
          <p:cNvSpPr>
            <a:spLocks noGrp="1"/>
          </p:cNvSpPr>
          <p:nvPr>
            <p:ph idx="1"/>
          </p:nvPr>
        </p:nvSpPr>
        <p:spPr>
          <a:xfrm>
            <a:off x="356170" y="1679008"/>
            <a:ext cx="4610062" cy="530792"/>
          </a:xfrm>
        </p:spPr>
        <p:txBody>
          <a:bodyPr>
            <a:noAutofit/>
          </a:bodyPr>
          <a:lstStyle/>
          <a:p>
            <a:pPr marL="0" indent="0">
              <a:buNone/>
            </a:pPr>
            <a:r>
              <a:rPr lang="en-US" dirty="0"/>
              <a:t>Recall for ordinary regression:</a:t>
            </a:r>
          </a:p>
        </p:txBody>
      </p:sp>
      <p:pic>
        <p:nvPicPr>
          <p:cNvPr id="11" name="Picture Placeholder 10" descr="An equation reads R squared equals 1 minus S S E over S S total."/>
          <p:cNvPicPr>
            <a:picLocks noGrp="1" noChangeAspect="1"/>
          </p:cNvPicPr>
          <p:nvPr>
            <p:ph type="pic" sz="quarter" idx="13"/>
          </p:nvPr>
        </p:nvPicPr>
        <p:blipFill>
          <a:blip r:embed="rId2"/>
          <a:stretch>
            <a:fillRect/>
          </a:stretch>
        </p:blipFill>
        <p:spPr>
          <a:xfrm>
            <a:off x="5128143" y="1447800"/>
            <a:ext cx="3406257" cy="895742"/>
          </a:xfrm>
          <a:prstGeom prst="rect">
            <a:avLst/>
          </a:prstGeom>
          <a:noFill/>
          <a:ln>
            <a:noFill/>
          </a:ln>
        </p:spPr>
      </p:pic>
      <p:sp>
        <p:nvSpPr>
          <p:cNvPr id="6" name="Content Placeholder 2"/>
          <p:cNvSpPr>
            <a:spLocks noGrp="1"/>
          </p:cNvSpPr>
          <p:nvPr>
            <p:ph type="body" sz="quarter" idx="10"/>
          </p:nvPr>
        </p:nvSpPr>
        <p:spPr>
          <a:xfrm>
            <a:off x="235131" y="2898151"/>
            <a:ext cx="8673738" cy="1064249"/>
          </a:xfrm>
        </p:spPr>
        <p:txBody>
          <a:bodyPr>
            <a:noAutofit/>
          </a:bodyPr>
          <a:lstStyle/>
          <a:p>
            <a:pPr marL="0" indent="0">
              <a:lnSpc>
                <a:spcPct val="110000"/>
              </a:lnSpc>
              <a:spcBef>
                <a:spcPts val="624"/>
              </a:spcBef>
              <a:buNone/>
            </a:pPr>
            <a:r>
              <a:rPr lang="en-US" dirty="0"/>
              <a:t>One way to mimic this for logistic regression is to use −2log(</a:t>
            </a:r>
            <a:r>
              <a:rPr lang="en-US" i="1" dirty="0"/>
              <a:t>L</a:t>
            </a:r>
            <a:r>
              <a:rPr lang="en-US" dirty="0"/>
              <a:t>) in place of sums-of-squares variability.</a:t>
            </a:r>
          </a:p>
        </p:txBody>
      </p:sp>
      <p:pic>
        <p:nvPicPr>
          <p:cNvPr id="10" name="Picture Placeholder 9" descr="An equation reads Pseudo R squared equals 1 minus negative 2 log (L) over negative 2 log (L subscript 0) equals 1 minus log (L) over log (L subscript 0)."/>
          <p:cNvPicPr>
            <a:picLocks noGrp="1" noChangeAspect="1"/>
          </p:cNvPicPr>
          <p:nvPr>
            <p:ph type="pic" sz="quarter" idx="11"/>
          </p:nvPr>
        </p:nvPicPr>
        <p:blipFill>
          <a:blip r:embed="rId3"/>
          <a:stretch>
            <a:fillRect/>
          </a:stretch>
        </p:blipFill>
        <p:spPr>
          <a:xfrm>
            <a:off x="669973" y="4178194"/>
            <a:ext cx="7559627" cy="1112475"/>
          </a:xfrm>
          <a:prstGeom prst="rect">
            <a:avLst/>
          </a:prstGeom>
          <a:noFill/>
          <a:ln>
            <a:noFill/>
          </a:ln>
        </p:spPr>
      </p:pic>
      <p:sp>
        <p:nvSpPr>
          <p:cNvPr id="9" name="Content Placeholder 8"/>
          <p:cNvSpPr>
            <a:spLocks noGrp="1"/>
          </p:cNvSpPr>
          <p:nvPr>
            <p:ph sz="quarter" idx="15"/>
          </p:nvPr>
        </p:nvSpPr>
        <p:spPr>
          <a:xfrm>
            <a:off x="269597" y="5663865"/>
            <a:ext cx="8264803" cy="508335"/>
          </a:xfrm>
        </p:spPr>
        <p:txBody>
          <a:bodyPr>
            <a:normAutofit fontScale="92500" lnSpcReduction="10000"/>
          </a:bodyPr>
          <a:lstStyle/>
          <a:p>
            <a:pPr marL="0" indent="0">
              <a:buNone/>
            </a:pPr>
            <a:r>
              <a:rPr lang="en-US" dirty="0"/>
              <a:t>i.e., We compare the residual and null deviances.</a:t>
            </a:r>
          </a:p>
        </p:txBody>
      </p:sp>
    </p:spTree>
    <p:extLst>
      <p:ext uri="{BB962C8B-B14F-4D97-AF65-F5344CB8AC3E}">
        <p14:creationId xmlns:p14="http://schemas.microsoft.com/office/powerpoint/2010/main" val="172103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ICU Data (3 of 3)</a:t>
            </a:r>
          </a:p>
        </p:txBody>
      </p:sp>
      <p:sp>
        <p:nvSpPr>
          <p:cNvPr id="4" name="Content Placeholder 3"/>
          <p:cNvSpPr>
            <a:spLocks noGrp="1"/>
          </p:cNvSpPr>
          <p:nvPr>
            <p:ph idx="1"/>
          </p:nvPr>
        </p:nvSpPr>
        <p:spPr>
          <a:xfrm>
            <a:off x="228600" y="1371600"/>
            <a:ext cx="8610600" cy="533400"/>
          </a:xfrm>
        </p:spPr>
        <p:txBody>
          <a:bodyPr>
            <a:normAutofit/>
          </a:bodyPr>
          <a:lstStyle/>
          <a:p>
            <a:pPr marL="0" indent="0">
              <a:spcBef>
                <a:spcPts val="624"/>
              </a:spcBef>
              <a:buNone/>
            </a:pPr>
            <a:r>
              <a:rPr lang="en-US" dirty="0"/>
              <a:t>For SysBP as a predictor of Survive:</a:t>
            </a:r>
          </a:p>
        </p:txBody>
      </p:sp>
      <p:pic>
        <p:nvPicPr>
          <p:cNvPr id="7" name="Picture Placeholder 6" descr="A series of command lines with text. The first two command lines read Prompt, l mod B P equals g l m (survive approximately equals Sys B P, family equals binomial, data equals I C U). Prompt, summary (l mod B P).&#10;A text below the command lines reads Null Deviance: 200.16 on 199 degrees of freedom and Residual deviance 191.34 on 198 degrees of freedom.  A command line at the bottom reads Prompt, 1-summary (l mod B P) dollar deviance / summary (l mod B P) dollar null .deviance. 0.04409365."/>
          <p:cNvPicPr>
            <a:picLocks noGrp="1" noChangeAspect="1"/>
          </p:cNvPicPr>
          <p:nvPr>
            <p:ph type="pic" sz="quarter" idx="11"/>
          </p:nvPr>
        </p:nvPicPr>
        <p:blipFill>
          <a:blip r:embed="rId3"/>
          <a:stretch>
            <a:fillRect/>
          </a:stretch>
        </p:blipFill>
        <p:spPr>
          <a:xfrm>
            <a:off x="381000" y="1981200"/>
            <a:ext cx="7168717" cy="1829259"/>
          </a:xfrm>
          <a:prstGeom prst="rect">
            <a:avLst/>
          </a:prstGeom>
          <a:noFill/>
          <a:ln>
            <a:noFill/>
          </a:ln>
        </p:spPr>
      </p:pic>
      <p:sp>
        <p:nvSpPr>
          <p:cNvPr id="5" name="Content Placeholder 3"/>
          <p:cNvSpPr>
            <a:spLocks noGrp="1"/>
          </p:cNvSpPr>
          <p:nvPr>
            <p:ph type="body" sz="quarter" idx="10"/>
          </p:nvPr>
        </p:nvSpPr>
        <p:spPr>
          <a:xfrm>
            <a:off x="76200" y="3886200"/>
            <a:ext cx="8502831" cy="463650"/>
          </a:xfrm>
        </p:spPr>
        <p:txBody>
          <a:bodyPr>
            <a:noAutofit/>
          </a:bodyPr>
          <a:lstStyle/>
          <a:p>
            <a:pPr marL="0" indent="0">
              <a:buNone/>
            </a:pPr>
            <a:r>
              <a:rPr lang="en-US" dirty="0"/>
              <a:t>For Pulse as a predictor of Survive:</a:t>
            </a:r>
          </a:p>
        </p:txBody>
      </p:sp>
      <p:pic>
        <p:nvPicPr>
          <p:cNvPr id="8" name="Picture Placeholder 7" descr="A series of command lines with text. The first two command lines read Prompt, l mod Pulse equals g l m (survive approximately equals Pulse, family equals binomial, data equals I C U). Prompt, summary (l mod Pulse).&#10;A text below the command lines reads Null Deviance: 200.16 on 199 degrees of freedom and Residual deviance 199.96 on 198 degrees of freedom.  A command line at the bottom reads Prompt, 1-summary (l mod Pulse) dollar deviance / summary (l mod Pulse) dollar null .deviance. [1] 0.001001958."/>
          <p:cNvPicPr>
            <a:picLocks noGrp="1" noChangeAspect="1"/>
          </p:cNvPicPr>
          <p:nvPr>
            <p:ph type="pic" sz="quarter" idx="14"/>
          </p:nvPr>
        </p:nvPicPr>
        <p:blipFill>
          <a:blip r:embed="rId4"/>
          <a:stretch>
            <a:fillRect/>
          </a:stretch>
        </p:blipFill>
        <p:spPr>
          <a:xfrm>
            <a:off x="381000" y="4404473"/>
            <a:ext cx="7257050" cy="1853101"/>
          </a:xfrm>
          <a:prstGeom prst="rect">
            <a:avLst/>
          </a:prstGeom>
          <a:noFill/>
          <a:ln>
            <a:noFill/>
          </a:ln>
        </p:spPr>
      </p:pic>
    </p:spTree>
    <p:extLst>
      <p:ext uri="{BB962C8B-B14F-4D97-AF65-F5344CB8AC3E}">
        <p14:creationId xmlns:p14="http://schemas.microsoft.com/office/powerpoint/2010/main" val="1966053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C4E5-DE44-7149-9BF9-E9A163822192}"/>
              </a:ext>
            </a:extLst>
          </p:cNvPr>
          <p:cNvSpPr>
            <a:spLocks noGrp="1"/>
          </p:cNvSpPr>
          <p:nvPr>
            <p:ph type="title"/>
          </p:nvPr>
        </p:nvSpPr>
        <p:spPr/>
        <p:txBody>
          <a:bodyPr/>
          <a:lstStyle/>
          <a:p>
            <a:r>
              <a:rPr lang="en-US" dirty="0">
                <a:solidFill>
                  <a:schemeClr val="bg1"/>
                </a:solidFill>
              </a:rPr>
              <a:t>Additional Concepts</a:t>
            </a:r>
          </a:p>
        </p:txBody>
      </p:sp>
      <p:sp>
        <p:nvSpPr>
          <p:cNvPr id="3" name="Content Placeholder 2">
            <a:extLst>
              <a:ext uri="{FF2B5EF4-FFF2-40B4-BE49-F238E27FC236}">
                <a16:creationId xmlns:a16="http://schemas.microsoft.com/office/drawing/2014/main" id="{938E350A-F904-7748-9AFE-DBD70C18D9D2}"/>
              </a:ext>
            </a:extLst>
          </p:cNvPr>
          <p:cNvSpPr>
            <a:spLocks noGrp="1"/>
          </p:cNvSpPr>
          <p:nvPr>
            <p:ph sz="quarter" idx="15"/>
          </p:nvPr>
        </p:nvSpPr>
        <p:spPr/>
        <p:txBody>
          <a:bodyPr/>
          <a:lstStyle/>
          <a:p>
            <a:pPr algn="ctr"/>
            <a:r>
              <a:rPr lang="en-US" dirty="0">
                <a:solidFill>
                  <a:srgbClr val="FFFF00"/>
                </a:solidFill>
              </a:rPr>
              <a:t>These are totally optional…</a:t>
            </a:r>
          </a:p>
        </p:txBody>
      </p:sp>
    </p:spTree>
    <p:extLst>
      <p:ext uri="{BB962C8B-B14F-4D97-AF65-F5344CB8AC3E}">
        <p14:creationId xmlns:p14="http://schemas.microsoft.com/office/powerpoint/2010/main" val="144662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Overdispersion (1 of 2)</a:t>
            </a:r>
          </a:p>
        </p:txBody>
      </p:sp>
      <p:sp>
        <p:nvSpPr>
          <p:cNvPr id="5" name="Content Placeholder 4"/>
          <p:cNvSpPr>
            <a:spLocks noGrp="1"/>
          </p:cNvSpPr>
          <p:nvPr>
            <p:ph idx="1"/>
          </p:nvPr>
        </p:nvSpPr>
        <p:spPr>
          <a:xfrm>
            <a:off x="156578" y="1405554"/>
            <a:ext cx="8783673" cy="1727197"/>
          </a:xfrm>
        </p:spPr>
        <p:txBody>
          <a:bodyPr>
            <a:noAutofit/>
          </a:bodyPr>
          <a:lstStyle/>
          <a:p>
            <a:pPr marL="0" indent="0">
              <a:buNone/>
            </a:pPr>
            <a:r>
              <a:rPr lang="en-US" dirty="0"/>
              <a:t>Sometimes seemingly binomial data, for which the variance should be predictable, actually deviate from being binomial.</a:t>
            </a:r>
          </a:p>
          <a:p>
            <a:pPr marL="0" indent="0">
              <a:buNone/>
            </a:pPr>
            <a:r>
              <a:rPr lang="en-US" dirty="0"/>
              <a:t>Try the Putts3 data (short form):</a:t>
            </a:r>
          </a:p>
        </p:txBody>
      </p:sp>
      <p:pic>
        <p:nvPicPr>
          <p:cNvPr id="10" name="Picture Placeholder 9" descr="Two command lines and a table with an annotated text. The command lines read as follows: &#10;Prompt, l mod over equals g l m (c blind (Made, Missed) approximately equals Length, family equals binomial, data equals Putts 3).&#10;Prompt, summary (l mod over).  &#10;The table has two rows and four columns with the column headers that read Estimate, Standard Error, z value, and P r greater than absolute value of z. The data presented are as follows: &#10;Row 1. Intercept. Estimate: 3.25684, Standard Error: 0.36893, z value: 8.828, P r greater than absolute value of z: lesser than 2 e minus 16, three asterisk.&#10;Row 2. Length. Estimate: Negative 0.56614, Standard Error: 0.06747, z value: Negative 8.391, P r greater than absolute value of z: Lesser than 2 e minus 16, three asterisk.  &#10;A text below the table reads (Dispersion parameter for binomial family taken to be 1)&#10;Null Deviance: 87.1429 on 4 degrees of freedom and Residual deviance 6.8257 on 3 degrees of freedom.  The text 6.8257 on 3 degrees of freedom is circled."/>
          <p:cNvPicPr>
            <a:picLocks noGrp="1" noChangeAspect="1"/>
          </p:cNvPicPr>
          <p:nvPr>
            <p:ph type="pic" sz="quarter" idx="11"/>
          </p:nvPr>
        </p:nvPicPr>
        <p:blipFill>
          <a:blip r:embed="rId3"/>
          <a:stretch>
            <a:fillRect/>
          </a:stretch>
        </p:blipFill>
        <p:spPr>
          <a:xfrm>
            <a:off x="304800" y="3241569"/>
            <a:ext cx="7414351" cy="2016231"/>
          </a:xfrm>
          <a:prstGeom prst="rect">
            <a:avLst/>
          </a:prstGeom>
          <a:noFill/>
          <a:ln>
            <a:noFill/>
          </a:ln>
        </p:spPr>
      </p:pic>
      <p:sp>
        <p:nvSpPr>
          <p:cNvPr id="3" name="Content Placeholder 4"/>
          <p:cNvSpPr>
            <a:spLocks noGrp="1"/>
          </p:cNvSpPr>
          <p:nvPr>
            <p:ph type="body" sz="quarter" idx="10"/>
          </p:nvPr>
        </p:nvSpPr>
        <p:spPr>
          <a:xfrm>
            <a:off x="228600" y="5355884"/>
            <a:ext cx="8673738" cy="892516"/>
          </a:xfrm>
        </p:spPr>
        <p:txBody>
          <a:bodyPr>
            <a:normAutofit fontScale="92500" lnSpcReduction="20000"/>
          </a:bodyPr>
          <a:lstStyle/>
          <a:p>
            <a:pPr marL="0" indent="0">
              <a:buNone/>
            </a:pPr>
            <a:r>
              <a:rPr lang="en-US" altLang="en-US" dirty="0"/>
              <a:t>If Residual deviance is well above the d.f., then we may have “</a:t>
            </a:r>
            <a:r>
              <a:rPr lang="en-US" altLang="ja-JP" dirty="0"/>
              <a:t>extra-binomial” variation.</a:t>
            </a:r>
            <a:endParaRPr lang="en-US" altLang="en-US" dirty="0"/>
          </a:p>
        </p:txBody>
      </p:sp>
    </p:spTree>
    <p:extLst>
      <p:ext uri="{BB962C8B-B14F-4D97-AF65-F5344CB8AC3E}">
        <p14:creationId xmlns:p14="http://schemas.microsoft.com/office/powerpoint/2010/main" val="26994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 y="152400"/>
            <a:ext cx="8839200" cy="457200"/>
          </a:xfrm>
        </p:spPr>
        <p:txBody>
          <a:bodyPr/>
          <a:lstStyle/>
          <a:p>
            <a:r>
              <a:rPr lang="en-US" altLang="en-US" sz="3600" dirty="0">
                <a:solidFill>
                  <a:schemeClr val="tx1"/>
                </a:solidFill>
                <a:ea typeface="ＭＳ Ｐゴシック" panose="020B0600070205080204" pitchFamily="34" charset="-128"/>
              </a:rPr>
              <a:t>Estimating Parameters in Logistic Regression</a:t>
            </a:r>
          </a:p>
        </p:txBody>
      </p:sp>
      <p:sp>
        <p:nvSpPr>
          <p:cNvPr id="58371" name="Rectangle 3"/>
          <p:cNvSpPr>
            <a:spLocks noChangeArrowheads="1"/>
          </p:cNvSpPr>
          <p:nvPr/>
        </p:nvSpPr>
        <p:spPr bwMode="auto">
          <a:xfrm>
            <a:off x="381000" y="868363"/>
            <a:ext cx="8305800" cy="15700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ts val="725"/>
              </a:spcBef>
              <a:buFontTx/>
              <a:buNone/>
            </a:pPr>
            <a:r>
              <a:rPr lang="en-US" altLang="en-US" dirty="0">
                <a:solidFill>
                  <a:schemeClr val="bg1"/>
                </a:solidFill>
              </a:rPr>
              <a:t>Parameters are chosen to </a:t>
            </a:r>
            <a:r>
              <a:rPr lang="en-US" altLang="en-US" i="1" dirty="0">
                <a:solidFill>
                  <a:schemeClr val="bg1"/>
                </a:solidFill>
              </a:rPr>
              <a:t>maximize</a:t>
            </a:r>
            <a:r>
              <a:rPr lang="en-US" altLang="en-US" dirty="0">
                <a:solidFill>
                  <a:schemeClr val="bg1"/>
                </a:solidFill>
              </a:rPr>
              <a:t> the </a:t>
            </a:r>
            <a:r>
              <a:rPr lang="en-US" altLang="en-US" i="1" dirty="0">
                <a:solidFill>
                  <a:schemeClr val="bg1"/>
                </a:solidFill>
              </a:rPr>
              <a:t>likelihood</a:t>
            </a:r>
            <a:r>
              <a:rPr lang="en-US" altLang="en-US" dirty="0">
                <a:solidFill>
                  <a:schemeClr val="bg1"/>
                </a:solidFill>
              </a:rPr>
              <a:t> of the observed sample (maximum likelihood estimation).</a:t>
            </a:r>
          </a:p>
        </p:txBody>
      </p:sp>
      <p:sp>
        <p:nvSpPr>
          <p:cNvPr id="58372" name="Text Box 4"/>
          <p:cNvSpPr txBox="1">
            <a:spLocks noChangeArrowheads="1"/>
          </p:cNvSpPr>
          <p:nvPr/>
        </p:nvSpPr>
        <p:spPr bwMode="auto">
          <a:xfrm>
            <a:off x="484188" y="2566988"/>
            <a:ext cx="8086725" cy="1166812"/>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ts val="725"/>
              </a:spcBef>
              <a:buFontTx/>
              <a:buNone/>
            </a:pPr>
            <a:r>
              <a:rPr lang="en-US" altLang="en-US" dirty="0">
                <a:solidFill>
                  <a:schemeClr val="bg1"/>
                </a:solidFill>
              </a:rPr>
              <a:t> If the </a:t>
            </a:r>
            <a:r>
              <a:rPr lang="en-US" altLang="en-US" i="1" dirty="0" err="1">
                <a:solidFill>
                  <a:schemeClr val="bg1"/>
                </a:solidFill>
              </a:rPr>
              <a:t>i</a:t>
            </a:r>
            <a:r>
              <a:rPr lang="en-US" altLang="en-US" baseline="30000" dirty="0" err="1">
                <a:solidFill>
                  <a:schemeClr val="bg1"/>
                </a:solidFill>
              </a:rPr>
              <a:t>th</a:t>
            </a:r>
            <a:r>
              <a:rPr lang="en-US" altLang="en-US" dirty="0">
                <a:solidFill>
                  <a:schemeClr val="bg1"/>
                </a:solidFill>
              </a:rPr>
              <a:t> point is YES (</a:t>
            </a:r>
            <a:r>
              <a:rPr lang="en-US" altLang="en-US" i="1" dirty="0" err="1">
                <a:solidFill>
                  <a:schemeClr val="bg1"/>
                </a:solidFill>
              </a:rPr>
              <a:t>y</a:t>
            </a:r>
            <a:r>
              <a:rPr lang="en-US" altLang="en-US" i="1" baseline="-25000" dirty="0" err="1">
                <a:solidFill>
                  <a:schemeClr val="bg1"/>
                </a:solidFill>
              </a:rPr>
              <a:t>i</a:t>
            </a:r>
            <a:r>
              <a:rPr lang="en-US" altLang="en-US" i="1" baseline="-25000" dirty="0">
                <a:solidFill>
                  <a:schemeClr val="bg1"/>
                </a:solidFill>
              </a:rPr>
              <a:t> </a:t>
            </a:r>
            <a:r>
              <a:rPr lang="en-US" altLang="en-US" dirty="0">
                <a:solidFill>
                  <a:schemeClr val="bg1"/>
                </a:solidFill>
              </a:rPr>
              <a:t>= 1), calculate </a:t>
            </a:r>
            <a:r>
              <a:rPr lang="en-US" altLang="en-US" i="1" dirty="0">
                <a:solidFill>
                  <a:schemeClr val="bg1"/>
                </a:solidFill>
                <a:sym typeface="Symbol" panose="05050102010706020507" pitchFamily="18" charset="2"/>
              </a:rPr>
              <a:t>π</a:t>
            </a:r>
            <a:r>
              <a:rPr lang="en-US" altLang="en-US" i="1" baseline="-25000" dirty="0" err="1">
                <a:solidFill>
                  <a:schemeClr val="bg1"/>
                </a:solidFill>
              </a:rPr>
              <a:t>i</a:t>
            </a:r>
            <a:r>
              <a:rPr lang="en-US" altLang="en-US" dirty="0">
                <a:solidFill>
                  <a:schemeClr val="bg1"/>
                </a:solidFill>
              </a:rPr>
              <a:t>.</a:t>
            </a:r>
          </a:p>
          <a:p>
            <a:pPr>
              <a:spcBef>
                <a:spcPts val="725"/>
              </a:spcBef>
              <a:buFontTx/>
              <a:buNone/>
            </a:pPr>
            <a:r>
              <a:rPr lang="en-US" altLang="en-US" dirty="0">
                <a:solidFill>
                  <a:schemeClr val="bg1"/>
                </a:solidFill>
              </a:rPr>
              <a:t> If the </a:t>
            </a:r>
            <a:r>
              <a:rPr lang="en-US" altLang="en-US" i="1" dirty="0" err="1">
                <a:solidFill>
                  <a:schemeClr val="bg1"/>
                </a:solidFill>
              </a:rPr>
              <a:t>i</a:t>
            </a:r>
            <a:r>
              <a:rPr lang="en-US" altLang="en-US" baseline="30000" dirty="0" err="1">
                <a:solidFill>
                  <a:schemeClr val="bg1"/>
                </a:solidFill>
              </a:rPr>
              <a:t>th</a:t>
            </a:r>
            <a:r>
              <a:rPr lang="en-US" altLang="en-US" dirty="0">
                <a:solidFill>
                  <a:schemeClr val="bg1"/>
                </a:solidFill>
              </a:rPr>
              <a:t> point is NO (</a:t>
            </a:r>
            <a:r>
              <a:rPr lang="en-US" altLang="en-US" i="1" dirty="0" err="1">
                <a:solidFill>
                  <a:schemeClr val="bg1"/>
                </a:solidFill>
              </a:rPr>
              <a:t>y</a:t>
            </a:r>
            <a:r>
              <a:rPr lang="en-US" altLang="en-US" i="1" baseline="-25000" dirty="0" err="1">
                <a:solidFill>
                  <a:schemeClr val="bg1"/>
                </a:solidFill>
              </a:rPr>
              <a:t>i</a:t>
            </a:r>
            <a:r>
              <a:rPr lang="en-US" altLang="en-US" i="1" baseline="-25000" dirty="0">
                <a:solidFill>
                  <a:schemeClr val="bg1"/>
                </a:solidFill>
              </a:rPr>
              <a:t> </a:t>
            </a:r>
            <a:r>
              <a:rPr lang="en-US" altLang="en-US" dirty="0">
                <a:solidFill>
                  <a:schemeClr val="bg1"/>
                </a:solidFill>
              </a:rPr>
              <a:t>= 0), calculate 1</a:t>
            </a:r>
            <a:r>
              <a:rPr lang="en-US" altLang="en-US" i="1" dirty="0">
                <a:solidFill>
                  <a:schemeClr val="bg1"/>
                </a:solidFill>
              </a:rPr>
              <a:t> </a:t>
            </a:r>
            <a:r>
              <a:rPr lang="en-US" altLang="en-US" dirty="0">
                <a:solidFill>
                  <a:schemeClr val="bg1"/>
                </a:solidFill>
              </a:rPr>
              <a:t>−</a:t>
            </a:r>
            <a:r>
              <a:rPr lang="en-US" altLang="en-US" i="1" dirty="0">
                <a:solidFill>
                  <a:schemeClr val="bg1"/>
                </a:solidFill>
              </a:rPr>
              <a:t> </a:t>
            </a:r>
            <a:r>
              <a:rPr lang="en-US" altLang="en-US" i="1" dirty="0">
                <a:solidFill>
                  <a:schemeClr val="bg1"/>
                </a:solidFill>
                <a:sym typeface="Symbol" panose="05050102010706020507" pitchFamily="18" charset="2"/>
              </a:rPr>
              <a:t>π</a:t>
            </a:r>
            <a:r>
              <a:rPr lang="en-US" altLang="en-US" i="1" baseline="-25000" dirty="0" err="1">
                <a:solidFill>
                  <a:schemeClr val="bg1"/>
                </a:solidFill>
              </a:rPr>
              <a:t>i</a:t>
            </a:r>
            <a:r>
              <a:rPr lang="en-US" altLang="en-US" dirty="0">
                <a:solidFill>
                  <a:schemeClr val="bg1"/>
                </a:solidFill>
              </a:rPr>
              <a:t>.</a:t>
            </a:r>
          </a:p>
        </p:txBody>
      </p:sp>
      <p:graphicFrame>
        <p:nvGraphicFramePr>
          <p:cNvPr id="58373" name="Object 5"/>
          <p:cNvGraphicFramePr>
            <a:graphicFrameLocks noChangeAspect="1"/>
          </p:cNvGraphicFramePr>
          <p:nvPr/>
        </p:nvGraphicFramePr>
        <p:xfrm>
          <a:off x="2695575" y="3932238"/>
          <a:ext cx="4238625" cy="855662"/>
        </p:xfrm>
        <a:graphic>
          <a:graphicData uri="http://schemas.openxmlformats.org/presentationml/2006/ole">
            <mc:AlternateContent xmlns:mc="http://schemas.openxmlformats.org/markup-compatibility/2006">
              <mc:Choice xmlns:v="urn:schemas-microsoft-com:vml" Requires="v">
                <p:oleObj spid="_x0000_s46108" name="Equation" r:id="rId4" imgW="1256755" imgH="253890" progId="Equation.DSMT4">
                  <p:embed/>
                </p:oleObj>
              </mc:Choice>
              <mc:Fallback>
                <p:oleObj name="Equation" r:id="rId4" imgW="1256755" imgH="25389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575" y="3932238"/>
                        <a:ext cx="4238625" cy="855662"/>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74" name="Text Box 6"/>
          <p:cNvSpPr txBox="1">
            <a:spLocks noChangeArrowheads="1"/>
          </p:cNvSpPr>
          <p:nvPr/>
        </p:nvSpPr>
        <p:spPr bwMode="auto">
          <a:xfrm>
            <a:off x="457200" y="406400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dirty="0"/>
              <a:t>Likelihood:</a:t>
            </a:r>
          </a:p>
        </p:txBody>
      </p:sp>
      <p:sp>
        <p:nvSpPr>
          <p:cNvPr id="7" name="TextBox 6"/>
          <p:cNvSpPr txBox="1">
            <a:spLocks noChangeArrowheads="1"/>
          </p:cNvSpPr>
          <p:nvPr/>
        </p:nvSpPr>
        <p:spPr bwMode="auto">
          <a:xfrm>
            <a:off x="7010400" y="2427288"/>
            <a:ext cx="228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a:solidFill>
                  <a:srgbClr val="FFFF66"/>
                </a:solidFill>
              </a:rPr>
              <a:t>^</a:t>
            </a:r>
          </a:p>
        </p:txBody>
      </p:sp>
      <p:sp>
        <p:nvSpPr>
          <p:cNvPr id="8" name="TextBox 7"/>
          <p:cNvSpPr txBox="1">
            <a:spLocks noChangeArrowheads="1"/>
          </p:cNvSpPr>
          <p:nvPr/>
        </p:nvSpPr>
        <p:spPr bwMode="auto">
          <a:xfrm>
            <a:off x="7467600" y="3036888"/>
            <a:ext cx="228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a:solidFill>
                  <a:srgbClr val="FFFF66"/>
                </a:solidFill>
              </a:rPr>
              <a:t>^</a:t>
            </a:r>
          </a:p>
        </p:txBody>
      </p:sp>
      <p:sp>
        <p:nvSpPr>
          <p:cNvPr id="9" name="Text Box 4"/>
          <p:cNvSpPr txBox="1">
            <a:spLocks noChangeArrowheads="1"/>
          </p:cNvSpPr>
          <p:nvPr/>
        </p:nvSpPr>
        <p:spPr bwMode="auto">
          <a:xfrm>
            <a:off x="304800" y="5130800"/>
            <a:ext cx="8305800"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600" b="1">
                <a:latin typeface="Courier New" panose="02070309020205020404" pitchFamily="49" charset="0"/>
              </a:rPr>
              <a:t>Here the estimated probabilities, </a:t>
            </a:r>
            <a:r>
              <a:rPr lang="en-US" altLang="en-US" sz="1600" b="1">
                <a:latin typeface="Symbol" panose="05050102010706020507" pitchFamily="18" charset="2"/>
              </a:rPr>
              <a:t>p</a:t>
            </a:r>
            <a:r>
              <a:rPr lang="en-US" altLang="en-US" sz="1600" b="1">
                <a:latin typeface="Courier New" panose="02070309020205020404" pitchFamily="49" charset="0"/>
              </a:rPr>
              <a:t>, come from a model.  What model is best?</a:t>
            </a:r>
          </a:p>
        </p:txBody>
      </p:sp>
      <p:sp>
        <p:nvSpPr>
          <p:cNvPr id="10" name="TextBox 9"/>
          <p:cNvSpPr txBox="1">
            <a:spLocks noChangeArrowheads="1"/>
          </p:cNvSpPr>
          <p:nvPr/>
        </p:nvSpPr>
        <p:spPr bwMode="auto">
          <a:xfrm>
            <a:off x="4452938" y="5029200"/>
            <a:ext cx="30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a:t>^</a:t>
            </a:r>
          </a:p>
        </p:txBody>
      </p:sp>
      <p:sp>
        <p:nvSpPr>
          <p:cNvPr id="11" name="Text Box 4"/>
          <p:cNvSpPr txBox="1">
            <a:spLocks noChangeArrowheads="1"/>
          </p:cNvSpPr>
          <p:nvPr/>
        </p:nvSpPr>
        <p:spPr bwMode="auto">
          <a:xfrm>
            <a:off x="381000" y="5910263"/>
            <a:ext cx="83058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600" b="1">
                <a:latin typeface="Courier New" panose="02070309020205020404" pitchFamily="49" charset="0"/>
              </a:rPr>
              <a:t>(See Exercise 9.9 and likelihood-play.xls)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2"/>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374"/>
                                        </p:tgtEl>
                                        <p:attrNameLst>
                                          <p:attrName>style.visibility</p:attrName>
                                        </p:attrNameLst>
                                      </p:cBhvr>
                                      <p:to>
                                        <p:strVal val="visible"/>
                                      </p:to>
                                    </p:set>
                                  </p:childTnLst>
                                </p:cTn>
                              </p:par>
                            </p:childTnLst>
                          </p:cTn>
                        </p:par>
                        <p:par>
                          <p:cTn id="21" fill="hold" nodeType="afterGroup">
                            <p:stCondLst>
                              <p:cond delay="0"/>
                            </p:stCondLst>
                            <p:childTnLst>
                              <p:par>
                                <p:cTn id="22" presetID="23" presetClass="entr" presetSubtype="16" fill="hold" nodeType="afterEffect">
                                  <p:stCondLst>
                                    <p:cond delay="0"/>
                                  </p:stCondLst>
                                  <p:childTnLst>
                                    <p:set>
                                      <p:cBhvr>
                                        <p:cTn id="23" dur="1" fill="hold">
                                          <p:stCondLst>
                                            <p:cond delay="0"/>
                                          </p:stCondLst>
                                        </p:cTn>
                                        <p:tgtEl>
                                          <p:spTgt spid="58373"/>
                                        </p:tgtEl>
                                        <p:attrNameLst>
                                          <p:attrName>style.visibility</p:attrName>
                                        </p:attrNameLst>
                                      </p:cBhvr>
                                      <p:to>
                                        <p:strVal val="visible"/>
                                      </p:to>
                                    </p:set>
                                    <p:anim calcmode="lin" valueType="num">
                                      <p:cBhvr>
                                        <p:cTn id="24" dur="500" fill="hold"/>
                                        <p:tgtEl>
                                          <p:spTgt spid="58373"/>
                                        </p:tgtEl>
                                        <p:attrNameLst>
                                          <p:attrName>ppt_w</p:attrName>
                                        </p:attrNameLst>
                                      </p:cBhvr>
                                      <p:tavLst>
                                        <p:tav tm="0">
                                          <p:val>
                                            <p:fltVal val="0"/>
                                          </p:val>
                                        </p:tav>
                                        <p:tav tm="100000">
                                          <p:val>
                                            <p:strVal val="#ppt_w"/>
                                          </p:val>
                                        </p:tav>
                                      </p:tavLst>
                                    </p:anim>
                                    <p:anim calcmode="lin" valueType="num">
                                      <p:cBhvr>
                                        <p:cTn id="25" dur="500" fill="hold"/>
                                        <p:tgtEl>
                                          <p:spTgt spid="58373"/>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nimBg="1" autoUpdateAnimBg="0"/>
      <p:bldP spid="58372" grpId="0" animBg="1" autoUpdateAnimBg="0"/>
      <p:bldP spid="58374" grpId="0"/>
      <p:bldP spid="7" grpId="0"/>
      <p:bldP spid="8" grpId="0"/>
      <p:bldP spid="9" grpId="0" animBg="1"/>
      <p:bldP spid="10"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Overdispersion (2 of 2)</a:t>
            </a:r>
          </a:p>
        </p:txBody>
      </p:sp>
      <p:sp>
        <p:nvSpPr>
          <p:cNvPr id="5" name="Content Placeholder 4"/>
          <p:cNvSpPr>
            <a:spLocks noGrp="1"/>
          </p:cNvSpPr>
          <p:nvPr>
            <p:ph idx="1"/>
          </p:nvPr>
        </p:nvSpPr>
        <p:spPr>
          <a:xfrm>
            <a:off x="156578" y="1405555"/>
            <a:ext cx="8783673" cy="1109045"/>
          </a:xfrm>
        </p:spPr>
        <p:txBody>
          <a:bodyPr>
            <a:noAutofit/>
          </a:bodyPr>
          <a:lstStyle/>
          <a:p>
            <a:pPr marL="0" indent="0">
              <a:buNone/>
            </a:pPr>
            <a:r>
              <a:rPr lang="en-US" altLang="en-US" dirty="0"/>
              <a:t>What to do if we suspect overdispersion?</a:t>
            </a:r>
          </a:p>
          <a:p>
            <a:pPr marL="0" indent="0">
              <a:buNone/>
            </a:pPr>
            <a:r>
              <a:rPr lang="en-US" dirty="0"/>
              <a:t>Change the </a:t>
            </a:r>
            <a:r>
              <a:rPr lang="en-US" b="1" dirty="0"/>
              <a:t>family</a:t>
            </a:r>
            <a:r>
              <a:rPr lang="en-US" dirty="0"/>
              <a:t> from </a:t>
            </a:r>
            <a:r>
              <a:rPr lang="en-US" b="1" dirty="0"/>
              <a:t>binomial</a:t>
            </a:r>
            <a:r>
              <a:rPr lang="en-US" dirty="0"/>
              <a:t> to </a:t>
            </a:r>
            <a:r>
              <a:rPr lang="en-US" b="1" dirty="0" err="1"/>
              <a:t>quasibinomial</a:t>
            </a:r>
            <a:endParaRPr lang="en-US" b="1" dirty="0"/>
          </a:p>
        </p:txBody>
      </p:sp>
      <p:pic>
        <p:nvPicPr>
          <p:cNvPr id="7" name="Picture Placeholder 6" descr="Two command lines and a table with an annotated text. The command lines read as follows: &#10;Prompt, l mod Q equals g l m (c blind (Made, Missed) approximately equals Length, family equals quasi bionomial, data equals Putts 3).&#10;Prompt, summary (l mod Q).  &#10;The table has two rows and four columns with the column headers that read Estimate, Standard Error, z value, and P r greater than absolute value of z. The data presented are as follows: &#10;Row 1. Intercept. Estimate: 3.2568, Standard Error: 0.5552, z value: 5.866, P r greater than absolute value of z: 0.00988, two asterisk.&#10;Row 2. Length. Estimate: Negative 0.5661, Standard Error: 0.1015, z value: Negative 5.576, P r greater than absolute value of z: 0.01139, one asterisk.  A text beside the table reads P value not as extreme. &#10;A text below the table reads (Dispersion parameter for binomial family taken to be 2.264714). The text is boxed. &#10;Null Deviance: 87.1429 on 4 degrees of freedom and Residual deviance 6.8257 on 3 degrees of freedom."/>
          <p:cNvPicPr>
            <a:picLocks noGrp="1" noChangeAspect="1"/>
          </p:cNvPicPr>
          <p:nvPr>
            <p:ph type="pic" sz="quarter" idx="11"/>
          </p:nvPr>
        </p:nvPicPr>
        <p:blipFill>
          <a:blip r:embed="rId2"/>
          <a:stretch>
            <a:fillRect/>
          </a:stretch>
        </p:blipFill>
        <p:spPr>
          <a:xfrm>
            <a:off x="208337" y="2885388"/>
            <a:ext cx="8721644" cy="2797858"/>
          </a:xfrm>
          <a:prstGeom prst="rect">
            <a:avLst/>
          </a:prstGeom>
          <a:noFill/>
          <a:ln>
            <a:noFill/>
          </a:ln>
        </p:spPr>
      </p:pic>
    </p:spTree>
    <p:extLst>
      <p:ext uri="{BB962C8B-B14F-4D97-AF65-F5344CB8AC3E}">
        <p14:creationId xmlns:p14="http://schemas.microsoft.com/office/powerpoint/2010/main" val="1987082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Putts2 Data</a:t>
            </a:r>
          </a:p>
        </p:txBody>
      </p:sp>
      <p:pic>
        <p:nvPicPr>
          <p:cNvPr id="4" name="Picture Placeholder 3" descr="Two command lines and a table with an annotated text. The command lines read as follows: &#10;Prompt, l mod Putts 2 equals g l m (c blind (Made, Missed) approximately equals Length, family equals binomial, data equals Putts 2).&#10;Prompt, summary (l mod over).  &#10;The table has two rows and four columns with the column headers that read Estimate, Standard Error, z value, and P r greater than absolute value of z. The data presented are as follows: &#10;Row 1. Intercept. Estimate: 3.25684, Standard Error: 0.36893, z value: 8.828, P r greater than absolute value of z: lesser than 2 e minus 16, three asterisk.&#10;Row 2. Lengths. Estimate: Negative 0.56614, Standard Error: 0.06747, z value: Negative 8.391, P r greater than absolute value of z: Lesser than 2 e minus 16, three asterisk.  &#10;A text below the table reads &#10;Signif. Codes: 0 ‘three asterisks’ 0.001 ‘two asterisks’ 0.01 ‘one asterisk’ 0.05 ‘.’ 0.01 ‘ ’ 1.&#10;A text inside a box reads (Dispersion parameter for binomial family taken to be 1).&#10;The text at the bottom reads&#10;Null Deviance: 81.3865 on 4 degrees of freedom and Residual deviance 1.0692 on 3 degrees of freedom.  The text 6.8257 on 3 degrees of freedom is circled."/>
          <p:cNvPicPr>
            <a:picLocks noGrp="1" noChangeAspect="1"/>
          </p:cNvPicPr>
          <p:nvPr>
            <p:ph type="pic" sz="quarter" idx="11"/>
          </p:nvPr>
        </p:nvPicPr>
        <p:blipFill>
          <a:blip r:embed="rId2"/>
          <a:stretch>
            <a:fillRect/>
          </a:stretch>
        </p:blipFill>
        <p:spPr>
          <a:xfrm>
            <a:off x="252752" y="1553034"/>
            <a:ext cx="8696328" cy="3307230"/>
          </a:xfrm>
          <a:prstGeom prst="rect">
            <a:avLst/>
          </a:prstGeom>
          <a:noFill/>
          <a:ln>
            <a:noFill/>
          </a:ln>
        </p:spPr>
      </p:pic>
      <p:sp>
        <p:nvSpPr>
          <p:cNvPr id="5" name="Content Placeholder 4"/>
          <p:cNvSpPr>
            <a:spLocks noGrp="1"/>
          </p:cNvSpPr>
          <p:nvPr>
            <p:ph idx="1"/>
          </p:nvPr>
        </p:nvSpPr>
        <p:spPr>
          <a:xfrm>
            <a:off x="942382" y="5410200"/>
            <a:ext cx="7259234" cy="540001"/>
          </a:xfrm>
        </p:spPr>
        <p:txBody>
          <a:bodyPr>
            <a:noAutofit/>
          </a:bodyPr>
          <a:lstStyle/>
          <a:p>
            <a:pPr marL="0" indent="0">
              <a:buNone/>
            </a:pPr>
            <a:r>
              <a:rPr lang="en-US" altLang="en-US" dirty="0"/>
              <a:t>Not much concern with overdispersion. </a:t>
            </a:r>
            <a:endParaRPr lang="en-US" dirty="0"/>
          </a:p>
        </p:txBody>
      </p:sp>
    </p:spTree>
    <p:extLst>
      <p:ext uri="{BB962C8B-B14F-4D97-AF65-F5344CB8AC3E}">
        <p14:creationId xmlns:p14="http://schemas.microsoft.com/office/powerpoint/2010/main" val="769264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Overall Fit: Concordance</a:t>
            </a:r>
          </a:p>
        </p:txBody>
      </p:sp>
      <p:pic>
        <p:nvPicPr>
          <p:cNvPr id="6" name="Picture Placeholder 5" descr="Five bullet points under the title Basic idea. The bullet points read as follows: 1. Consider a case where the response is “yes” and the model gives a predicted yes proportion of pi hat i. 2. Look at a case with a “no” response that has predicted yes proportion of pi hat subscript j. 3. If pi hat subscript I is greater than pi hat subscript j, we say that pair of cases is concordant (_good; a “yes” should have a higher pi hat than a “no”). 4. If pi hat subscript I is lesser than pi hat subscript j, we say that pair of cases is discordant. 5. Compare every “yes” case to every “no” cases and find the proportion of pairs that are concordant."/>
          <p:cNvPicPr>
            <a:picLocks noGrp="1" noChangeAspect="1"/>
          </p:cNvPicPr>
          <p:nvPr>
            <p:ph type="pic" sz="quarter" idx="11"/>
          </p:nvPr>
        </p:nvPicPr>
        <p:blipFill>
          <a:blip r:embed="rId2"/>
          <a:stretch>
            <a:fillRect/>
          </a:stretch>
        </p:blipFill>
        <p:spPr>
          <a:xfrm>
            <a:off x="686189" y="1554725"/>
            <a:ext cx="7791495" cy="4615814"/>
          </a:xfrm>
          <a:prstGeom prst="rect">
            <a:avLst/>
          </a:prstGeom>
          <a:noFill/>
          <a:ln>
            <a:noFill/>
          </a:ln>
        </p:spPr>
      </p:pic>
    </p:spTree>
    <p:extLst>
      <p:ext uri="{BB962C8B-B14F-4D97-AF65-F5344CB8AC3E}">
        <p14:creationId xmlns:p14="http://schemas.microsoft.com/office/powerpoint/2010/main" val="42402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ICU Data (1 of 3)</a:t>
            </a:r>
          </a:p>
        </p:txBody>
      </p:sp>
      <p:sp>
        <p:nvSpPr>
          <p:cNvPr id="4" name="Content Placeholder 3"/>
          <p:cNvSpPr>
            <a:spLocks noGrp="1"/>
          </p:cNvSpPr>
          <p:nvPr>
            <p:ph idx="1"/>
          </p:nvPr>
        </p:nvSpPr>
        <p:spPr>
          <a:xfrm>
            <a:off x="228600" y="1371600"/>
            <a:ext cx="8610600" cy="1223554"/>
          </a:xfrm>
        </p:spPr>
        <p:txBody>
          <a:bodyPr/>
          <a:lstStyle/>
          <a:p>
            <a:pPr marL="0" indent="0">
              <a:spcBef>
                <a:spcPts val="624"/>
              </a:spcBef>
              <a:buNone/>
            </a:pPr>
            <a:r>
              <a:rPr lang="en-US" sz="2400" dirty="0"/>
              <a:t>Consider a model to predict </a:t>
            </a:r>
            <a:r>
              <a:rPr lang="en-US" sz="2400" b="1" dirty="0"/>
              <a:t>Survive</a:t>
            </a:r>
            <a:r>
              <a:rPr lang="en-US" sz="2400" dirty="0"/>
              <a:t> for ICU patients using blood pressure (</a:t>
            </a:r>
            <a:r>
              <a:rPr lang="en-US" sz="2400" b="1" dirty="0"/>
              <a:t>SysBP</a:t>
            </a:r>
            <a:r>
              <a:rPr lang="en-US" sz="2400" dirty="0"/>
              <a:t>). The data have 160 cases that survive and 40 cases that did not survive</a:t>
            </a:r>
          </a:p>
        </p:txBody>
      </p:sp>
      <p:pic>
        <p:nvPicPr>
          <p:cNvPr id="12" name="Picture Placeholder 11" descr="Two command lines and a coefficients table. The command lines read as follows: &#10;Prompt, l mod B P equals g l m (Survive approximately equals Sys B P, family equals binomial, data equals I C U). &#10;Prompt, Summary (l mod B P).&#10;The coefficients table has two rows and four columns with the column headers that read Estimate, Standard Error, z value, and P r greater than absolute value of z. The data presented are as follows: &#10;Row 1. Intercept. Estimate: Negative 0.777195, Standard Error: 0.757375, z value: Negative 1.026, P r greater than absolute value of z: 0.30481.&#10;Row 2. Sys B P. Estimate: 0.017019, Standard Error: 0.006001, z value: Negative 2.836, P r greater than absolute value of z: 0.00456, two asterisk.  &#10;A text below the table reads Null Deviance: 200.16 on 199 degrees of freedom and Residual deviance 191.34 on 198 degrees of freedom."/>
          <p:cNvPicPr>
            <a:picLocks noGrp="1" noChangeAspect="1"/>
          </p:cNvPicPr>
          <p:nvPr>
            <p:ph type="pic" sz="quarter" idx="11"/>
          </p:nvPr>
        </p:nvPicPr>
        <p:blipFill>
          <a:blip r:embed="rId3"/>
          <a:stretch>
            <a:fillRect/>
          </a:stretch>
        </p:blipFill>
        <p:spPr>
          <a:xfrm>
            <a:off x="304800" y="2743200"/>
            <a:ext cx="6872741" cy="1762916"/>
          </a:xfrm>
          <a:prstGeom prst="rect">
            <a:avLst/>
          </a:prstGeom>
          <a:noFill/>
          <a:ln>
            <a:noFill/>
          </a:ln>
        </p:spPr>
      </p:pic>
      <p:sp>
        <p:nvSpPr>
          <p:cNvPr id="5" name="Content Placeholder 3"/>
          <p:cNvSpPr>
            <a:spLocks noGrp="1"/>
          </p:cNvSpPr>
          <p:nvPr>
            <p:ph type="body" sz="quarter" idx="10"/>
          </p:nvPr>
        </p:nvSpPr>
        <p:spPr>
          <a:xfrm>
            <a:off x="228600" y="4629050"/>
            <a:ext cx="8587859" cy="463650"/>
          </a:xfrm>
        </p:spPr>
        <p:txBody>
          <a:bodyPr>
            <a:normAutofit/>
          </a:bodyPr>
          <a:lstStyle/>
          <a:p>
            <a:pPr marL="0" indent="0">
              <a:buNone/>
            </a:pPr>
            <a:r>
              <a:rPr lang="en-US" sz="2400" dirty="0"/>
              <a:t>There are 160 × 40 = 6400 possible pairs</a:t>
            </a:r>
          </a:p>
        </p:txBody>
      </p:sp>
      <p:pic>
        <p:nvPicPr>
          <p:cNvPr id="13" name="Picture Placeholder 12" descr="A table has two rows and three columns with the column headers reading Concordant, Discordant, and Ties. The data presented are as follows:&#10;Row 1. Number.  Concordant: 3960, Discordant: 2287, Ties: 153.&#10;Row 2. Percent.  Concordant: 61.9 percent, Discordant: 35.7 percent, Ties: 2.4 percent."/>
          <p:cNvPicPr>
            <a:picLocks noGrp="1" noChangeAspect="1"/>
          </p:cNvPicPr>
          <p:nvPr>
            <p:ph type="pic" sz="quarter" idx="14"/>
          </p:nvPr>
        </p:nvPicPr>
        <p:blipFill>
          <a:blip r:embed="rId4"/>
          <a:stretch>
            <a:fillRect/>
          </a:stretch>
        </p:blipFill>
        <p:spPr>
          <a:xfrm>
            <a:off x="304800" y="5166200"/>
            <a:ext cx="7997851" cy="1070578"/>
          </a:xfrm>
          <a:prstGeom prst="rect">
            <a:avLst/>
          </a:prstGeom>
          <a:noFill/>
          <a:ln>
            <a:noFill/>
          </a:ln>
        </p:spPr>
      </p:pic>
    </p:spTree>
    <p:extLst>
      <p:ext uri="{BB962C8B-B14F-4D97-AF65-F5344CB8AC3E}">
        <p14:creationId xmlns:p14="http://schemas.microsoft.com/office/powerpoint/2010/main" val="2196038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ICU Data (2 of 3)</a:t>
            </a:r>
          </a:p>
        </p:txBody>
      </p:sp>
      <p:sp>
        <p:nvSpPr>
          <p:cNvPr id="4" name="Content Placeholder 3"/>
          <p:cNvSpPr>
            <a:spLocks noGrp="1"/>
          </p:cNvSpPr>
          <p:nvPr>
            <p:ph idx="1"/>
          </p:nvPr>
        </p:nvSpPr>
        <p:spPr>
          <a:xfrm>
            <a:off x="228600" y="1371600"/>
            <a:ext cx="8610600" cy="914400"/>
          </a:xfrm>
        </p:spPr>
        <p:txBody>
          <a:bodyPr>
            <a:normAutofit/>
          </a:bodyPr>
          <a:lstStyle/>
          <a:p>
            <a:pPr marL="0" indent="0">
              <a:buNone/>
            </a:pPr>
            <a:r>
              <a:rPr lang="en-US" dirty="0"/>
              <a:t>Compare the 61.9% concordance for using SYSBP as the predictor to a model using Pulse rate.</a:t>
            </a:r>
          </a:p>
        </p:txBody>
      </p:sp>
      <p:pic>
        <p:nvPicPr>
          <p:cNvPr id="6" name="Picture Placeholder 5" descr="Two command lines and two tables.&#10;The command lines read as follows:&#10;Prompt, l mod Pulse equals g l m (Survive approximately equals Pulse, family equals binomial, data equals I C U).&#10;Prompt, summary (l mod Pulse)&#10;The first table has two rows and four columns with the column headers that read Estimate, Standard Error, Z value, and P r greater than absolute value of z. The data presented are as follows:&#10;Row 1. Intercept. Estimate: 1.679129, Standard Error: 0.679863, Z value: 2.470, P r greater than absolute value of z: 0.0135, one asterisk.&#10;Row 2. Pulse. Estimate: Negative 0.002941, Standard Error: 0.006552, Z value: Negative 0.449, P r greater than absolute value of z: 0.6535.&#10;A text below this table reads Null Deviance: 200.16 on 199 degrees of freedom and Residual deviance 199.96 on 198 degrees of freedom.  &#10;The second table has two rows and three columns with the column headers reading Concordant, Discordant, and Ties.  The data presented are as follows:&#10;Row 1. Number.  Concordant: 3252, Discordant: 2973, Ties: 175.&#10;Row 2. Percent.  Concordant: 50.8 percent, Discordant: 46.5 percent, Ties: 2.7 percent."/>
          <p:cNvPicPr>
            <a:picLocks noGrp="1" noChangeAspect="1"/>
          </p:cNvPicPr>
          <p:nvPr>
            <p:ph type="pic" sz="quarter" idx="11"/>
          </p:nvPr>
        </p:nvPicPr>
        <p:blipFill>
          <a:blip r:embed="rId3"/>
          <a:stretch>
            <a:fillRect/>
          </a:stretch>
        </p:blipFill>
        <p:spPr>
          <a:xfrm>
            <a:off x="371540" y="2426585"/>
            <a:ext cx="7858060" cy="3167219"/>
          </a:xfrm>
          <a:prstGeom prst="rect">
            <a:avLst/>
          </a:prstGeom>
          <a:noFill/>
          <a:ln>
            <a:noFill/>
          </a:ln>
        </p:spPr>
      </p:pic>
      <p:sp>
        <p:nvSpPr>
          <p:cNvPr id="5" name="Content Placeholder 3"/>
          <p:cNvSpPr>
            <a:spLocks noGrp="1"/>
          </p:cNvSpPr>
          <p:nvPr>
            <p:ph type="body" sz="quarter" idx="10"/>
          </p:nvPr>
        </p:nvSpPr>
        <p:spPr>
          <a:xfrm>
            <a:off x="251341" y="5708550"/>
            <a:ext cx="8587859" cy="463650"/>
          </a:xfrm>
        </p:spPr>
        <p:txBody>
          <a:bodyPr>
            <a:noAutofit/>
          </a:bodyPr>
          <a:lstStyle/>
          <a:p>
            <a:pPr marL="0" indent="0" algn="ctr">
              <a:buNone/>
            </a:pPr>
            <a:r>
              <a:rPr lang="en-US" dirty="0"/>
              <a:t>Pulse is a weaker predictor than SysBP.</a:t>
            </a:r>
          </a:p>
        </p:txBody>
      </p:sp>
    </p:spTree>
    <p:extLst>
      <p:ext uri="{BB962C8B-B14F-4D97-AF65-F5344CB8AC3E}">
        <p14:creationId xmlns:p14="http://schemas.microsoft.com/office/powerpoint/2010/main" val="426983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152400"/>
            <a:ext cx="7772400" cy="457200"/>
          </a:xfrm>
        </p:spPr>
        <p:txBody>
          <a:bodyPr/>
          <a:lstStyle/>
          <a:p>
            <a:r>
              <a:rPr lang="en-US" altLang="en-US" sz="3600" dirty="0">
                <a:solidFill>
                  <a:schemeClr val="tx1"/>
                </a:solidFill>
                <a:ea typeface="ＭＳ Ｐゴシック" panose="020B0600070205080204" pitchFamily="34" charset="-128"/>
              </a:rPr>
              <a:t>A Simple(?!) Max Likelihood Problem</a:t>
            </a:r>
          </a:p>
        </p:txBody>
      </p:sp>
      <p:sp>
        <p:nvSpPr>
          <p:cNvPr id="58372" name="Text Box 4"/>
          <p:cNvSpPr txBox="1">
            <a:spLocks noChangeArrowheads="1"/>
          </p:cNvSpPr>
          <p:nvPr/>
        </p:nvSpPr>
        <p:spPr bwMode="auto">
          <a:xfrm>
            <a:off x="452437" y="838200"/>
            <a:ext cx="8086725" cy="1166812"/>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ts val="725"/>
              </a:spcBef>
              <a:buFontTx/>
              <a:buNone/>
            </a:pPr>
            <a:r>
              <a:rPr lang="en-US" altLang="en-US" dirty="0">
                <a:solidFill>
                  <a:schemeClr val="bg1"/>
                </a:solidFill>
              </a:rPr>
              <a:t>If the </a:t>
            </a:r>
            <a:r>
              <a:rPr lang="en-US" altLang="en-US" i="1" dirty="0" err="1">
                <a:solidFill>
                  <a:schemeClr val="bg1"/>
                </a:solidFill>
              </a:rPr>
              <a:t>i</a:t>
            </a:r>
            <a:r>
              <a:rPr lang="en-US" altLang="en-US" baseline="30000" dirty="0" err="1">
                <a:solidFill>
                  <a:schemeClr val="bg1"/>
                </a:solidFill>
              </a:rPr>
              <a:t>th</a:t>
            </a:r>
            <a:r>
              <a:rPr lang="en-US" altLang="en-US" dirty="0">
                <a:solidFill>
                  <a:schemeClr val="bg1"/>
                </a:solidFill>
              </a:rPr>
              <a:t> point is YES (</a:t>
            </a:r>
            <a:r>
              <a:rPr lang="en-US" altLang="en-US" i="1" dirty="0" err="1">
                <a:solidFill>
                  <a:schemeClr val="bg1"/>
                </a:solidFill>
              </a:rPr>
              <a:t>y</a:t>
            </a:r>
            <a:r>
              <a:rPr lang="en-US" altLang="en-US" i="1" baseline="-25000" dirty="0" err="1">
                <a:solidFill>
                  <a:schemeClr val="bg1"/>
                </a:solidFill>
              </a:rPr>
              <a:t>i</a:t>
            </a:r>
            <a:r>
              <a:rPr lang="en-US" altLang="en-US" i="1" baseline="-25000" dirty="0">
                <a:solidFill>
                  <a:schemeClr val="bg1"/>
                </a:solidFill>
              </a:rPr>
              <a:t> </a:t>
            </a:r>
            <a:r>
              <a:rPr lang="en-US" altLang="en-US" dirty="0">
                <a:solidFill>
                  <a:schemeClr val="bg1"/>
                </a:solidFill>
              </a:rPr>
              <a:t>= 1), calculate </a:t>
            </a:r>
            <a:r>
              <a:rPr lang="en-US" altLang="en-US" i="1" dirty="0">
                <a:solidFill>
                  <a:schemeClr val="bg1"/>
                </a:solidFill>
                <a:sym typeface="Symbol" panose="05050102010706020507" pitchFamily="18" charset="2"/>
              </a:rPr>
              <a:t>π.</a:t>
            </a:r>
            <a:endParaRPr lang="en-US" altLang="en-US" dirty="0">
              <a:solidFill>
                <a:schemeClr val="bg1"/>
              </a:solidFill>
            </a:endParaRPr>
          </a:p>
          <a:p>
            <a:pPr>
              <a:spcBef>
                <a:spcPts val="725"/>
              </a:spcBef>
              <a:buFontTx/>
              <a:buNone/>
            </a:pPr>
            <a:r>
              <a:rPr lang="en-US" altLang="en-US" dirty="0">
                <a:solidFill>
                  <a:schemeClr val="bg1"/>
                </a:solidFill>
              </a:rPr>
              <a:t>If the </a:t>
            </a:r>
            <a:r>
              <a:rPr lang="en-US" altLang="en-US" i="1" dirty="0" err="1">
                <a:solidFill>
                  <a:schemeClr val="bg1"/>
                </a:solidFill>
              </a:rPr>
              <a:t>i</a:t>
            </a:r>
            <a:r>
              <a:rPr lang="en-US" altLang="en-US" baseline="30000" dirty="0" err="1">
                <a:solidFill>
                  <a:schemeClr val="bg1"/>
                </a:solidFill>
              </a:rPr>
              <a:t>th</a:t>
            </a:r>
            <a:r>
              <a:rPr lang="en-US" altLang="en-US" dirty="0">
                <a:solidFill>
                  <a:schemeClr val="bg1"/>
                </a:solidFill>
              </a:rPr>
              <a:t> point is NO (</a:t>
            </a:r>
            <a:r>
              <a:rPr lang="en-US" altLang="en-US" i="1" dirty="0" err="1">
                <a:solidFill>
                  <a:schemeClr val="bg1"/>
                </a:solidFill>
              </a:rPr>
              <a:t>y</a:t>
            </a:r>
            <a:r>
              <a:rPr lang="en-US" altLang="en-US" i="1" baseline="-25000" dirty="0" err="1">
                <a:solidFill>
                  <a:schemeClr val="bg1"/>
                </a:solidFill>
              </a:rPr>
              <a:t>i</a:t>
            </a:r>
            <a:r>
              <a:rPr lang="en-US" altLang="en-US" i="1" baseline="-25000" dirty="0">
                <a:solidFill>
                  <a:schemeClr val="bg1"/>
                </a:solidFill>
              </a:rPr>
              <a:t> </a:t>
            </a:r>
            <a:r>
              <a:rPr lang="en-US" altLang="en-US" dirty="0">
                <a:solidFill>
                  <a:schemeClr val="bg1"/>
                </a:solidFill>
              </a:rPr>
              <a:t>= 0), calculate 1 −</a:t>
            </a:r>
            <a:r>
              <a:rPr lang="en-US" altLang="en-US" i="1" dirty="0">
                <a:solidFill>
                  <a:schemeClr val="bg1"/>
                </a:solidFill>
              </a:rPr>
              <a:t> </a:t>
            </a:r>
            <a:r>
              <a:rPr lang="en-US" altLang="en-US" i="1" dirty="0">
                <a:solidFill>
                  <a:schemeClr val="bg1"/>
                </a:solidFill>
                <a:sym typeface="Symbol" panose="05050102010706020507" pitchFamily="18" charset="2"/>
              </a:rPr>
              <a:t>π.</a:t>
            </a:r>
            <a:endParaRPr lang="en-US" altLang="en-US" dirty="0">
              <a:solidFill>
                <a:schemeClr val="bg1"/>
              </a:solidFill>
            </a:endParaRPr>
          </a:p>
        </p:txBody>
      </p:sp>
      <p:graphicFrame>
        <p:nvGraphicFramePr>
          <p:cNvPr id="58373" name="Object 5"/>
          <p:cNvGraphicFramePr>
            <a:graphicFrameLocks noChangeAspect="1"/>
          </p:cNvGraphicFramePr>
          <p:nvPr/>
        </p:nvGraphicFramePr>
        <p:xfrm>
          <a:off x="2686050" y="2208213"/>
          <a:ext cx="4491038" cy="992187"/>
        </p:xfrm>
        <a:graphic>
          <a:graphicData uri="http://schemas.openxmlformats.org/presentationml/2006/ole">
            <mc:AlternateContent xmlns:mc="http://schemas.openxmlformats.org/markup-compatibility/2006">
              <mc:Choice xmlns:v="urn:schemas-microsoft-com:vml" Requires="v">
                <p:oleObj spid="_x0000_s113695" name="Equation" r:id="rId4" imgW="1206500" imgH="266700" progId="Equation.DSMT4">
                  <p:embed/>
                </p:oleObj>
              </mc:Choice>
              <mc:Fallback>
                <p:oleObj name="Equation" r:id="rId4" imgW="1206500" imgH="266700" progId="Equation.DSMT4">
                  <p:embed/>
                  <p:pic>
                    <p:nvPicPr>
                      <p:cNvPr id="5837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6050" y="2208213"/>
                        <a:ext cx="4491038" cy="992187"/>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74" name="Text Box 6"/>
          <p:cNvSpPr txBox="1">
            <a:spLocks noChangeArrowheads="1"/>
          </p:cNvSpPr>
          <p:nvPr/>
        </p:nvSpPr>
        <p:spPr bwMode="auto">
          <a:xfrm>
            <a:off x="533400" y="238760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dirty="0"/>
              <a:t>Likelihood:</a:t>
            </a:r>
          </a:p>
        </p:txBody>
      </p:sp>
      <p:sp>
        <p:nvSpPr>
          <p:cNvPr id="7" name="TextBox 6"/>
          <p:cNvSpPr txBox="1">
            <a:spLocks noChangeArrowheads="1"/>
          </p:cNvSpPr>
          <p:nvPr/>
        </p:nvSpPr>
        <p:spPr bwMode="auto">
          <a:xfrm>
            <a:off x="6934200" y="787400"/>
            <a:ext cx="228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a:solidFill>
                  <a:srgbClr val="FFFF66"/>
                </a:solidFill>
              </a:rPr>
              <a:t>^</a:t>
            </a:r>
          </a:p>
        </p:txBody>
      </p:sp>
      <p:sp>
        <p:nvSpPr>
          <p:cNvPr id="8" name="TextBox 7"/>
          <p:cNvSpPr txBox="1">
            <a:spLocks noChangeArrowheads="1"/>
          </p:cNvSpPr>
          <p:nvPr/>
        </p:nvSpPr>
        <p:spPr bwMode="auto">
          <a:xfrm>
            <a:off x="7391400" y="1360488"/>
            <a:ext cx="228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a:solidFill>
                  <a:srgbClr val="FFFF66"/>
                </a:solidFill>
              </a:rPr>
              <a:t>^</a:t>
            </a:r>
          </a:p>
        </p:txBody>
      </p:sp>
      <p:sp>
        <p:nvSpPr>
          <p:cNvPr id="12" name="TextBox 11"/>
          <p:cNvSpPr txBox="1">
            <a:spLocks noChangeArrowheads="1"/>
          </p:cNvSpPr>
          <p:nvPr/>
        </p:nvSpPr>
        <p:spPr bwMode="auto">
          <a:xfrm>
            <a:off x="228600" y="3454400"/>
            <a:ext cx="8610600" cy="5842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ts val="125"/>
              </a:spcBef>
              <a:buFontTx/>
              <a:buNone/>
            </a:pPr>
            <a:r>
              <a:rPr lang="en-US" altLang="en-US"/>
              <a:t>Suppose </a:t>
            </a:r>
            <a:r>
              <a:rPr lang="en-US" altLang="en-US" i="1"/>
              <a:t>n </a:t>
            </a:r>
            <a:r>
              <a:rPr lang="en-US" altLang="en-US"/>
              <a:t>= 20 and there are 14 total successes.</a:t>
            </a:r>
          </a:p>
        </p:txBody>
      </p:sp>
      <p:graphicFrame>
        <p:nvGraphicFramePr>
          <p:cNvPr id="13" name="Object 3"/>
          <p:cNvGraphicFramePr>
            <a:graphicFrameLocks noChangeAspect="1"/>
          </p:cNvGraphicFramePr>
          <p:nvPr/>
        </p:nvGraphicFramePr>
        <p:xfrm>
          <a:off x="436563" y="4284663"/>
          <a:ext cx="3449637" cy="896937"/>
        </p:xfrm>
        <a:graphic>
          <a:graphicData uri="http://schemas.openxmlformats.org/presentationml/2006/ole">
            <mc:AlternateContent xmlns:mc="http://schemas.openxmlformats.org/markup-compatibility/2006">
              <mc:Choice xmlns:v="urn:schemas-microsoft-com:vml" Requires="v">
                <p:oleObj spid="_x0000_s113696" name="Equation" r:id="rId6" imgW="927100" imgH="241300" progId="Equation.DSMT4">
                  <p:embed/>
                </p:oleObj>
              </mc:Choice>
              <mc:Fallback>
                <p:oleObj name="Equation" r:id="rId6" imgW="927100" imgH="241300" progId="Equation.DSMT4">
                  <p:embed/>
                  <p:pic>
                    <p:nvPicPr>
                      <p:cNvPr id="1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563" y="4284663"/>
                        <a:ext cx="3449637" cy="896937"/>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 name="TextBox 13"/>
          <p:cNvSpPr txBox="1">
            <a:spLocks noChangeArrowheads="1"/>
          </p:cNvSpPr>
          <p:nvPr/>
        </p:nvSpPr>
        <p:spPr bwMode="auto">
          <a:xfrm>
            <a:off x="152400" y="5435600"/>
            <a:ext cx="6858000" cy="5842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ts val="125"/>
              </a:spcBef>
              <a:buFontTx/>
              <a:buNone/>
            </a:pPr>
            <a:r>
              <a:rPr lang="en-US" altLang="en-US"/>
              <a:t>Calculus shows that the best estimate is</a:t>
            </a:r>
          </a:p>
        </p:txBody>
      </p:sp>
      <p:graphicFrame>
        <p:nvGraphicFramePr>
          <p:cNvPr id="15" name="Object 4"/>
          <p:cNvGraphicFramePr>
            <a:graphicFrameLocks noChangeAspect="1"/>
          </p:cNvGraphicFramePr>
          <p:nvPr/>
        </p:nvGraphicFramePr>
        <p:xfrm>
          <a:off x="7091363" y="4919663"/>
          <a:ext cx="1747837" cy="1557337"/>
        </p:xfrm>
        <a:graphic>
          <a:graphicData uri="http://schemas.openxmlformats.org/presentationml/2006/ole">
            <mc:AlternateContent xmlns:mc="http://schemas.openxmlformats.org/markup-compatibility/2006">
              <mc:Choice xmlns:v="urn:schemas-microsoft-com:vml" Requires="v">
                <p:oleObj spid="_x0000_s113697" name="Equation" r:id="rId8" imgW="469900" imgH="419100" progId="Equation.DSMT4">
                  <p:embed/>
                </p:oleObj>
              </mc:Choice>
              <mc:Fallback>
                <p:oleObj name="Equation" r:id="rId8" imgW="469900" imgH="419100" progId="Equation.DSMT4">
                  <p:embed/>
                  <p:pic>
                    <p:nvPicPr>
                      <p:cNvPr id="15"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1363" y="4919663"/>
                        <a:ext cx="1747837" cy="1557337"/>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168521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374"/>
                                        </p:tgtEl>
                                        <p:attrNameLst>
                                          <p:attrName>style.visibility</p:attrName>
                                        </p:attrNameLst>
                                      </p:cBhvr>
                                      <p:to>
                                        <p:strVal val="visible"/>
                                      </p:to>
                                    </p:set>
                                  </p:childTnLst>
                                </p:cTn>
                              </p:par>
                            </p:childTnLst>
                          </p:cTn>
                        </p:par>
                        <p:par>
                          <p:cTn id="17" fill="hold" nodeType="afterGroup">
                            <p:stCondLst>
                              <p:cond delay="0"/>
                            </p:stCondLst>
                            <p:childTnLst>
                              <p:par>
                                <p:cTn id="18" presetID="23" presetClass="entr" presetSubtype="16" fill="hold" nodeType="afterEffect">
                                  <p:stCondLst>
                                    <p:cond delay="0"/>
                                  </p:stCondLst>
                                  <p:childTnLst>
                                    <p:set>
                                      <p:cBhvr>
                                        <p:cTn id="19" dur="1" fill="hold">
                                          <p:stCondLst>
                                            <p:cond delay="0"/>
                                          </p:stCondLst>
                                        </p:cTn>
                                        <p:tgtEl>
                                          <p:spTgt spid="58373"/>
                                        </p:tgtEl>
                                        <p:attrNameLst>
                                          <p:attrName>style.visibility</p:attrName>
                                        </p:attrNameLst>
                                      </p:cBhvr>
                                      <p:to>
                                        <p:strVal val="visible"/>
                                      </p:to>
                                    </p:set>
                                    <p:anim calcmode="lin" valueType="num">
                                      <p:cBhvr>
                                        <p:cTn id="20" dur="500" fill="hold"/>
                                        <p:tgtEl>
                                          <p:spTgt spid="58373"/>
                                        </p:tgtEl>
                                        <p:attrNameLst>
                                          <p:attrName>ppt_w</p:attrName>
                                        </p:attrNameLst>
                                      </p:cBhvr>
                                      <p:tavLst>
                                        <p:tav tm="0">
                                          <p:val>
                                            <p:fltVal val="0"/>
                                          </p:val>
                                        </p:tav>
                                        <p:tav tm="100000">
                                          <p:val>
                                            <p:strVal val="#ppt_w"/>
                                          </p:val>
                                        </p:tav>
                                      </p:tavLst>
                                    </p:anim>
                                    <p:anim calcmode="lin" valueType="num">
                                      <p:cBhvr>
                                        <p:cTn id="21" dur="500" fill="hold"/>
                                        <p:tgtEl>
                                          <p:spTgt spid="58373"/>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autoUpdateAnimBg="0"/>
      <p:bldP spid="58374" grpId="0"/>
      <p:bldP spid="7" grpId="0"/>
      <p:bldP spid="8" grpId="0"/>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83854" y="3810000"/>
            <a:ext cx="4449485" cy="409576"/>
          </a:xfrm>
          <a:prstGeom prst="rect">
            <a:avLst/>
          </a:prstGeom>
        </p:spPr>
      </p:pic>
      <p:sp>
        <p:nvSpPr>
          <p:cNvPr id="56322" name="Rectangle 2"/>
          <p:cNvSpPr>
            <a:spLocks noGrp="1" noChangeArrowheads="1"/>
          </p:cNvSpPr>
          <p:nvPr>
            <p:ph type="title"/>
          </p:nvPr>
        </p:nvSpPr>
        <p:spPr>
          <a:xfrm>
            <a:off x="698500" y="152400"/>
            <a:ext cx="7772400" cy="533400"/>
          </a:xfrm>
        </p:spPr>
        <p:txBody>
          <a:bodyPr/>
          <a:lstStyle/>
          <a:p>
            <a:r>
              <a:rPr lang="en-US" altLang="en-US" sz="3200" dirty="0">
                <a:solidFill>
                  <a:schemeClr val="tx1"/>
                </a:solidFill>
                <a:ea typeface="ＭＳ Ｐゴシック" panose="020B0600070205080204" pitchFamily="34" charset="-128"/>
              </a:rPr>
              <a:t>Evaluating Overall Effectiveness</a:t>
            </a:r>
          </a:p>
        </p:txBody>
      </p:sp>
      <p:sp>
        <p:nvSpPr>
          <p:cNvPr id="62467" name="Text Box 3"/>
          <p:cNvSpPr txBox="1">
            <a:spLocks noChangeArrowheads="1"/>
          </p:cNvSpPr>
          <p:nvPr/>
        </p:nvSpPr>
        <p:spPr bwMode="auto">
          <a:xfrm>
            <a:off x="381000" y="939800"/>
            <a:ext cx="8382000" cy="2032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AutoNum type="arabicPeriod"/>
            </a:pPr>
            <a:r>
              <a:rPr lang="en-US" altLang="en-US" sz="2800" dirty="0">
                <a:solidFill>
                  <a:schemeClr val="bg1"/>
                </a:solidFill>
              </a:rPr>
              <a:t>Likelihood of the sample</a:t>
            </a:r>
          </a:p>
          <a:p>
            <a:pPr>
              <a:spcBef>
                <a:spcPct val="0"/>
              </a:spcBef>
              <a:buFontTx/>
              <a:buNone/>
            </a:pPr>
            <a:r>
              <a:rPr lang="en-US" altLang="en-US" sz="2800" dirty="0">
                <a:solidFill>
                  <a:srgbClr val="FFFF66"/>
                </a:solidFill>
              </a:rPr>
              <a:t>	</a:t>
            </a:r>
            <a:r>
              <a:rPr lang="en-US" altLang="en-US" sz="2800" dirty="0">
                <a:solidFill>
                  <a:schemeClr val="hlink"/>
                </a:solidFill>
              </a:rPr>
              <a:t>	</a:t>
            </a:r>
            <a:r>
              <a:rPr lang="en-US" altLang="en-US" sz="2800" dirty="0">
                <a:solidFill>
                  <a:srgbClr val="FFFF66"/>
                </a:solidFill>
              </a:rPr>
              <a:t>Output below gives </a:t>
            </a:r>
            <a:r>
              <a:rPr lang="en-US" altLang="en-US" sz="2800" i="1" dirty="0">
                <a:solidFill>
                  <a:schemeClr val="bg1"/>
                </a:solidFill>
              </a:rPr>
              <a:t>Log-likelihood</a:t>
            </a:r>
            <a:endParaRPr lang="en-US" altLang="ja-JP" sz="2800" dirty="0">
              <a:solidFill>
                <a:schemeClr val="bg1"/>
              </a:solidFill>
            </a:endParaRPr>
          </a:p>
          <a:p>
            <a:pPr>
              <a:spcBef>
                <a:spcPct val="0"/>
              </a:spcBef>
              <a:buFontTx/>
              <a:buNone/>
            </a:pPr>
            <a:r>
              <a:rPr lang="en-US" altLang="en-US" sz="2800" dirty="0">
                <a:solidFill>
                  <a:srgbClr val="FFFF66"/>
                </a:solidFill>
              </a:rPr>
              <a:t>	</a:t>
            </a:r>
            <a:r>
              <a:rPr lang="en-US" altLang="en-US" sz="2800" dirty="0">
                <a:solidFill>
                  <a:schemeClr val="hlink"/>
                </a:solidFill>
              </a:rPr>
              <a:t>	</a:t>
            </a:r>
            <a:r>
              <a:rPr lang="en-US" altLang="en-US" sz="2800" dirty="0">
                <a:solidFill>
                  <a:srgbClr val="FFFF66"/>
                </a:solidFill>
              </a:rPr>
              <a:t>    * Always negative</a:t>
            </a:r>
          </a:p>
          <a:p>
            <a:pPr>
              <a:spcBef>
                <a:spcPct val="0"/>
              </a:spcBef>
              <a:buFontTx/>
              <a:buNone/>
            </a:pPr>
            <a:r>
              <a:rPr lang="en-US" altLang="en-US" sz="2800" dirty="0">
                <a:solidFill>
                  <a:srgbClr val="FFFF66"/>
                </a:solidFill>
              </a:rPr>
              <a:t>		    * Smaller −2</a:t>
            </a:r>
            <a:r>
              <a:rPr lang="en-US" altLang="en-US" sz="2800" i="1" dirty="0">
                <a:solidFill>
                  <a:srgbClr val="FFFF66"/>
                </a:solidFill>
              </a:rPr>
              <a:t>Log-likelihood</a:t>
            </a:r>
            <a:r>
              <a:rPr lang="en-US" altLang="en-US" sz="2800" dirty="0">
                <a:solidFill>
                  <a:srgbClr val="FFFF66"/>
                </a:solidFill>
              </a:rPr>
              <a:t> is better</a:t>
            </a:r>
          </a:p>
        </p:txBody>
      </p:sp>
      <p:sp>
        <p:nvSpPr>
          <p:cNvPr id="3" name="Rectangle 2"/>
          <p:cNvSpPr/>
          <p:nvPr/>
        </p:nvSpPr>
        <p:spPr>
          <a:xfrm>
            <a:off x="1143000" y="4172636"/>
            <a:ext cx="4621778" cy="646331"/>
          </a:xfrm>
          <a:prstGeom prst="rect">
            <a:avLst/>
          </a:prstGeom>
        </p:spPr>
        <p:txBody>
          <a:bodyPr wrap="none">
            <a:spAutoFit/>
          </a:bodyPr>
          <a:lstStyle/>
          <a:p>
            <a:r>
              <a:rPr lang="en-US" b="1" dirty="0" err="1">
                <a:solidFill>
                  <a:srgbClr val="FF0000"/>
                </a:solidFill>
                <a:latin typeface="Courier New" panose="02070309020205020404" pitchFamily="49" charset="0"/>
                <a:cs typeface="Courier New" panose="02070309020205020404" pitchFamily="49" charset="0"/>
              </a:rPr>
              <a:t>logLik</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logitmod</a:t>
            </a:r>
            <a:r>
              <a:rPr lang="en-US" b="1" dirty="0">
                <a:solidFill>
                  <a:srgbClr val="FF0000"/>
                </a:solidFill>
                <a:latin typeface="Courier New" panose="02070309020205020404" pitchFamily="49" charset="0"/>
                <a:cs typeface="Courier New" panose="02070309020205020404" pitchFamily="49" charset="0"/>
              </a:rPr>
              <a:t>)</a:t>
            </a:r>
          </a:p>
        </p:txBody>
      </p:sp>
      <p:sp>
        <p:nvSpPr>
          <p:cNvPr id="7" name="Rectangle 6"/>
          <p:cNvSpPr/>
          <p:nvPr/>
        </p:nvSpPr>
        <p:spPr>
          <a:xfrm>
            <a:off x="1194954" y="5766137"/>
            <a:ext cx="8330046" cy="1015663"/>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pi&lt;- </a:t>
            </a:r>
            <a:r>
              <a:rPr lang="en-US" sz="2000" b="1" dirty="0" err="1">
                <a:solidFill>
                  <a:srgbClr val="FF0000"/>
                </a:solidFill>
                <a:latin typeface="Courier New" panose="02070309020205020404" pitchFamily="49" charset="0"/>
                <a:cs typeface="Courier New" panose="02070309020205020404" pitchFamily="49" charset="0"/>
              </a:rPr>
              <a:t>fitted.values</a:t>
            </a:r>
            <a:r>
              <a:rPr lang="en-US" sz="2000" b="1" dirty="0">
                <a:solidFill>
                  <a:srgbClr val="FF0000"/>
                </a:solidFill>
                <a:latin typeface="Courier New" panose="02070309020205020404" pitchFamily="49" charset="0"/>
                <a:cs typeface="Courier New" panose="02070309020205020404" pitchFamily="49" charset="0"/>
              </a:rPr>
              <a:t>(</a:t>
            </a:r>
            <a:r>
              <a:rPr lang="en-US" sz="2000" b="1" dirty="0" err="1">
                <a:solidFill>
                  <a:srgbClr val="FF0000"/>
                </a:solidFill>
                <a:latin typeface="Courier New" panose="02070309020205020404" pitchFamily="49" charset="0"/>
                <a:cs typeface="Courier New" panose="02070309020205020404" pitchFamily="49" charset="0"/>
              </a:rPr>
              <a:t>logitmod</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likelihood &lt;- </a:t>
            </a:r>
            <a:r>
              <a:rPr lang="en-US" sz="2000" b="1" dirty="0" err="1">
                <a:solidFill>
                  <a:srgbClr val="FF0000"/>
                </a:solidFill>
                <a:latin typeface="Courier New" panose="02070309020205020404" pitchFamily="49" charset="0"/>
                <a:cs typeface="Courier New" panose="02070309020205020404" pitchFamily="49" charset="0"/>
              </a:rPr>
              <a:t>ifelse</a:t>
            </a:r>
            <a:r>
              <a:rPr lang="en-US" sz="2000" b="1" dirty="0">
                <a:solidFill>
                  <a:srgbClr val="FF0000"/>
                </a:solidFill>
                <a:latin typeface="Courier New" panose="02070309020205020404" pitchFamily="49" charset="0"/>
                <a:cs typeface="Courier New" panose="02070309020205020404" pitchFamily="49" charset="0"/>
              </a:rPr>
              <a:t>(</a:t>
            </a:r>
            <a:r>
              <a:rPr lang="en-US" sz="2000" b="1" dirty="0" err="1">
                <a:solidFill>
                  <a:srgbClr val="FF0000"/>
                </a:solidFill>
                <a:latin typeface="Courier New" panose="02070309020205020404" pitchFamily="49" charset="0"/>
                <a:cs typeface="Courier New" panose="02070309020205020404" pitchFamily="49" charset="0"/>
              </a:rPr>
              <a:t>Pulse$Gender</a:t>
            </a:r>
            <a:r>
              <a:rPr lang="en-US" sz="2000" b="1" dirty="0">
                <a:solidFill>
                  <a:srgbClr val="FF0000"/>
                </a:solidFill>
                <a:latin typeface="Courier New" panose="02070309020205020404" pitchFamily="49" charset="0"/>
                <a:cs typeface="Courier New" panose="02070309020205020404" pitchFamily="49" charset="0"/>
              </a:rPr>
              <a:t> == 1, pi, 1 - pi)</a:t>
            </a:r>
          </a:p>
          <a:p>
            <a:r>
              <a:rPr lang="en-US" sz="2000" b="1" dirty="0">
                <a:solidFill>
                  <a:srgbClr val="FF0000"/>
                </a:solidFill>
                <a:latin typeface="Courier New" panose="02070309020205020404" pitchFamily="49" charset="0"/>
                <a:cs typeface="Courier New" panose="02070309020205020404" pitchFamily="49" charset="0"/>
              </a:rPr>
              <a:t>log(prod(likelihood))</a:t>
            </a:r>
          </a:p>
        </p:txBody>
      </p:sp>
      <p:pic>
        <p:nvPicPr>
          <p:cNvPr id="8" name="Picture 7"/>
          <p:cNvPicPr>
            <a:picLocks noChangeAspect="1"/>
          </p:cNvPicPr>
          <p:nvPr/>
        </p:nvPicPr>
        <p:blipFill>
          <a:blip r:embed="rId4"/>
          <a:stretch>
            <a:fillRect/>
          </a:stretch>
        </p:blipFill>
        <p:spPr>
          <a:xfrm>
            <a:off x="1273802" y="5261998"/>
            <a:ext cx="2158096" cy="454336"/>
          </a:xfrm>
          <a:prstGeom prst="rect">
            <a:avLst/>
          </a:prstGeom>
        </p:spPr>
      </p:pic>
      <p:sp>
        <p:nvSpPr>
          <p:cNvPr id="9" name="TextBox 8"/>
          <p:cNvSpPr txBox="1"/>
          <p:nvPr/>
        </p:nvSpPr>
        <p:spPr>
          <a:xfrm>
            <a:off x="0" y="3200400"/>
            <a:ext cx="2971800" cy="523220"/>
          </a:xfrm>
          <a:prstGeom prst="rect">
            <a:avLst/>
          </a:prstGeom>
          <a:noFill/>
        </p:spPr>
        <p:txBody>
          <a:bodyPr wrap="square" rtlCol="0">
            <a:spAutoFit/>
          </a:bodyPr>
          <a:lstStyle/>
          <a:p>
            <a:r>
              <a:rPr lang="en-US" sz="2800" dirty="0">
                <a:solidFill>
                  <a:schemeClr val="tx1"/>
                </a:solidFill>
              </a:rPr>
              <a:t>Automated</a:t>
            </a:r>
          </a:p>
        </p:txBody>
      </p:sp>
      <p:sp>
        <p:nvSpPr>
          <p:cNvPr id="14" name="TextBox 13"/>
          <p:cNvSpPr txBox="1"/>
          <p:nvPr/>
        </p:nvSpPr>
        <p:spPr>
          <a:xfrm>
            <a:off x="-31376" y="4713877"/>
            <a:ext cx="2971800" cy="523220"/>
          </a:xfrm>
          <a:prstGeom prst="rect">
            <a:avLst/>
          </a:prstGeom>
          <a:noFill/>
        </p:spPr>
        <p:txBody>
          <a:bodyPr wrap="square" rtlCol="0">
            <a:spAutoFit/>
          </a:bodyPr>
          <a:lstStyle/>
          <a:p>
            <a:r>
              <a:rPr lang="en-US" sz="2800" dirty="0">
                <a:solidFill>
                  <a:schemeClr val="tx1"/>
                </a:solidFill>
              </a:rPr>
              <a:t>Manual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152400"/>
            <a:ext cx="7772400" cy="609600"/>
          </a:xfrm>
        </p:spPr>
        <p:txBody>
          <a:bodyPr/>
          <a:lstStyle/>
          <a:p>
            <a:r>
              <a:rPr lang="en-US" altLang="en-US" sz="3200" dirty="0">
                <a:solidFill>
                  <a:schemeClr val="tx1"/>
                </a:solidFill>
                <a:ea typeface="ＭＳ Ｐゴシック" panose="020B0600070205080204" pitchFamily="34" charset="-128"/>
              </a:rPr>
              <a:t>Example: Predict Gender via Weight</a:t>
            </a:r>
          </a:p>
        </p:txBody>
      </p:sp>
      <p:pic>
        <p:nvPicPr>
          <p:cNvPr id="2" name="Picture 1"/>
          <p:cNvPicPr>
            <a:picLocks noChangeAspect="1"/>
          </p:cNvPicPr>
          <p:nvPr/>
        </p:nvPicPr>
        <p:blipFill>
          <a:blip r:embed="rId3"/>
          <a:stretch>
            <a:fillRect/>
          </a:stretch>
        </p:blipFill>
        <p:spPr>
          <a:xfrm>
            <a:off x="1524000" y="935504"/>
            <a:ext cx="6600504" cy="4343400"/>
          </a:xfrm>
          <a:prstGeom prst="rect">
            <a:avLst/>
          </a:prstGeom>
        </p:spPr>
      </p:pic>
      <p:pic>
        <p:nvPicPr>
          <p:cNvPr id="9" name="Picture 8"/>
          <p:cNvPicPr>
            <a:picLocks noChangeAspect="1"/>
          </p:cNvPicPr>
          <p:nvPr/>
        </p:nvPicPr>
        <p:blipFill>
          <a:blip r:embed="rId4"/>
          <a:stretch>
            <a:fillRect/>
          </a:stretch>
        </p:blipFill>
        <p:spPr>
          <a:xfrm>
            <a:off x="35859" y="6248400"/>
            <a:ext cx="5277283" cy="485775"/>
          </a:xfrm>
          <a:prstGeom prst="rect">
            <a:avLst/>
          </a:prstGeom>
        </p:spPr>
      </p:pic>
      <p:sp>
        <p:nvSpPr>
          <p:cNvPr id="4" name="TextBox 3"/>
          <p:cNvSpPr txBox="1"/>
          <p:nvPr/>
        </p:nvSpPr>
        <p:spPr>
          <a:xfrm>
            <a:off x="228600" y="5602069"/>
            <a:ext cx="1600200" cy="646331"/>
          </a:xfrm>
          <a:prstGeom prst="rect">
            <a:avLst/>
          </a:prstGeom>
          <a:noFill/>
        </p:spPr>
        <p:txBody>
          <a:bodyPr wrap="square" rtlCol="0">
            <a:spAutoFit/>
          </a:bodyPr>
          <a:lstStyle/>
          <a:p>
            <a:r>
              <a:rPr lang="en-US" dirty="0" err="1">
                <a:solidFill>
                  <a:schemeClr val="tx1"/>
                </a:solidFill>
              </a:rPr>
              <a:t>Hgt</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698500" y="76200"/>
            <a:ext cx="7772400" cy="533400"/>
          </a:xfrm>
        </p:spPr>
        <p:txBody>
          <a:bodyPr/>
          <a:lstStyle/>
          <a:p>
            <a:r>
              <a:rPr lang="en-US" altLang="en-US" sz="3200" dirty="0">
                <a:solidFill>
                  <a:schemeClr val="tx1"/>
                </a:solidFill>
                <a:ea typeface="ＭＳ Ｐゴシック" panose="020B0600070205080204" pitchFamily="34" charset="-128"/>
              </a:rPr>
              <a:t>Evaluating Overall Fit</a:t>
            </a:r>
          </a:p>
        </p:txBody>
      </p:sp>
      <p:sp>
        <p:nvSpPr>
          <p:cNvPr id="64516" name="Text Box 4"/>
          <p:cNvSpPr txBox="1">
            <a:spLocks noChangeArrowheads="1"/>
          </p:cNvSpPr>
          <p:nvPr/>
        </p:nvSpPr>
        <p:spPr bwMode="auto">
          <a:xfrm>
            <a:off x="228600" y="750888"/>
            <a:ext cx="8382000" cy="26781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800" dirty="0">
                <a:solidFill>
                  <a:schemeClr val="bg1"/>
                </a:solidFill>
              </a:rPr>
              <a:t>2.  Test for overall fit</a:t>
            </a:r>
          </a:p>
          <a:p>
            <a:pPr>
              <a:spcBef>
                <a:spcPct val="0"/>
              </a:spcBef>
              <a:buFontTx/>
              <a:buNone/>
            </a:pPr>
            <a:r>
              <a:rPr lang="en-US" altLang="en-US" sz="2800" dirty="0">
                <a:solidFill>
                  <a:srgbClr val="FFFF66"/>
                </a:solidFill>
              </a:rPr>
              <a:t>	(Similar to regression ANOVA)</a:t>
            </a:r>
          </a:p>
          <a:p>
            <a:pPr>
              <a:spcBef>
                <a:spcPct val="0"/>
              </a:spcBef>
              <a:buFontTx/>
              <a:buNone/>
            </a:pPr>
            <a:r>
              <a:rPr lang="en-US" altLang="en-US" sz="2800" dirty="0">
                <a:solidFill>
                  <a:srgbClr val="FFFF66"/>
                </a:solidFill>
              </a:rPr>
              <a:t>	</a:t>
            </a:r>
            <a:r>
              <a:rPr lang="en-US" altLang="en-US" sz="2800" dirty="0" err="1">
                <a:solidFill>
                  <a:srgbClr val="FFFF66"/>
                </a:solidFill>
              </a:rPr>
              <a:t>t.s.</a:t>
            </a:r>
            <a:r>
              <a:rPr lang="en-US" altLang="en-US" sz="2800" dirty="0">
                <a:solidFill>
                  <a:srgbClr val="FFFF66"/>
                </a:solidFill>
              </a:rPr>
              <a:t> = G = improvement in </a:t>
            </a:r>
            <a:r>
              <a:rPr lang="en-US" altLang="en-US" sz="2800" dirty="0">
                <a:solidFill>
                  <a:schemeClr val="bg1"/>
                </a:solidFill>
              </a:rPr>
              <a:t>–2ln(</a:t>
            </a:r>
            <a:r>
              <a:rPr lang="en-US" altLang="en-US" sz="2800" i="1" dirty="0">
                <a:solidFill>
                  <a:schemeClr val="bg1"/>
                </a:solidFill>
              </a:rPr>
              <a:t>L</a:t>
            </a:r>
            <a:r>
              <a:rPr lang="en-US" altLang="en-US" sz="2800" dirty="0">
                <a:solidFill>
                  <a:schemeClr val="bg1"/>
                </a:solidFill>
              </a:rPr>
              <a:t>)</a:t>
            </a:r>
            <a:r>
              <a:rPr lang="en-US" altLang="en-US" sz="2800" dirty="0">
                <a:solidFill>
                  <a:srgbClr val="FFFF66"/>
                </a:solidFill>
              </a:rPr>
              <a:t> over a model with just a constant term</a:t>
            </a:r>
          </a:p>
          <a:p>
            <a:pPr>
              <a:spcBef>
                <a:spcPct val="0"/>
              </a:spcBef>
              <a:buFontTx/>
              <a:buNone/>
            </a:pPr>
            <a:r>
              <a:rPr lang="en-US" altLang="en-US" sz="2800" dirty="0">
                <a:solidFill>
                  <a:srgbClr val="FFFF66"/>
                </a:solidFill>
              </a:rPr>
              <a:t> 	Compare to </a:t>
            </a:r>
            <a:r>
              <a:rPr lang="en-US" altLang="en-US" sz="2800" i="1" dirty="0">
                <a:solidFill>
                  <a:srgbClr val="FFFF66"/>
                </a:solidFill>
                <a:sym typeface="Symbol" panose="05050102010706020507" pitchFamily="18" charset="2"/>
              </a:rPr>
              <a:t>χ</a:t>
            </a:r>
            <a:r>
              <a:rPr lang="en-US" altLang="en-US" sz="2800" baseline="30000" dirty="0">
                <a:solidFill>
                  <a:srgbClr val="FFFF66"/>
                </a:solidFill>
                <a:sym typeface="Symbol" panose="05050102010706020507" pitchFamily="18" charset="2"/>
              </a:rPr>
              <a:t>2</a:t>
            </a:r>
            <a:r>
              <a:rPr lang="en-US" altLang="en-US" sz="2800" dirty="0">
                <a:solidFill>
                  <a:srgbClr val="FFFF66"/>
                </a:solidFill>
                <a:sym typeface="Symbol" panose="05050102010706020507" pitchFamily="18" charset="2"/>
              </a:rPr>
              <a:t> with </a:t>
            </a:r>
            <a:r>
              <a:rPr lang="en-US" altLang="en-US" sz="2800" i="1" dirty="0">
                <a:solidFill>
                  <a:srgbClr val="FFFF66"/>
                </a:solidFill>
                <a:sym typeface="Symbol" panose="05050102010706020507" pitchFamily="18" charset="2"/>
              </a:rPr>
              <a:t>k</a:t>
            </a:r>
            <a:r>
              <a:rPr lang="en-US" altLang="en-US" sz="2800" dirty="0">
                <a:solidFill>
                  <a:srgbClr val="FFFF66"/>
                </a:solidFill>
                <a:sym typeface="Symbol" panose="05050102010706020507" pitchFamily="18" charset="2"/>
              </a:rPr>
              <a:t> </a:t>
            </a:r>
            <a:r>
              <a:rPr lang="en-US" altLang="en-US" sz="2800" dirty="0" err="1">
                <a:solidFill>
                  <a:srgbClr val="FFFF66"/>
                </a:solidFill>
                <a:sym typeface="Symbol" panose="05050102010706020507" pitchFamily="18" charset="2"/>
              </a:rPr>
              <a:t>d.f.</a:t>
            </a:r>
            <a:r>
              <a:rPr lang="en-US" altLang="en-US" sz="2800" dirty="0">
                <a:solidFill>
                  <a:srgbClr val="FFFF66"/>
                </a:solidFill>
                <a:sym typeface="Symbol" panose="05050102010706020507" pitchFamily="18" charset="2"/>
              </a:rPr>
              <a:t> </a:t>
            </a:r>
            <a:endParaRPr lang="en-US" altLang="en-US" sz="2800" dirty="0">
              <a:solidFill>
                <a:srgbClr val="FFFF66"/>
              </a:solidFill>
            </a:endParaRPr>
          </a:p>
        </p:txBody>
      </p:sp>
      <p:sp>
        <p:nvSpPr>
          <p:cNvPr id="5" name="TextBox 4"/>
          <p:cNvSpPr txBox="1">
            <a:spLocks noChangeArrowheads="1"/>
          </p:cNvSpPr>
          <p:nvPr/>
        </p:nvSpPr>
        <p:spPr bwMode="auto">
          <a:xfrm>
            <a:off x="4150659" y="2905125"/>
            <a:ext cx="289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800" dirty="0">
                <a:solidFill>
                  <a:srgbClr val="FFFF66"/>
                </a:solidFill>
              </a:rPr>
              <a:t># predictors</a:t>
            </a:r>
          </a:p>
        </p:txBody>
      </p:sp>
      <p:cxnSp>
        <p:nvCxnSpPr>
          <p:cNvPr id="7" name="Straight Arrow Connector 6"/>
          <p:cNvCxnSpPr>
            <a:cxnSpLocks noChangeShapeType="1"/>
          </p:cNvCxnSpPr>
          <p:nvPr/>
        </p:nvCxnSpPr>
        <p:spPr bwMode="auto">
          <a:xfrm rot="10800000">
            <a:off x="3657600" y="2900363"/>
            <a:ext cx="457200" cy="381000"/>
          </a:xfrm>
          <a:prstGeom prst="straightConnector1">
            <a:avLst/>
          </a:prstGeom>
          <a:noFill/>
          <a:ln w="19050">
            <a:solidFill>
              <a:srgbClr val="FFFF66"/>
            </a:solidFill>
            <a:round/>
            <a:headEnd/>
            <a:tailEnd type="arrow" w="med" len="med"/>
          </a:ln>
          <a:extLst>
            <a:ext uri="{909E8E84-426E-40DD-AFC4-6F175D3DCCD1}">
              <a14:hiddenFill xmlns:a14="http://schemas.microsoft.com/office/drawing/2010/main">
                <a:noFill/>
              </a14:hiddenFill>
            </a:ext>
          </a:extLst>
        </p:spPr>
      </p:cxnSp>
      <p:pic>
        <p:nvPicPr>
          <p:cNvPr id="2" name="Picture 1"/>
          <p:cNvPicPr>
            <a:picLocks noChangeAspect="1"/>
          </p:cNvPicPr>
          <p:nvPr/>
        </p:nvPicPr>
        <p:blipFill>
          <a:blip r:embed="rId3"/>
          <a:stretch>
            <a:fillRect/>
          </a:stretch>
        </p:blipFill>
        <p:spPr>
          <a:xfrm>
            <a:off x="515990" y="3570288"/>
            <a:ext cx="8094610" cy="2214563"/>
          </a:xfrm>
          <a:prstGeom prst="rect">
            <a:avLst/>
          </a:prstGeom>
        </p:spPr>
      </p:pic>
      <p:sp>
        <p:nvSpPr>
          <p:cNvPr id="3" name="Rectangle 2"/>
          <p:cNvSpPr/>
          <p:nvPr/>
        </p:nvSpPr>
        <p:spPr>
          <a:xfrm>
            <a:off x="515990" y="5706375"/>
            <a:ext cx="8094610" cy="1200329"/>
          </a:xfrm>
          <a:prstGeom prst="rect">
            <a:avLst/>
          </a:prstGeom>
        </p:spPr>
        <p:txBody>
          <a:bodyPr wrap="square">
            <a:spAutoFit/>
          </a:bodyPr>
          <a:lstStyle/>
          <a:p>
            <a:r>
              <a:rPr lang="en-US" b="1" dirty="0">
                <a:solidFill>
                  <a:srgbClr val="FF0000"/>
                </a:solidFill>
                <a:latin typeface="Courier New" panose="02070309020205020404" pitchFamily="49" charset="0"/>
                <a:cs typeface="Courier New" panose="02070309020205020404" pitchFamily="49" charset="0"/>
              </a:rPr>
              <a:t>require(</a:t>
            </a:r>
            <a:r>
              <a:rPr lang="en-US" b="1" dirty="0" err="1">
                <a:solidFill>
                  <a:srgbClr val="FF0000"/>
                </a:solidFill>
                <a:latin typeface="Courier New" panose="02070309020205020404" pitchFamily="49" charset="0"/>
                <a:cs typeface="Courier New" panose="02070309020205020404" pitchFamily="49" charset="0"/>
              </a:rPr>
              <a:t>lmtest</a:t>
            </a:r>
            <a:r>
              <a:rPr lang="en-US" b="1" dirty="0">
                <a:solidFill>
                  <a:srgbClr val="FF0000"/>
                </a:solidFill>
                <a:latin typeface="Courier New" panose="02070309020205020404" pitchFamily="49" charset="0"/>
                <a:cs typeface="Courier New" panose="02070309020205020404" pitchFamily="49" charset="0"/>
              </a:rPr>
              <a:t>)</a:t>
            </a:r>
          </a:p>
          <a:p>
            <a:r>
              <a:rPr lang="en-US" b="1" dirty="0" err="1">
                <a:solidFill>
                  <a:srgbClr val="FF0000"/>
                </a:solidFill>
                <a:latin typeface="Courier New" panose="02070309020205020404" pitchFamily="49" charset="0"/>
                <a:cs typeface="Courier New" panose="02070309020205020404" pitchFamily="49" charset="0"/>
              </a:rPr>
              <a:t>lrtest</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logitmod</a:t>
            </a:r>
            <a:r>
              <a:rPr lang="en-US" b="1" dirty="0">
                <a:solidFill>
                  <a:srgbClr val="FF0000"/>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1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4516">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859"/>
            <a:ext cx="7772400" cy="1143000"/>
          </a:xfrm>
        </p:spPr>
        <p:txBody>
          <a:bodyPr/>
          <a:lstStyle/>
          <a:p>
            <a:r>
              <a:rPr lang="en-US" dirty="0">
                <a:solidFill>
                  <a:schemeClr val="tx1"/>
                </a:solidFill>
              </a:rPr>
              <a:t>Deviance in R Output</a:t>
            </a:r>
          </a:p>
        </p:txBody>
      </p:sp>
      <p:pic>
        <p:nvPicPr>
          <p:cNvPr id="4" name="Content Placeholder 3"/>
          <p:cNvPicPr>
            <a:picLocks noGrp="1" noChangeAspect="1"/>
          </p:cNvPicPr>
          <p:nvPr>
            <p:ph idx="1"/>
          </p:nvPr>
        </p:nvPicPr>
        <p:blipFill>
          <a:blip r:embed="rId2"/>
          <a:stretch>
            <a:fillRect/>
          </a:stretch>
        </p:blipFill>
        <p:spPr>
          <a:xfrm>
            <a:off x="1828800" y="914400"/>
            <a:ext cx="7315200" cy="4465833"/>
          </a:xfrm>
          <a:prstGeom prst="rect">
            <a:avLst/>
          </a:prstGeom>
        </p:spPr>
      </p:pic>
      <p:sp>
        <p:nvSpPr>
          <p:cNvPr id="5" name="TextBox 4"/>
          <p:cNvSpPr txBox="1"/>
          <p:nvPr/>
        </p:nvSpPr>
        <p:spPr>
          <a:xfrm>
            <a:off x="0" y="3505200"/>
            <a:ext cx="1143000" cy="646331"/>
          </a:xfrm>
          <a:prstGeom prst="rect">
            <a:avLst/>
          </a:prstGeom>
          <a:noFill/>
        </p:spPr>
        <p:txBody>
          <a:bodyPr wrap="square" rtlCol="0">
            <a:spAutoFit/>
          </a:bodyPr>
          <a:lstStyle/>
          <a:p>
            <a:r>
              <a:rPr lang="en-US" dirty="0">
                <a:solidFill>
                  <a:schemeClr val="tx1"/>
                </a:solidFill>
              </a:rPr>
              <a:t>-2LL</a:t>
            </a:r>
          </a:p>
        </p:txBody>
      </p:sp>
      <p:sp>
        <p:nvSpPr>
          <p:cNvPr id="6" name="TextBox 5"/>
          <p:cNvSpPr txBox="1"/>
          <p:nvPr/>
        </p:nvSpPr>
        <p:spPr>
          <a:xfrm>
            <a:off x="0" y="4035879"/>
            <a:ext cx="1828800" cy="400110"/>
          </a:xfrm>
          <a:prstGeom prst="rect">
            <a:avLst/>
          </a:prstGeom>
          <a:noFill/>
        </p:spPr>
        <p:txBody>
          <a:bodyPr wrap="square" rtlCol="0">
            <a:spAutoFit/>
          </a:bodyPr>
          <a:lstStyle/>
          <a:p>
            <a:r>
              <a:rPr lang="en-US" sz="2000" dirty="0">
                <a:solidFill>
                  <a:schemeClr val="tx1"/>
                </a:solidFill>
              </a:rPr>
              <a:t>Constant Model</a:t>
            </a:r>
          </a:p>
        </p:txBody>
      </p:sp>
      <p:sp>
        <p:nvSpPr>
          <p:cNvPr id="7" name="TextBox 6"/>
          <p:cNvSpPr txBox="1"/>
          <p:nvPr/>
        </p:nvSpPr>
        <p:spPr>
          <a:xfrm>
            <a:off x="152400" y="4342039"/>
            <a:ext cx="1676400" cy="461665"/>
          </a:xfrm>
          <a:prstGeom prst="rect">
            <a:avLst/>
          </a:prstGeom>
          <a:noFill/>
        </p:spPr>
        <p:txBody>
          <a:bodyPr wrap="square" rtlCol="0">
            <a:spAutoFit/>
          </a:bodyPr>
          <a:lstStyle/>
          <a:p>
            <a:r>
              <a:rPr lang="en-US" sz="2400" dirty="0">
                <a:solidFill>
                  <a:schemeClr val="tx1"/>
                </a:solidFill>
              </a:rPr>
              <a:t>This Model</a:t>
            </a:r>
          </a:p>
        </p:txBody>
      </p:sp>
      <p:sp>
        <p:nvSpPr>
          <p:cNvPr id="8" name="TextBox 7"/>
          <p:cNvSpPr txBox="1"/>
          <p:nvPr/>
        </p:nvSpPr>
        <p:spPr>
          <a:xfrm>
            <a:off x="381000" y="6066033"/>
            <a:ext cx="7543800" cy="646331"/>
          </a:xfrm>
          <a:prstGeom prst="rect">
            <a:avLst/>
          </a:prstGeom>
          <a:noFill/>
        </p:spPr>
        <p:txBody>
          <a:bodyPr wrap="square" rtlCol="0">
            <a:spAutoFit/>
          </a:bodyPr>
          <a:lstStyle/>
          <a:p>
            <a:r>
              <a:rPr lang="en-US" dirty="0">
                <a:solidFill>
                  <a:schemeClr val="tx1"/>
                </a:solidFill>
              </a:rPr>
              <a:t>G = 321.00 - 135.63 = 185.37  </a:t>
            </a:r>
          </a:p>
        </p:txBody>
      </p:sp>
      <p:sp>
        <p:nvSpPr>
          <p:cNvPr id="9" name="TextBox 8"/>
          <p:cNvSpPr txBox="1">
            <a:spLocks noChangeArrowheads="1"/>
          </p:cNvSpPr>
          <p:nvPr/>
        </p:nvSpPr>
        <p:spPr bwMode="auto">
          <a:xfrm>
            <a:off x="152400" y="5591740"/>
            <a:ext cx="8534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800" dirty="0"/>
              <a:t>How much better do we do with height than with nothing?</a:t>
            </a:r>
          </a:p>
        </p:txBody>
      </p:sp>
    </p:spTree>
    <p:extLst>
      <p:ext uri="{BB962C8B-B14F-4D97-AF65-F5344CB8AC3E}">
        <p14:creationId xmlns:p14="http://schemas.microsoft.com/office/powerpoint/2010/main" val="377634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85800" y="152400"/>
            <a:ext cx="7772400" cy="533400"/>
          </a:xfrm>
        </p:spPr>
        <p:txBody>
          <a:bodyPr/>
          <a:lstStyle/>
          <a:p>
            <a:r>
              <a:rPr lang="en-US" altLang="en-US" sz="3600" dirty="0">
                <a:solidFill>
                  <a:schemeClr val="tx1"/>
                </a:solidFill>
                <a:ea typeface="ＭＳ Ｐゴシック" panose="020B0600070205080204" pitchFamily="34" charset="-128"/>
              </a:rPr>
              <a:t>Test for Overall Model—Logistic</a:t>
            </a:r>
          </a:p>
        </p:txBody>
      </p:sp>
      <p:sp>
        <p:nvSpPr>
          <p:cNvPr id="64515" name="TextBox 2"/>
          <p:cNvSpPr txBox="1">
            <a:spLocks noChangeArrowheads="1"/>
          </p:cNvSpPr>
          <p:nvPr/>
        </p:nvSpPr>
        <p:spPr bwMode="auto">
          <a:xfrm>
            <a:off x="381000" y="863600"/>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dirty="0"/>
              <a:t>Is there something effective in the model?</a:t>
            </a:r>
          </a:p>
        </p:txBody>
      </p:sp>
      <p:graphicFrame>
        <p:nvGraphicFramePr>
          <p:cNvPr id="5" name="Object 3"/>
          <p:cNvGraphicFramePr>
            <a:graphicFrameLocks noChangeAspect="1"/>
          </p:cNvGraphicFramePr>
          <p:nvPr>
            <p:extLst>
              <p:ext uri="{D42A27DB-BD31-4B8C-83A1-F6EECF244321}">
                <p14:modId xmlns:p14="http://schemas.microsoft.com/office/powerpoint/2010/main" val="1485915847"/>
              </p:ext>
            </p:extLst>
          </p:nvPr>
        </p:nvGraphicFramePr>
        <p:xfrm>
          <a:off x="1416050" y="2203450"/>
          <a:ext cx="1936750" cy="844550"/>
        </p:xfrm>
        <a:graphic>
          <a:graphicData uri="http://schemas.openxmlformats.org/presentationml/2006/ole">
            <mc:AlternateContent xmlns:mc="http://schemas.openxmlformats.org/markup-compatibility/2006">
              <mc:Choice xmlns:v="urn:schemas-microsoft-com:vml" Requires="v">
                <p:oleObj spid="_x0000_s64574" name="Equation" r:id="rId4" imgW="990170" imgH="431613" progId="Equation.3">
                  <p:embed/>
                </p:oleObj>
              </mc:Choice>
              <mc:Fallback>
                <p:oleObj name="Equation" r:id="rId4" imgW="990170"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050" y="2203450"/>
                        <a:ext cx="1936750" cy="84455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Box 5"/>
          <p:cNvSpPr txBox="1">
            <a:spLocks noChangeArrowheads="1"/>
          </p:cNvSpPr>
          <p:nvPr/>
        </p:nvSpPr>
        <p:spPr bwMode="auto">
          <a:xfrm>
            <a:off x="1524000" y="1549400"/>
            <a:ext cx="1828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i="1"/>
              <a:t>H</a:t>
            </a:r>
            <a:r>
              <a:rPr lang="en-US" altLang="en-US" baseline="-25000"/>
              <a:t>0</a:t>
            </a:r>
            <a:r>
              <a:rPr lang="en-US" altLang="en-US"/>
              <a:t>: </a:t>
            </a:r>
            <a:r>
              <a:rPr lang="el-GR" altLang="en-US" i="1"/>
              <a:t>β</a:t>
            </a:r>
            <a:r>
              <a:rPr lang="en-US" altLang="en-US" baseline="-25000"/>
              <a:t>1 </a:t>
            </a:r>
            <a:r>
              <a:rPr lang="en-US" altLang="en-US"/>
              <a:t>= 0</a:t>
            </a:r>
          </a:p>
        </p:txBody>
      </p:sp>
      <p:graphicFrame>
        <p:nvGraphicFramePr>
          <p:cNvPr id="7" name="Object 7"/>
          <p:cNvGraphicFramePr>
            <a:graphicFrameLocks noChangeAspect="1"/>
          </p:cNvGraphicFramePr>
          <p:nvPr>
            <p:extLst>
              <p:ext uri="{D42A27DB-BD31-4B8C-83A1-F6EECF244321}">
                <p14:modId xmlns:p14="http://schemas.microsoft.com/office/powerpoint/2010/main" val="2019064143"/>
              </p:ext>
            </p:extLst>
          </p:nvPr>
        </p:nvGraphicFramePr>
        <p:xfrm>
          <a:off x="4964113" y="2203450"/>
          <a:ext cx="2732087" cy="844550"/>
        </p:xfrm>
        <a:graphic>
          <a:graphicData uri="http://schemas.openxmlformats.org/presentationml/2006/ole">
            <mc:AlternateContent xmlns:mc="http://schemas.openxmlformats.org/markup-compatibility/2006">
              <mc:Choice xmlns:v="urn:schemas-microsoft-com:vml" Requires="v">
                <p:oleObj spid="_x0000_s64575" name="Equation" r:id="rId6" imgW="1397000" imgH="431800" progId="Equation.3">
                  <p:embed/>
                </p:oleObj>
              </mc:Choice>
              <mc:Fallback>
                <p:oleObj name="Equation" r:id="rId6" imgW="1397000" imgH="431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4113" y="2203450"/>
                        <a:ext cx="2732087" cy="84455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 name="TextBox 7"/>
          <p:cNvSpPr txBox="1">
            <a:spLocks noChangeArrowheads="1"/>
          </p:cNvSpPr>
          <p:nvPr/>
        </p:nvSpPr>
        <p:spPr bwMode="auto">
          <a:xfrm>
            <a:off x="5334000" y="1473200"/>
            <a:ext cx="1828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i="1"/>
              <a:t>H</a:t>
            </a:r>
            <a:r>
              <a:rPr lang="en-US" altLang="en-US" baseline="-25000"/>
              <a:t>1</a:t>
            </a:r>
            <a:r>
              <a:rPr lang="en-US" altLang="en-US"/>
              <a:t>: </a:t>
            </a:r>
            <a:r>
              <a:rPr lang="el-GR" altLang="en-US" i="1"/>
              <a:t>β</a:t>
            </a:r>
            <a:r>
              <a:rPr lang="en-US" altLang="en-US" baseline="-25000"/>
              <a:t>1 </a:t>
            </a:r>
            <a:r>
              <a:rPr lang="en-US" altLang="en-US"/>
              <a:t>≠ 0</a:t>
            </a:r>
          </a:p>
        </p:txBody>
      </p:sp>
      <p:sp>
        <p:nvSpPr>
          <p:cNvPr id="9" name="TextBox 8"/>
          <p:cNvSpPr txBox="1">
            <a:spLocks noChangeArrowheads="1"/>
          </p:cNvSpPr>
          <p:nvPr/>
        </p:nvSpPr>
        <p:spPr bwMode="auto">
          <a:xfrm>
            <a:off x="3810000" y="2235200"/>
            <a:ext cx="1447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3600"/>
              <a:t>vs.</a:t>
            </a:r>
          </a:p>
        </p:txBody>
      </p:sp>
      <p:sp>
        <p:nvSpPr>
          <p:cNvPr id="10" name="TextBox 9"/>
          <p:cNvSpPr txBox="1">
            <a:spLocks noChangeArrowheads="1"/>
          </p:cNvSpPr>
          <p:nvPr/>
        </p:nvSpPr>
        <p:spPr bwMode="auto">
          <a:xfrm>
            <a:off x="1524000" y="3160713"/>
            <a:ext cx="2057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800"/>
              <a:t>Same odds for all </a:t>
            </a:r>
            <a:r>
              <a:rPr lang="en-US" altLang="en-US" sz="2800" i="1"/>
              <a:t>X</a:t>
            </a:r>
          </a:p>
        </p:txBody>
      </p:sp>
      <p:sp>
        <p:nvSpPr>
          <p:cNvPr id="11" name="TextBox 10"/>
          <p:cNvSpPr txBox="1">
            <a:spLocks noChangeArrowheads="1"/>
          </p:cNvSpPr>
          <p:nvPr/>
        </p:nvSpPr>
        <p:spPr bwMode="auto">
          <a:xfrm>
            <a:off x="5105400" y="3200400"/>
            <a:ext cx="2514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800"/>
              <a:t>Odds are linear function of </a:t>
            </a:r>
            <a:r>
              <a:rPr lang="en-US" altLang="en-US" sz="2800" i="1"/>
              <a:t>X</a:t>
            </a:r>
          </a:p>
        </p:txBody>
      </p:sp>
      <p:graphicFrame>
        <p:nvGraphicFramePr>
          <p:cNvPr id="12" name="Object 4"/>
          <p:cNvGraphicFramePr>
            <a:graphicFrameLocks noChangeAspect="1"/>
          </p:cNvGraphicFramePr>
          <p:nvPr>
            <p:extLst>
              <p:ext uri="{D42A27DB-BD31-4B8C-83A1-F6EECF244321}">
                <p14:modId xmlns:p14="http://schemas.microsoft.com/office/powerpoint/2010/main" val="1730551228"/>
              </p:ext>
            </p:extLst>
          </p:nvPr>
        </p:nvGraphicFramePr>
        <p:xfrm>
          <a:off x="228600" y="4495800"/>
          <a:ext cx="5943600" cy="609600"/>
        </p:xfrm>
        <a:graphic>
          <a:graphicData uri="http://schemas.openxmlformats.org/presentationml/2006/ole">
            <mc:AlternateContent xmlns:mc="http://schemas.openxmlformats.org/markup-compatibility/2006">
              <mc:Choice xmlns:v="urn:schemas-microsoft-com:vml" Requires="v">
                <p:oleObj spid="_x0000_s64576" name="Equation" r:id="rId8" imgW="1981200" imgH="203200" progId="Equation.DSMT4">
                  <p:embed/>
                </p:oleObj>
              </mc:Choice>
              <mc:Fallback>
                <p:oleObj name="Equation" r:id="rId8" imgW="1981200" imgH="203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4495800"/>
                        <a:ext cx="5943600" cy="609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TextBox 12"/>
          <p:cNvSpPr txBox="1">
            <a:spLocks noChangeArrowheads="1"/>
          </p:cNvSpPr>
          <p:nvPr/>
        </p:nvSpPr>
        <p:spPr bwMode="auto">
          <a:xfrm>
            <a:off x="228600" y="5495925"/>
            <a:ext cx="876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800"/>
              <a:t>Improvement in −2ln(</a:t>
            </a:r>
            <a:r>
              <a:rPr lang="en-US" altLang="en-US" sz="2800" i="1"/>
              <a:t>L</a:t>
            </a:r>
            <a:r>
              <a:rPr lang="en-US" altLang="en-US" sz="2800"/>
              <a:t>) when using linear function of </a:t>
            </a:r>
            <a:r>
              <a:rPr lang="en-US" altLang="en-US" sz="2800" i="1"/>
              <a:t>X.</a:t>
            </a:r>
          </a:p>
        </p:txBody>
      </p:sp>
      <p:sp>
        <p:nvSpPr>
          <p:cNvPr id="14" name="TextBox 13"/>
          <p:cNvSpPr txBox="1">
            <a:spLocks noChangeArrowheads="1"/>
          </p:cNvSpPr>
          <p:nvPr/>
        </p:nvSpPr>
        <p:spPr bwMode="auto">
          <a:xfrm>
            <a:off x="6254750" y="4445000"/>
            <a:ext cx="2965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a:t>Compare to </a:t>
            </a:r>
            <a:r>
              <a:rPr lang="el-GR" altLang="en-US" i="1"/>
              <a:t>χ</a:t>
            </a:r>
            <a:r>
              <a:rPr lang="en-US" altLang="en-US" baseline="30000"/>
              <a:t>2</a:t>
            </a:r>
            <a:r>
              <a:rPr lang="en-US" altLang="en-US" baseline="-25000"/>
              <a:t>1</a:t>
            </a:r>
            <a:r>
              <a:rPr lang="en-US"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23" presetClass="entr" presetSubtype="16"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nodeType="afterGroup">
                            <p:stCondLst>
                              <p:cond delay="0"/>
                            </p:stCondLst>
                            <p:childTnLst>
                              <p:par>
                                <p:cTn id="17" presetID="2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3" grpId="0"/>
      <p:bldP spid="14"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3600" b="0" i="0" u="none" strike="noStrike" cap="none" normalizeH="0" baseline="0" smtClean="0">
            <a:ln>
              <a:noFill/>
            </a:ln>
            <a:solidFill>
              <a:srgbClr val="FFFF66"/>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3600" b="0" i="0" u="none" strike="noStrike" cap="none" normalizeH="0" baseline="0" smtClean="0">
            <a:ln>
              <a:noFill/>
            </a:ln>
            <a:solidFill>
              <a:srgbClr val="FFFF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1135</Words>
  <Application>Microsoft Macintosh PowerPoint</Application>
  <PresentationFormat>On-screen Show (4:3)</PresentationFormat>
  <Paragraphs>207</Paragraphs>
  <Slides>34</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Arial</vt:lpstr>
      <vt:lpstr>Calibri</vt:lpstr>
      <vt:lpstr>Courier New</vt:lpstr>
      <vt:lpstr>Helvetica</vt:lpstr>
      <vt:lpstr>Symbol</vt:lpstr>
      <vt:lpstr>Times New Roman</vt:lpstr>
      <vt:lpstr>Wingdings</vt:lpstr>
      <vt:lpstr>Default Design</vt:lpstr>
      <vt:lpstr>Equation</vt:lpstr>
      <vt:lpstr>Likelihoods and Logistic Regression Diagnostics</vt:lpstr>
      <vt:lpstr>PowerPoint Presentation</vt:lpstr>
      <vt:lpstr>Estimating Parameters in Logistic Regression</vt:lpstr>
      <vt:lpstr>A Simple(?!) Max Likelihood Problem</vt:lpstr>
      <vt:lpstr>Evaluating Overall Effectiveness</vt:lpstr>
      <vt:lpstr>Example: Predict Gender via Weight</vt:lpstr>
      <vt:lpstr>Evaluating Overall Fit</vt:lpstr>
      <vt:lpstr>Deviance in R Output</vt:lpstr>
      <vt:lpstr>Test for Overall Model—Logistic</vt:lpstr>
      <vt:lpstr>The Logistic Reg Max Likelihood Problem</vt:lpstr>
      <vt:lpstr>Example: Golf Putts</vt:lpstr>
      <vt:lpstr>PowerPoint Presentation</vt:lpstr>
      <vt:lpstr>Topic 11.2</vt:lpstr>
      <vt:lpstr>Recall: Evaluating Overall Fit (1 of 2)</vt:lpstr>
      <vt:lpstr>Recall: Evaluating Overall Fit (2 of 2)</vt:lpstr>
      <vt:lpstr>Test Overall Model—Logistic</vt:lpstr>
      <vt:lpstr>Goodness of Fit (Logistic)</vt:lpstr>
      <vt:lpstr>Example: Golf Putts</vt:lpstr>
      <vt:lpstr>Finding −2log(Lphat) with R (1 of 2)</vt:lpstr>
      <vt:lpstr>Finding −2log(Lphat) with R (2 of 2)</vt:lpstr>
      <vt:lpstr>Unusual Points</vt:lpstr>
      <vt:lpstr>Example: Pulse Data</vt:lpstr>
      <vt:lpstr>Pearson Residuals</vt:lpstr>
      <vt:lpstr>Deviance Residuals</vt:lpstr>
      <vt:lpstr>Cook’s Distance</vt:lpstr>
      <vt:lpstr>Measuring Overall Fit: Pseudo-R2</vt:lpstr>
      <vt:lpstr>Example: ICU Data (3 of 3)</vt:lpstr>
      <vt:lpstr>Additional Concepts</vt:lpstr>
      <vt:lpstr>Overdispersion (1 of 2)</vt:lpstr>
      <vt:lpstr>Overdispersion (2 of 2)</vt:lpstr>
      <vt:lpstr>Original Putts2 Data</vt:lpstr>
      <vt:lpstr>Measuring Overall Fit: Concordance</vt:lpstr>
      <vt:lpstr>Example: ICU Data (1 of 3)</vt:lpstr>
      <vt:lpstr>Example: ICU Data (2 of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Logistic Regression –  Part 2</dc:title>
  <dc:creator>ben capistrant</dc:creator>
  <cp:lastModifiedBy>ben capistrant</cp:lastModifiedBy>
  <cp:revision>7</cp:revision>
  <dcterms:created xsi:type="dcterms:W3CDTF">2020-04-08T16:48:09Z</dcterms:created>
  <dcterms:modified xsi:type="dcterms:W3CDTF">2020-04-22T17:19:38Z</dcterms:modified>
</cp:coreProperties>
</file>