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60" r:id="rId2"/>
    <p:sldId id="496" r:id="rId3"/>
    <p:sldId id="557" r:id="rId4"/>
    <p:sldId id="562" r:id="rId5"/>
    <p:sldId id="553" r:id="rId6"/>
    <p:sldId id="520" r:id="rId7"/>
    <p:sldId id="527" r:id="rId8"/>
    <p:sldId id="529" r:id="rId9"/>
    <p:sldId id="534" r:id="rId10"/>
    <p:sldId id="535" r:id="rId11"/>
    <p:sldId id="536" r:id="rId12"/>
    <p:sldId id="537" r:id="rId13"/>
    <p:sldId id="538" r:id="rId14"/>
    <p:sldId id="539" r:id="rId15"/>
    <p:sldId id="540" r:id="rId16"/>
    <p:sldId id="544" r:id="rId17"/>
    <p:sldId id="545" r:id="rId18"/>
    <p:sldId id="546" r:id="rId19"/>
    <p:sldId id="564" r:id="rId20"/>
    <p:sldId id="548" r:id="rId21"/>
    <p:sldId id="561" r:id="rId22"/>
    <p:sldId id="563" r:id="rId23"/>
    <p:sldId id="565" r:id="rId24"/>
    <p:sldId id="541" r:id="rId25"/>
    <p:sldId id="542" r:id="rId26"/>
    <p:sldId id="54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600" kern="1200">
        <a:solidFill>
          <a:srgbClr val="FFFF66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00"/>
    <a:srgbClr val="FFFF66"/>
    <a:srgbClr val="00EC00"/>
    <a:srgbClr val="003366"/>
    <a:srgbClr val="000000"/>
    <a:srgbClr val="660066"/>
    <a:srgbClr val="FF7FA1"/>
    <a:srgbClr val="FF5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/>
    <p:restoredTop sz="78503" autoAdjust="0"/>
  </p:normalViewPr>
  <p:slideViewPr>
    <p:cSldViewPr>
      <p:cViewPr varScale="1">
        <p:scale>
          <a:sx n="95" d="100"/>
          <a:sy n="95" d="100"/>
        </p:scale>
        <p:origin x="27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8.wmf"/><Relationship Id="rId1" Type="http://schemas.openxmlformats.org/officeDocument/2006/relationships/image" Target="../media/image30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F676FC-438D-42E0-8969-6952AF9C4D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Times New Roman" pitchFamily="-105" charset="0"/>
                <a:ea typeface="ＭＳ Ｐゴシック" pitchFamily="-105" charset="-128"/>
              </a:defRPr>
            </a:lvl1pPr>
          </a:lstStyle>
          <a:p>
            <a:pPr>
              <a:defRPr/>
            </a:pPr>
            <a:fld id="{45A83042-D9C9-4C85-A689-D1139648DAE7}" type="datetime1">
              <a:rPr lang="en-US"/>
              <a:pPr>
                <a:defRPr/>
              </a:pPr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5CD50A10-8463-4723-8ED0-30922FC03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D50A10-8463-4723-8ED0-30922FC035B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645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34D4AF7-BDD0-4A69-962D-13D72E8949AF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D8DF41B-ACBB-4EA6-9E58-591F0A35FD5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59187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801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0CF501D-4793-492A-A386-CCF327ADC53C}" type="slidenum">
              <a:rPr lang="en-US" altLang="en-US" sz="1200">
                <a:solidFill>
                  <a:schemeClr val="tx1"/>
                </a:solidFill>
              </a:rPr>
              <a:pPr algn="r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968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D03D798-FD9C-40EE-945E-1E96E7FC5F3C}" type="slidenum">
              <a:rPr lang="en-US" altLang="en-US" sz="1200">
                <a:solidFill>
                  <a:schemeClr val="tx1"/>
                </a:solidFill>
              </a:rPr>
              <a:pPr algn="r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85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D68C13-0809-4C7A-8995-E72E2C82E073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62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E4BC58E-B11B-41C7-9884-34DD05220D44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91DB15-9971-46A0-B3A3-E0B8F362C5E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PropMade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=c(84/101,88/119,61/108,61/125,44/134)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PuttLength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=c(3,4,5,6,7)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logitPropMade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=log(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PropMade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/(1-PropMade))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&gt;model=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glm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Made~Length,family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=binomial)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&gt;plot(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logitPropMade~PuttLength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abline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reg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=model)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D431617-4318-4DC1-8285-4AB489E5D1C8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0023D54-F09D-4E3B-839E-F72C59FF195E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39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8AD6D-1EC9-42DA-8CEF-DC89908896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7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2630D-F119-4CEF-A451-9DDA7D03FD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5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544D4-83CF-481F-A88B-70EEF1DD0B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0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D242-5988-487E-B548-08FFFBB57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3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ECD77-508B-4DE0-AF8F-4D3980DF5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68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053CF-AEE2-41C5-B8AA-59FC29477A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12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DE6B-4526-4123-9577-2B1CD5430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6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836F-B905-475A-9FEC-BFD7716F0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41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5F84-E875-49BD-8925-05E21CBC68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1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920B4-D961-4C09-B578-242F2C3B7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7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51D0-8DCA-48A7-A372-F524D4C4A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0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F0E11-684C-4F92-81AF-0A19D6461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8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B3B7A02-A806-43C7-88CE-DD6AA33D3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3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2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9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8096" y="965199"/>
            <a:ext cx="507455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 Logistic Regression – </a:t>
            </a:r>
            <a:br>
              <a:rPr lang="en-US" sz="4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29046" y="965198"/>
            <a:ext cx="203095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170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SDS 291</a:t>
            </a:r>
          </a:p>
          <a:p>
            <a:pPr algn="l"/>
            <a:r>
              <a:rPr lang="en-US" sz="170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April 8, 2020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2131"/>
            <a:ext cx="9144000" cy="4788887"/>
          </a:xfrm>
          <a:prstGeom prst="rect">
            <a:avLst/>
          </a:prstGeom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Recall: “</a:t>
            </a:r>
            <a:r>
              <a:rPr lang="en-US" altLang="ja-JP" sz="3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Ordinary” Regression</a:t>
            </a:r>
            <a:endParaRPr lang="en-US" altLang="en-US" sz="32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85800" y="161925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/>
              <a:t>Similar tests for logistic regression?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48400" y="3228361"/>
            <a:ext cx="3124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6600"/>
                </a:solidFill>
              </a:rPr>
              <a:t>Tests for individual coefficients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185849"/>
            <a:ext cx="8610600" cy="838200"/>
          </a:xfrm>
          <a:prstGeom prst="rect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FFFF66"/>
              </a:solidFill>
            </a:endParaRP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352800" y="5741986"/>
            <a:ext cx="457200" cy="41876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17331" y="6347917"/>
            <a:ext cx="281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</a:rPr>
              <a:t>Test for overall fit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6147145"/>
            <a:ext cx="8610600" cy="304800"/>
          </a:xfrm>
          <a:prstGeom prst="rect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FFFF66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81200" y="5259987"/>
            <a:ext cx="274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6600"/>
                </a:solidFill>
              </a:rPr>
              <a:t>Compare models</a:t>
            </a:r>
          </a:p>
        </p:txBody>
      </p:sp>
      <p:cxnSp>
        <p:nvCxnSpPr>
          <p:cNvPr id="4" name="Straight Arrow Connector 3"/>
          <p:cNvCxnSpPr>
            <a:cxnSpLocks noChangeShapeType="1"/>
            <a:stCxn id="15" idx="3"/>
          </p:cNvCxnSpPr>
          <p:nvPr/>
        </p:nvCxnSpPr>
        <p:spPr bwMode="auto">
          <a:xfrm>
            <a:off x="4724400" y="5521925"/>
            <a:ext cx="2743200" cy="497875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12" grpId="0" animBg="1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Test for Individual Coefficients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4106" y="1162050"/>
            <a:ext cx="2057400" cy="120015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i="1" dirty="0">
                <a:solidFill>
                  <a:schemeClr val="bg1"/>
                </a:solidFill>
              </a:rPr>
              <a:t>H</a:t>
            </a:r>
            <a:r>
              <a:rPr lang="en-US" altLang="en-US" sz="3600" baseline="-25000" dirty="0">
                <a:solidFill>
                  <a:schemeClr val="bg1"/>
                </a:solidFill>
              </a:rPr>
              <a:t>0</a:t>
            </a:r>
            <a:r>
              <a:rPr lang="en-US" altLang="en-US" sz="3600" dirty="0">
                <a:solidFill>
                  <a:schemeClr val="bg1"/>
                </a:solidFill>
              </a:rPr>
              <a:t>: </a:t>
            </a:r>
            <a:r>
              <a:rPr lang="en-US" altLang="en-US" sz="3600" dirty="0">
                <a:solidFill>
                  <a:schemeClr val="bg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3600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altLang="en-US" sz="3600" dirty="0">
                <a:solidFill>
                  <a:schemeClr val="bg1"/>
                </a:solidFill>
                <a:sym typeface="Symbol" panose="05050102010706020507" pitchFamily="18" charset="2"/>
              </a:rPr>
              <a:t>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i="1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altLang="en-US" sz="36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solidFill>
                  <a:schemeClr val="bg1"/>
                </a:solidFill>
                <a:sym typeface="Symbol" panose="05050102010706020507" pitchFamily="18" charset="2"/>
              </a:rPr>
              <a:t>: </a:t>
            </a:r>
            <a:r>
              <a:rPr lang="en-US" altLang="en-US" sz="3600" i="1" dirty="0">
                <a:solidFill>
                  <a:schemeClr val="bg1"/>
                </a:solidFill>
                <a:sym typeface="Symbol" panose="05050102010706020507" pitchFamily="18" charset="2"/>
              </a:rPr>
              <a:t>β</a:t>
            </a:r>
            <a:r>
              <a:rPr lang="en-US" altLang="en-US" sz="3600" i="1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altLang="en-US" sz="3600" dirty="0">
                <a:solidFill>
                  <a:schemeClr val="bg1"/>
                </a:solidFill>
                <a:sym typeface="Symbol" panose="05050102010706020507" pitchFamily="18" charset="2"/>
              </a:rPr>
              <a:t> ≠ 0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874598"/>
              </p:ext>
            </p:extLst>
          </p:nvPr>
        </p:nvGraphicFramePr>
        <p:xfrm>
          <a:off x="2684463" y="1108075"/>
          <a:ext cx="2230437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4" imgW="583947" imgH="507780" progId="Equation.DSMT4">
                  <p:embed/>
                </p:oleObj>
              </mc:Choice>
              <mc:Fallback>
                <p:oleObj name="Equation" r:id="rId4" imgW="583947" imgH="5077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1108075"/>
                        <a:ext cx="2230437" cy="19399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096000" y="12446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Supplied by </a:t>
            </a:r>
            <a:r>
              <a:rPr lang="en-US" altLang="en-US" i="1" dirty="0"/>
              <a:t>R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4637088" y="1524000"/>
            <a:ext cx="1382712" cy="152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4484688" y="1676400"/>
            <a:ext cx="1600200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332288" y="3530600"/>
            <a:ext cx="4049712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p-value = 2P(Z &gt; |t.s.|) </a:t>
            </a:r>
          </a:p>
        </p:txBody>
      </p:sp>
      <p:sp>
        <p:nvSpPr>
          <p:cNvPr id="56329" name="Freeform 9"/>
          <p:cNvSpPr>
            <a:spLocks/>
          </p:cNvSpPr>
          <p:nvPr/>
        </p:nvSpPr>
        <p:spPr bwMode="auto">
          <a:xfrm>
            <a:off x="3113088" y="1143000"/>
            <a:ext cx="2895600" cy="685800"/>
          </a:xfrm>
          <a:custGeom>
            <a:avLst/>
            <a:gdLst>
              <a:gd name="T0" fmla="*/ 2147483646 w 1824"/>
              <a:gd name="T1" fmla="*/ 2147483646 h 480"/>
              <a:gd name="T2" fmla="*/ 2147483646 w 1824"/>
              <a:gd name="T3" fmla="*/ 2147483646 h 480"/>
              <a:gd name="T4" fmla="*/ 0 w 1824"/>
              <a:gd name="T5" fmla="*/ 2147483646 h 480"/>
              <a:gd name="T6" fmla="*/ 0 60000 65536"/>
              <a:gd name="T7" fmla="*/ 0 60000 65536"/>
              <a:gd name="T8" fmla="*/ 0 60000 65536"/>
              <a:gd name="T9" fmla="*/ 0 w 1824"/>
              <a:gd name="T10" fmla="*/ 0 h 480"/>
              <a:gd name="T11" fmla="*/ 1824 w 18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480">
                <a:moveTo>
                  <a:pt x="1824" y="192"/>
                </a:moveTo>
                <a:cubicBezTo>
                  <a:pt x="1232" y="96"/>
                  <a:pt x="640" y="0"/>
                  <a:pt x="336" y="48"/>
                </a:cubicBezTo>
                <a:cubicBezTo>
                  <a:pt x="32" y="96"/>
                  <a:pt x="16" y="288"/>
                  <a:pt x="0" y="480"/>
                </a:cubicBez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 flipH="1">
            <a:off x="4953000" y="1828800"/>
            <a:ext cx="1143000" cy="1752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30306" y="3230563"/>
            <a:ext cx="3668712" cy="1570037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chemeClr val="bg1"/>
                </a:solidFill>
              </a:rPr>
              <a:t>Interpret as with individual t-tests in ordinary regression.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49877" b="12122"/>
          <a:stretch/>
        </p:blipFill>
        <p:spPr>
          <a:xfrm>
            <a:off x="658906" y="5030975"/>
            <a:ext cx="731519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 autoUpdateAnimBg="0"/>
      <p:bldP spid="56325" grpId="0" autoUpdateAnimBg="0"/>
      <p:bldP spid="56328" grpId="0" animBg="1" autoUpdateAnimBg="0"/>
      <p:bldP spid="5633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64776" y="76200"/>
            <a:ext cx="7772400" cy="6096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  <a:ea typeface="ＭＳ Ｐゴシック" panose="020B0600070205080204" pitchFamily="34" charset="-128"/>
              </a:rPr>
              <a:t>CI for Slope and Odds Ratio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259976" y="863600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From logistic model for Gender: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9976" y="2463800"/>
            <a:ext cx="304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CI for slope: 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743200" y="2438400"/>
          <a:ext cx="2819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4" imgW="927100" imgH="254000" progId="Equation.DSMT4">
                  <p:embed/>
                </p:oleObj>
              </mc:Choice>
              <mc:Fallback>
                <p:oleObj name="Equation" r:id="rId4" imgW="9271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2819400" cy="6889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4800" y="4495800"/>
            <a:ext cx="304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CI for odds ratio: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41376" y="3906838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Exponentiate CI for slope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2376" y="3200400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−0.9424 </a:t>
            </a:r>
            <a:r>
              <a:rPr lang="en-US" altLang="en-US" dirty="0">
                <a:sym typeface="Symbol" panose="05050102010706020507" pitchFamily="18" charset="2"/>
              </a:rPr>
              <a:t>± 1.96(0.1227) = (-1.183, −0.702) </a:t>
            </a:r>
            <a:endParaRPr lang="en-US" alt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07976" y="4495800"/>
            <a:ext cx="556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(</a:t>
            </a:r>
            <a:r>
              <a:rPr lang="en-US" altLang="en-US" i="1" dirty="0"/>
              <a:t>e</a:t>
            </a:r>
            <a:r>
              <a:rPr lang="en-US" altLang="en-US" i="1" baseline="30000" dirty="0"/>
              <a:t>−</a:t>
            </a:r>
            <a:r>
              <a:rPr lang="en-US" altLang="en-US" baseline="30000" dirty="0"/>
              <a:t>1.183</a:t>
            </a:r>
            <a:r>
              <a:rPr lang="en-US" altLang="en-US" dirty="0"/>
              <a:t> , </a:t>
            </a:r>
            <a:r>
              <a:rPr lang="en-US" altLang="en-US" i="1" dirty="0"/>
              <a:t>e</a:t>
            </a:r>
            <a:r>
              <a:rPr lang="en-US" altLang="en-US" i="1" baseline="30000" dirty="0"/>
              <a:t>−</a:t>
            </a:r>
            <a:r>
              <a:rPr lang="en-US" altLang="en-US" baseline="30000" dirty="0"/>
              <a:t>0.702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) = (0.30, 0.49) </a:t>
            </a:r>
            <a:endParaRPr lang="en-US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7813" y="5334000"/>
            <a:ext cx="8637587" cy="12922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600" dirty="0"/>
              <a:t>We are 95% confident that the odds of being female go down by a factor somewhere between 0.30 and 0.49 for every extra inch in height.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t="49877" b="12122"/>
          <a:stretch/>
        </p:blipFill>
        <p:spPr>
          <a:xfrm>
            <a:off x="838200" y="1342185"/>
            <a:ext cx="731519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4"/>
          <p:cNvSpPr txBox="1">
            <a:spLocks noChangeArrowheads="1"/>
          </p:cNvSpPr>
          <p:nvPr/>
        </p:nvSpPr>
        <p:spPr bwMode="auto">
          <a:xfrm>
            <a:off x="228600" y="406400"/>
            <a:ext cx="853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From logistic model for - height example: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4459" y="3657600"/>
            <a:ext cx="8710612" cy="12922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600" dirty="0"/>
              <a:t>We are 95% confident that the odds of being female go down by a factor somewhere between 0.29 and 0.48 for every extra inch in height.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7" y="1371600"/>
            <a:ext cx="8490857" cy="990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551837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(Gender ~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Hgt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binomial, data=Pulse)</a:t>
            </a:r>
          </a:p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457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Estimating Parameters in Logistic Regression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1000" y="868363"/>
            <a:ext cx="8305800" cy="15700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25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Parameters are chosen to </a:t>
            </a:r>
            <a:r>
              <a:rPr lang="en-US" altLang="en-US" i="1" dirty="0">
                <a:solidFill>
                  <a:schemeClr val="bg1"/>
                </a:solidFill>
              </a:rPr>
              <a:t>maximize</a:t>
            </a:r>
            <a:r>
              <a:rPr lang="en-US" altLang="en-US" dirty="0">
                <a:solidFill>
                  <a:schemeClr val="bg1"/>
                </a:solidFill>
              </a:rPr>
              <a:t> the </a:t>
            </a:r>
            <a:r>
              <a:rPr lang="en-US" altLang="en-US" i="1" dirty="0">
                <a:solidFill>
                  <a:schemeClr val="bg1"/>
                </a:solidFill>
              </a:rPr>
              <a:t>likelihood</a:t>
            </a:r>
            <a:r>
              <a:rPr lang="en-US" altLang="en-US" dirty="0">
                <a:solidFill>
                  <a:schemeClr val="bg1"/>
                </a:solidFill>
              </a:rPr>
              <a:t> of the observed sample (maximum likelihood estimation).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84188" y="2566988"/>
            <a:ext cx="8086725" cy="1166812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25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 If the </a:t>
            </a:r>
            <a:r>
              <a:rPr lang="en-US" altLang="en-US" i="1" dirty="0" err="1">
                <a:solidFill>
                  <a:schemeClr val="bg1"/>
                </a:solidFill>
              </a:rPr>
              <a:t>i</a:t>
            </a:r>
            <a:r>
              <a:rPr lang="en-US" altLang="en-US" baseline="30000" dirty="0" err="1">
                <a:solidFill>
                  <a:schemeClr val="bg1"/>
                </a:solidFill>
              </a:rPr>
              <a:t>th</a:t>
            </a:r>
            <a:r>
              <a:rPr lang="en-US" altLang="en-US" dirty="0">
                <a:solidFill>
                  <a:schemeClr val="bg1"/>
                </a:solidFill>
              </a:rPr>
              <a:t> point is YES (</a:t>
            </a:r>
            <a:r>
              <a:rPr lang="en-US" altLang="en-US" i="1" dirty="0" err="1">
                <a:solidFill>
                  <a:schemeClr val="bg1"/>
                </a:solidFill>
              </a:rPr>
              <a:t>y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i="1" baseline="-25000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= 1), calculate </a:t>
            </a:r>
            <a:r>
              <a:rPr lang="en-US" altLang="en-US" i="1" dirty="0">
                <a:solidFill>
                  <a:schemeClr val="bg1"/>
                </a:solidFill>
                <a:sym typeface="Symbol" panose="05050102010706020507" pitchFamily="18" charset="2"/>
              </a:rPr>
              <a:t>π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725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 If the </a:t>
            </a:r>
            <a:r>
              <a:rPr lang="en-US" altLang="en-US" i="1" dirty="0" err="1">
                <a:solidFill>
                  <a:schemeClr val="bg1"/>
                </a:solidFill>
              </a:rPr>
              <a:t>i</a:t>
            </a:r>
            <a:r>
              <a:rPr lang="en-US" altLang="en-US" baseline="30000" dirty="0" err="1">
                <a:solidFill>
                  <a:schemeClr val="bg1"/>
                </a:solidFill>
              </a:rPr>
              <a:t>th</a:t>
            </a:r>
            <a:r>
              <a:rPr lang="en-US" altLang="en-US" dirty="0">
                <a:solidFill>
                  <a:schemeClr val="bg1"/>
                </a:solidFill>
              </a:rPr>
              <a:t> point is NO (</a:t>
            </a:r>
            <a:r>
              <a:rPr lang="en-US" altLang="en-US" i="1" dirty="0" err="1">
                <a:solidFill>
                  <a:schemeClr val="bg1"/>
                </a:solidFill>
              </a:rPr>
              <a:t>y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i="1" baseline="-25000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= 0), calculate 1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−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>
                <a:solidFill>
                  <a:schemeClr val="bg1"/>
                </a:solidFill>
                <a:sym typeface="Symbol" panose="05050102010706020507" pitchFamily="18" charset="2"/>
              </a:rPr>
              <a:t>π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695575" y="3932238"/>
          <a:ext cx="42386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4" imgW="1256755" imgH="253890" progId="Equation.DSMT4">
                  <p:embed/>
                </p:oleObj>
              </mc:Choice>
              <mc:Fallback>
                <p:oleObj name="Equation" r:id="rId4" imgW="1256755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932238"/>
                        <a:ext cx="4238625" cy="8556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57200" y="406400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Likelihood: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10400" y="2427288"/>
            <a:ext cx="2286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66"/>
                </a:solidFill>
              </a:rPr>
              <a:t>^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67600" y="3036888"/>
            <a:ext cx="2286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66"/>
                </a:solidFill>
              </a:rPr>
              <a:t>^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5130800"/>
            <a:ext cx="83058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Here the estimated probabilities, </a:t>
            </a:r>
            <a:r>
              <a:rPr lang="en-US" altLang="en-US" sz="1600" b="1">
                <a:latin typeface="Symbol" panose="05050102010706020507" pitchFamily="18" charset="2"/>
              </a:rPr>
              <a:t>p</a:t>
            </a:r>
            <a:r>
              <a:rPr lang="en-US" altLang="en-US" sz="1600" b="1">
                <a:latin typeface="Courier New" panose="02070309020205020404" pitchFamily="49" charset="0"/>
              </a:rPr>
              <a:t>, come from a model.  What model is best?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52938" y="50292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^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1000" y="5910263"/>
            <a:ext cx="830580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(See Exercise 9.9 and likelihood-play.xls)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 autoUpdateAnimBg="0"/>
      <p:bldP spid="58372" grpId="0" animBg="1" autoUpdateAnimBg="0"/>
      <p:bldP spid="58374" grpId="0"/>
      <p:bldP spid="7" grpId="0"/>
      <p:bldP spid="8" grpId="0"/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Simple(?!) Max Likelihood Problem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52437" y="838200"/>
            <a:ext cx="8086725" cy="1166812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25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If the </a:t>
            </a:r>
            <a:r>
              <a:rPr lang="en-US" altLang="en-US" i="1" dirty="0" err="1">
                <a:solidFill>
                  <a:schemeClr val="bg1"/>
                </a:solidFill>
              </a:rPr>
              <a:t>i</a:t>
            </a:r>
            <a:r>
              <a:rPr lang="en-US" altLang="en-US" baseline="30000" dirty="0" err="1">
                <a:solidFill>
                  <a:schemeClr val="bg1"/>
                </a:solidFill>
              </a:rPr>
              <a:t>th</a:t>
            </a:r>
            <a:r>
              <a:rPr lang="en-US" altLang="en-US" dirty="0">
                <a:solidFill>
                  <a:schemeClr val="bg1"/>
                </a:solidFill>
              </a:rPr>
              <a:t> point is YES (</a:t>
            </a:r>
            <a:r>
              <a:rPr lang="en-US" altLang="en-US" i="1" dirty="0" err="1">
                <a:solidFill>
                  <a:schemeClr val="bg1"/>
                </a:solidFill>
              </a:rPr>
              <a:t>y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i="1" baseline="-25000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= 1), calculate </a:t>
            </a:r>
            <a:r>
              <a:rPr lang="en-US" altLang="en-US" i="1" dirty="0">
                <a:solidFill>
                  <a:schemeClr val="bg1"/>
                </a:solidFill>
                <a:sym typeface="Symbol" panose="05050102010706020507" pitchFamily="18" charset="2"/>
              </a:rPr>
              <a:t>π.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spcBef>
                <a:spcPts val="725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If the </a:t>
            </a:r>
            <a:r>
              <a:rPr lang="en-US" altLang="en-US" i="1" dirty="0" err="1">
                <a:solidFill>
                  <a:schemeClr val="bg1"/>
                </a:solidFill>
              </a:rPr>
              <a:t>i</a:t>
            </a:r>
            <a:r>
              <a:rPr lang="en-US" altLang="en-US" baseline="30000" dirty="0" err="1">
                <a:solidFill>
                  <a:schemeClr val="bg1"/>
                </a:solidFill>
              </a:rPr>
              <a:t>th</a:t>
            </a:r>
            <a:r>
              <a:rPr lang="en-US" altLang="en-US" dirty="0">
                <a:solidFill>
                  <a:schemeClr val="bg1"/>
                </a:solidFill>
              </a:rPr>
              <a:t> point is NO (</a:t>
            </a:r>
            <a:r>
              <a:rPr lang="en-US" altLang="en-US" i="1" dirty="0" err="1">
                <a:solidFill>
                  <a:schemeClr val="bg1"/>
                </a:solidFill>
              </a:rPr>
              <a:t>y</a:t>
            </a:r>
            <a:r>
              <a:rPr lang="en-US" altLang="en-US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i="1" baseline="-25000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= 0), calculate 1 −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>
                <a:solidFill>
                  <a:schemeClr val="bg1"/>
                </a:solidFill>
                <a:sym typeface="Symbol" panose="05050102010706020507" pitchFamily="18" charset="2"/>
              </a:rPr>
              <a:t>π.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686050" y="2208213"/>
          <a:ext cx="44910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9" name="Equation" r:id="rId4" imgW="1206500" imgH="266700" progId="Equation.DSMT4">
                  <p:embed/>
                </p:oleObj>
              </mc:Choice>
              <mc:Fallback>
                <p:oleObj name="Equation" r:id="rId4" imgW="1206500" imgH="266700" progId="Equation.DSMT4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208213"/>
                        <a:ext cx="4491038" cy="99218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33400" y="238760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Likelihood: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34200" y="787400"/>
            <a:ext cx="228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66"/>
                </a:solidFill>
              </a:rPr>
              <a:t>^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91400" y="1360488"/>
            <a:ext cx="2286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66"/>
                </a:solidFill>
              </a:rPr>
              <a:t>^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3454400"/>
            <a:ext cx="8610600" cy="584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5"/>
              </a:spcBef>
              <a:buFontTx/>
              <a:buNone/>
            </a:pPr>
            <a:r>
              <a:rPr lang="en-US" altLang="en-US"/>
              <a:t>Suppose </a:t>
            </a:r>
            <a:r>
              <a:rPr lang="en-US" altLang="en-US" i="1"/>
              <a:t>n </a:t>
            </a:r>
            <a:r>
              <a:rPr lang="en-US" altLang="en-US"/>
              <a:t>= 20 and there are 14 total successes.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36563" y="4284663"/>
          <a:ext cx="34496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0" name="Equation" r:id="rId6" imgW="927100" imgH="241300" progId="Equation.DSMT4">
                  <p:embed/>
                </p:oleObj>
              </mc:Choice>
              <mc:Fallback>
                <p:oleObj name="Equation" r:id="rId6" imgW="927100" imgH="24130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284663"/>
                        <a:ext cx="3449637" cy="8969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2400" y="5435600"/>
            <a:ext cx="6858000" cy="584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5"/>
              </a:spcBef>
              <a:buFontTx/>
              <a:buNone/>
            </a:pPr>
            <a:r>
              <a:rPr lang="en-US" altLang="en-US"/>
              <a:t>Calculus shows that the best estimate is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7091363" y="4919663"/>
          <a:ext cx="17478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Equation" r:id="rId8" imgW="469900" imgH="419100" progId="Equation.DSMT4">
                  <p:embed/>
                </p:oleObj>
              </mc:Choice>
              <mc:Fallback>
                <p:oleObj name="Equation" r:id="rId8" imgW="469900" imgH="419100" progId="Equation.DSMT4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4919663"/>
                        <a:ext cx="1747837" cy="15573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5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 autoUpdateAnimBg="0"/>
      <p:bldP spid="58374" grpId="0"/>
      <p:bldP spid="7" grpId="0"/>
      <p:bldP spid="8" grpId="0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54" y="3810000"/>
            <a:ext cx="4449485" cy="409576"/>
          </a:xfrm>
          <a:prstGeom prst="rect">
            <a:avLst/>
          </a:prstGeom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52400"/>
            <a:ext cx="7772400" cy="5334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Evaluating Overall Effectiveness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81000" y="939800"/>
            <a:ext cx="8382000" cy="203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800" dirty="0">
                <a:solidFill>
                  <a:schemeClr val="bg1"/>
                </a:solidFill>
              </a:rPr>
              <a:t>Likelihood of the sample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	</a:t>
            </a:r>
            <a:r>
              <a:rPr lang="en-US" altLang="en-US" sz="2800" dirty="0">
                <a:solidFill>
                  <a:schemeClr val="hlink"/>
                </a:solidFill>
              </a:rPr>
              <a:t>	</a:t>
            </a:r>
            <a:r>
              <a:rPr lang="en-US" altLang="en-US" sz="2800" dirty="0">
                <a:solidFill>
                  <a:srgbClr val="FFFF66"/>
                </a:solidFill>
              </a:rPr>
              <a:t>Output below gives </a:t>
            </a:r>
            <a:r>
              <a:rPr lang="en-US" altLang="en-US" sz="2800" i="1" dirty="0">
                <a:solidFill>
                  <a:schemeClr val="bg1"/>
                </a:solidFill>
              </a:rPr>
              <a:t>Log-likelihood</a:t>
            </a:r>
            <a:endParaRPr lang="en-US" altLang="ja-JP" sz="2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	</a:t>
            </a:r>
            <a:r>
              <a:rPr lang="en-US" altLang="en-US" sz="2800" dirty="0">
                <a:solidFill>
                  <a:schemeClr val="hlink"/>
                </a:solidFill>
              </a:rPr>
              <a:t>	</a:t>
            </a:r>
            <a:r>
              <a:rPr lang="en-US" altLang="en-US" sz="2800" dirty="0">
                <a:solidFill>
                  <a:srgbClr val="FFFF66"/>
                </a:solidFill>
              </a:rPr>
              <a:t>    * Always negative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		    * Smaller −2</a:t>
            </a:r>
            <a:r>
              <a:rPr lang="en-US" altLang="en-US" sz="2800" i="1" dirty="0">
                <a:solidFill>
                  <a:srgbClr val="FFFF66"/>
                </a:solidFill>
              </a:rPr>
              <a:t>Log-likelihood</a:t>
            </a:r>
            <a:r>
              <a:rPr lang="en-US" altLang="en-US" sz="2800" dirty="0">
                <a:solidFill>
                  <a:srgbClr val="FFFF66"/>
                </a:solidFill>
              </a:rPr>
              <a:t> is better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4172636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4954" y="5766137"/>
            <a:ext cx="8330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pi&lt;-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fitted.values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 &lt;-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Pulse$Gender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1, pi, 1 - pi)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log(prod(likelihood))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02" y="5261998"/>
            <a:ext cx="2158096" cy="4543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200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Automated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31376" y="4713877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Predict Gender via Weight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35504"/>
            <a:ext cx="6600504" cy="434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" y="6248400"/>
            <a:ext cx="5277283" cy="485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5602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Hgt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76200"/>
            <a:ext cx="7772400" cy="5334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Evaluating Overall Fit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28600" y="750888"/>
            <a:ext cx="8382000" cy="2678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2.  Test for overall fit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	(Similar to regression ANOVA)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	</a:t>
            </a:r>
            <a:r>
              <a:rPr lang="en-US" altLang="en-US" sz="2800" dirty="0" err="1">
                <a:solidFill>
                  <a:srgbClr val="FFFF66"/>
                </a:solidFill>
              </a:rPr>
              <a:t>t.s.</a:t>
            </a:r>
            <a:r>
              <a:rPr lang="en-US" altLang="en-US" sz="2800" dirty="0">
                <a:solidFill>
                  <a:srgbClr val="FFFF66"/>
                </a:solidFill>
              </a:rPr>
              <a:t> = G = improvement in </a:t>
            </a:r>
            <a:r>
              <a:rPr lang="en-US" altLang="en-US" sz="2800" dirty="0">
                <a:solidFill>
                  <a:schemeClr val="bg1"/>
                </a:solidFill>
              </a:rPr>
              <a:t>–2ln(</a:t>
            </a:r>
            <a:r>
              <a:rPr lang="en-US" altLang="en-US" sz="2800" i="1" dirty="0">
                <a:solidFill>
                  <a:schemeClr val="bg1"/>
                </a:solidFill>
              </a:rPr>
              <a:t>L</a:t>
            </a:r>
            <a:r>
              <a:rPr lang="en-US" altLang="en-US" sz="2800" dirty="0">
                <a:solidFill>
                  <a:schemeClr val="bg1"/>
                </a:solidFill>
              </a:rPr>
              <a:t>)</a:t>
            </a:r>
            <a:r>
              <a:rPr lang="en-US" altLang="en-US" sz="2800" dirty="0">
                <a:solidFill>
                  <a:srgbClr val="FFFF66"/>
                </a:solidFill>
              </a:rPr>
              <a:t> over a model with just a constant term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 	Compare to </a:t>
            </a:r>
            <a:r>
              <a:rPr lang="en-US" altLang="en-US" sz="2800" i="1" dirty="0">
                <a:solidFill>
                  <a:srgbClr val="FFFF66"/>
                </a:solidFill>
                <a:sym typeface="Symbol" panose="05050102010706020507" pitchFamily="18" charset="2"/>
              </a:rPr>
              <a:t>χ</a:t>
            </a:r>
            <a:r>
              <a:rPr lang="en-US" altLang="en-US" sz="2800" baseline="30000" dirty="0">
                <a:solidFill>
                  <a:srgbClr val="FFFF6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FFFF66"/>
                </a:solidFill>
                <a:sym typeface="Symbol" panose="05050102010706020507" pitchFamily="18" charset="2"/>
              </a:rPr>
              <a:t> with </a:t>
            </a:r>
            <a:r>
              <a:rPr lang="en-US" altLang="en-US" sz="2800" i="1" dirty="0">
                <a:solidFill>
                  <a:srgbClr val="FFFF66"/>
                </a:solidFill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olidFill>
                  <a:srgbClr val="FFFF66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olidFill>
                  <a:srgbClr val="FFFF66"/>
                </a:solidFill>
                <a:sym typeface="Symbol" panose="05050102010706020507" pitchFamily="18" charset="2"/>
              </a:rPr>
              <a:t>d.f.</a:t>
            </a:r>
            <a:r>
              <a:rPr lang="en-US" altLang="en-US" sz="2800" dirty="0">
                <a:solidFill>
                  <a:srgbClr val="FFFF66"/>
                </a:solidFill>
                <a:sym typeface="Symbol" panose="05050102010706020507" pitchFamily="18" charset="2"/>
              </a:rPr>
              <a:t> </a:t>
            </a:r>
            <a:endParaRPr lang="en-US" altLang="en-US" sz="2800" dirty="0">
              <a:solidFill>
                <a:srgbClr val="FFFF66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50659" y="2905125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FF66"/>
                </a:solidFill>
              </a:rPr>
              <a:t># predictors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>
            <a:off x="3657600" y="2900363"/>
            <a:ext cx="457200" cy="381000"/>
          </a:xfrm>
          <a:prstGeom prst="straightConnector1">
            <a:avLst/>
          </a:prstGeom>
          <a:noFill/>
          <a:ln w="19050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0" y="3570288"/>
            <a:ext cx="8094610" cy="22145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990" y="5706375"/>
            <a:ext cx="809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lrtest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5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Deviance in R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914400"/>
            <a:ext cx="7315200" cy="44658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05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-2LL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3587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Constant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34203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066033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 = 321.00 - 135.63 = 185.37 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5591740"/>
            <a:ext cx="8534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How much better do we do with height than with nothing?</a:t>
            </a:r>
          </a:p>
        </p:txBody>
      </p:sp>
    </p:spTree>
    <p:extLst>
      <p:ext uri="{BB962C8B-B14F-4D97-AF65-F5344CB8AC3E}">
        <p14:creationId xmlns:p14="http://schemas.microsoft.com/office/powerpoint/2010/main" val="377634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US" altLang="en-US" sz="3100">
                <a:solidFill>
                  <a:srgbClr val="FFFFFF"/>
                </a:solidFill>
                <a:ea typeface="ＭＳ Ｐゴシック" panose="020B0600070205080204" pitchFamily="34" charset="-128"/>
              </a:rPr>
              <a:t>Example: Female Gender as a Function of Height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98" y="1066800"/>
            <a:ext cx="5706235" cy="3962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292677-1A87-E842-86A2-83E6EADFE380}"/>
              </a:ext>
            </a:extLst>
          </p:cNvPr>
          <p:cNvSpPr/>
          <p:nvPr/>
        </p:nvSpPr>
        <p:spPr>
          <a:xfrm>
            <a:off x="506777" y="5562600"/>
            <a:ext cx="81304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(Gender ~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Hgt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binomial, data=Pulse)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logitmod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8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Test for Overall Model—Logistic</a:t>
            </a:r>
          </a:p>
        </p:txBody>
      </p:sp>
      <p:sp>
        <p:nvSpPr>
          <p:cNvPr id="64515" name="TextBox 2"/>
          <p:cNvSpPr txBox="1">
            <a:spLocks noChangeArrowheads="1"/>
          </p:cNvSpPr>
          <p:nvPr/>
        </p:nvSpPr>
        <p:spPr bwMode="auto">
          <a:xfrm>
            <a:off x="381000" y="863600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Is there something effective in the model?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915847"/>
              </p:ext>
            </p:extLst>
          </p:nvPr>
        </p:nvGraphicFramePr>
        <p:xfrm>
          <a:off x="1416050" y="2203450"/>
          <a:ext cx="1936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Equation" r:id="rId4" imgW="990170" imgH="431613" progId="Equation.3">
                  <p:embed/>
                </p:oleObj>
              </mc:Choice>
              <mc:Fallback>
                <p:oleObj name="Equation" r:id="rId4" imgW="990170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203450"/>
                        <a:ext cx="1936750" cy="8445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15494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: </a:t>
            </a:r>
            <a:r>
              <a:rPr lang="el-GR" altLang="en-US" i="1"/>
              <a:t>β</a:t>
            </a:r>
            <a:r>
              <a:rPr lang="en-US" altLang="en-US" baseline="-25000"/>
              <a:t>1 </a:t>
            </a:r>
            <a:r>
              <a:rPr lang="en-US" altLang="en-US"/>
              <a:t>= 0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064143"/>
              </p:ext>
            </p:extLst>
          </p:nvPr>
        </p:nvGraphicFramePr>
        <p:xfrm>
          <a:off x="4964113" y="2203450"/>
          <a:ext cx="27320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6" imgW="1397000" imgH="431800" progId="Equation.3">
                  <p:embed/>
                </p:oleObj>
              </mc:Choice>
              <mc:Fallback>
                <p:oleObj name="Equation" r:id="rId6" imgW="1397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2203450"/>
                        <a:ext cx="2732087" cy="8445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0" y="14732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/>
              <a:t>H</a:t>
            </a:r>
            <a:r>
              <a:rPr lang="en-US" altLang="en-US" baseline="-25000"/>
              <a:t>1</a:t>
            </a:r>
            <a:r>
              <a:rPr lang="en-US" altLang="en-US"/>
              <a:t>: </a:t>
            </a:r>
            <a:r>
              <a:rPr lang="el-GR" altLang="en-US" i="1"/>
              <a:t>β</a:t>
            </a:r>
            <a:r>
              <a:rPr lang="en-US" altLang="en-US" baseline="-25000"/>
              <a:t>1 </a:t>
            </a:r>
            <a:r>
              <a:rPr lang="en-US" altLang="en-US"/>
              <a:t>≠ 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0" y="2235200"/>
            <a:ext cx="144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vs.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24000" y="3160713"/>
            <a:ext cx="2057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Same odds for all </a:t>
            </a:r>
            <a:r>
              <a:rPr lang="en-US" altLang="en-US" sz="2800" i="1"/>
              <a:t>X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05400" y="3200400"/>
            <a:ext cx="2514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Odds are linear function of </a:t>
            </a:r>
            <a:r>
              <a:rPr lang="en-US" altLang="en-US" sz="2800" i="1"/>
              <a:t>X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51228"/>
              </p:ext>
            </p:extLst>
          </p:nvPr>
        </p:nvGraphicFramePr>
        <p:xfrm>
          <a:off x="228600" y="4495800"/>
          <a:ext cx="594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0" name="Equation" r:id="rId8" imgW="1981200" imgH="203200" progId="Equation.DSMT4">
                  <p:embed/>
                </p:oleObj>
              </mc:Choice>
              <mc:Fallback>
                <p:oleObj name="Equation" r:id="rId8" imgW="19812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5943600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8600" y="5495925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Improvement in −2ln(</a:t>
            </a:r>
            <a:r>
              <a:rPr lang="en-US" altLang="en-US" sz="2800" i="1"/>
              <a:t>L</a:t>
            </a:r>
            <a:r>
              <a:rPr lang="en-US" altLang="en-US" sz="2800"/>
              <a:t>) when using linear function of </a:t>
            </a:r>
            <a:r>
              <a:rPr lang="en-US" altLang="en-US" sz="2800" i="1"/>
              <a:t>X.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54750" y="4445000"/>
            <a:ext cx="2965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Compare to </a:t>
            </a:r>
            <a:r>
              <a:rPr lang="el-GR" altLang="en-US" i="1"/>
              <a:t>χ</a:t>
            </a:r>
            <a:r>
              <a:rPr lang="en-US" altLang="en-US" baseline="30000"/>
              <a:t>2</a:t>
            </a:r>
            <a:r>
              <a:rPr lang="en-US" altLang="en-US" baseline="-25000"/>
              <a:t>1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4260794"/>
                <a:ext cx="472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m:t>Odds</m:t>
                          </m:r>
                          <m:r>
                            <m:rPr>
                              <m:nor/>
                            </m:rP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m:t> 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64.14−0.9424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𝐻𝑔𝑡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260794"/>
                <a:ext cx="4724400" cy="523220"/>
              </a:xfrm>
              <a:prstGeom prst="rect">
                <a:avLst/>
              </a:prstGeom>
              <a:blipFill>
                <a:blip r:embed="rId2"/>
                <a:stretch>
                  <a:fillRect l="-53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9635" y="3263562"/>
                <a:ext cx="40475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Log(Odds) =</a:t>
                </a:r>
                <a:r>
                  <a:rPr lang="en-US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0.9424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𝐻𝑔𝑡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" y="3263562"/>
                <a:ext cx="4047565" cy="430887"/>
              </a:xfrm>
              <a:prstGeom prst="rect">
                <a:avLst/>
              </a:prstGeom>
              <a:blipFill>
                <a:blip r:embed="rId3"/>
                <a:stretch>
                  <a:fillRect l="-1563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9635" y="5415798"/>
                <a:ext cx="4724400" cy="96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64.14−0.9424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𝐻𝑔𝑡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64.14−0.9424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𝐻𝑔𝑡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" y="5415798"/>
                <a:ext cx="4724400" cy="964367"/>
              </a:xfrm>
              <a:prstGeom prst="rect">
                <a:avLst/>
              </a:prstGeom>
              <a:blipFill>
                <a:blip r:embed="rId4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19600" y="2414134"/>
            <a:ext cx="472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69”		68”		67”</a:t>
            </a: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-0.8856		0.0568		0.9992</a:t>
            </a: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0.4125		1.0584		2.7161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</a:t>
            </a: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0.2920		0.5142		0.7309		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49877" b="12122"/>
          <a:stretch/>
        </p:blipFill>
        <p:spPr>
          <a:xfrm>
            <a:off x="255494" y="401419"/>
            <a:ext cx="8117093" cy="1219200"/>
          </a:xfrm>
          <a:prstGeom prst="rect">
            <a:avLst/>
          </a:prstGeom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0200" y="522324"/>
            <a:ext cx="1524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3600">
              <a:solidFill>
                <a:srgbClr val="FFFF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900129"/>
            <a:ext cx="47244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Taller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      Shorter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Gender as a function of Smoking?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609600"/>
          <a:ext cx="6096000" cy="18288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Smoker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Non-Smoker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5" charset="0"/>
                          <a:ea typeface="ＭＳ Ｐゴシック" pitchFamily="-105" charset="-128"/>
                        </a:rPr>
                        <a:t>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5446713"/>
            <a:ext cx="4724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Odds are 0.55 times lower of a smoker being Female than a non-smoker.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3061" y="2714323"/>
                <a:ext cx="3410421" cy="692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𝑆𝑚𝑜𝑘𝑒𝑟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=0.53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061" y="2714323"/>
                <a:ext cx="3410421" cy="692562"/>
              </a:xfrm>
              <a:prstGeom prst="rect">
                <a:avLst/>
              </a:prstGeom>
              <a:blipFill>
                <a:blip r:embed="rId3"/>
                <a:stretch>
                  <a:fillRect l="-1859" r="-2602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80965" y="4607347"/>
                <a:ext cx="4205318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𝑁𝑜𝑛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𝑆𝑚𝑜𝑘𝑒𝑟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=0.96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965" y="4607347"/>
                <a:ext cx="4205318" cy="693844"/>
              </a:xfrm>
              <a:prstGeom prst="rect">
                <a:avLst/>
              </a:prstGeom>
              <a:blipFill>
                <a:blip r:embed="rId4"/>
                <a:stretch>
                  <a:fillRect l="-1205" r="-2108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2139" y="5483788"/>
                <a:ext cx="3069623" cy="1029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=0.55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9" y="5483788"/>
                <a:ext cx="3069623" cy="1029128"/>
              </a:xfrm>
              <a:prstGeom prst="rect">
                <a:avLst/>
              </a:prstGeom>
              <a:blipFill>
                <a:blip r:embed="rId5"/>
                <a:stretch>
                  <a:fillRect l="-1653" t="-75309" r="-3306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6827" y="2729750"/>
                <a:ext cx="2888098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𝑠𝑚𝑜𝑘𝑒𝑟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=0.35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7" y="2729750"/>
                <a:ext cx="2888098" cy="693844"/>
              </a:xfrm>
              <a:prstGeom prst="rect">
                <a:avLst/>
              </a:prstGeom>
              <a:blipFill>
                <a:blip r:embed="rId6"/>
                <a:stretch>
                  <a:fillRect l="-439" r="-350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827" y="4608629"/>
                <a:ext cx="365016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𝑠𝑚𝑜𝑘𝑒𝑟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206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=0.49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7" y="4608629"/>
                <a:ext cx="3650165" cy="693844"/>
              </a:xfrm>
              <a:prstGeom prst="rect">
                <a:avLst/>
              </a:prstGeom>
              <a:blipFill>
                <a:blip r:embed="rId7"/>
                <a:stretch>
                  <a:fillRect l="-347" r="-27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6827" y="3570586"/>
                <a:ext cx="3953646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𝑠𝑚𝑜𝑘𝑒𝑟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1.53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=0.35 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7" y="3570586"/>
                <a:ext cx="3953646" cy="589649"/>
              </a:xfrm>
              <a:prstGeom prst="rect">
                <a:avLst/>
              </a:prstGeom>
              <a:blipFill>
                <a:blip r:embed="rId8"/>
                <a:stretch>
                  <a:fillRect r="-192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3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B249D96-49C9-1F45-B6AE-16E739048D50}"/>
              </a:ext>
            </a:extLst>
          </p:cNvPr>
          <p:cNvSpPr/>
          <p:nvPr/>
        </p:nvSpPr>
        <p:spPr bwMode="auto">
          <a:xfrm>
            <a:off x="228600" y="1176618"/>
            <a:ext cx="2590800" cy="2667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52DDDF2A-206A-CA47-B710-895C5E353620}"/>
              </a:ext>
            </a:extLst>
          </p:cNvPr>
          <p:cNvSpPr/>
          <p:nvPr/>
        </p:nvSpPr>
        <p:spPr bwMode="auto">
          <a:xfrm>
            <a:off x="228600" y="1176618"/>
            <a:ext cx="2590800" cy="2667000"/>
          </a:xfrm>
          <a:prstGeom prst="pie">
            <a:avLst>
              <a:gd name="adj1" fmla="val 21574202"/>
              <a:gd name="adj2" fmla="val 16200000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A68FF8-657F-1D40-B513-4676CC786609}"/>
              </a:ext>
            </a:extLst>
          </p:cNvPr>
          <p:cNvSpPr/>
          <p:nvPr/>
        </p:nvSpPr>
        <p:spPr bwMode="auto">
          <a:xfrm>
            <a:off x="3276600" y="1176618"/>
            <a:ext cx="2590800" cy="2667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24502B5F-73C0-014B-897E-92811D9C83FC}"/>
              </a:ext>
            </a:extLst>
          </p:cNvPr>
          <p:cNvSpPr/>
          <p:nvPr/>
        </p:nvSpPr>
        <p:spPr bwMode="auto">
          <a:xfrm>
            <a:off x="3249706" y="1176618"/>
            <a:ext cx="2590800" cy="2667000"/>
          </a:xfrm>
          <a:prstGeom prst="pie">
            <a:avLst>
              <a:gd name="adj1" fmla="val 5367012"/>
              <a:gd name="adj2" fmla="val 16200000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398DB5-D163-F74A-A861-14E5BC713D32}"/>
              </a:ext>
            </a:extLst>
          </p:cNvPr>
          <p:cNvSpPr/>
          <p:nvPr/>
        </p:nvSpPr>
        <p:spPr bwMode="auto">
          <a:xfrm>
            <a:off x="6400800" y="1172136"/>
            <a:ext cx="2590800" cy="2667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B8FA56E7-4599-9544-BE06-0D92BBD195B0}"/>
              </a:ext>
            </a:extLst>
          </p:cNvPr>
          <p:cNvSpPr/>
          <p:nvPr/>
        </p:nvSpPr>
        <p:spPr bwMode="auto">
          <a:xfrm>
            <a:off x="6400800" y="1172136"/>
            <a:ext cx="2590800" cy="2667000"/>
          </a:xfrm>
          <a:prstGeom prst="pie">
            <a:avLst>
              <a:gd name="adj1" fmla="val 10718860"/>
              <a:gd name="adj2" fmla="val 16200000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9DA50-D0B3-E344-93CD-911D9C2B77B1}"/>
              </a:ext>
            </a:extLst>
          </p:cNvPr>
          <p:cNvSpPr txBox="1"/>
          <p:nvPr/>
        </p:nvSpPr>
        <p:spPr>
          <a:xfrm>
            <a:off x="1703294" y="1676400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6AD08-C336-AB49-8E7B-70E5D33D7EF6}"/>
              </a:ext>
            </a:extLst>
          </p:cNvPr>
          <p:cNvSpPr txBox="1"/>
          <p:nvPr/>
        </p:nvSpPr>
        <p:spPr>
          <a:xfrm>
            <a:off x="515470" y="2322731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427A3-A899-1646-8882-26A676F48999}"/>
              </a:ext>
            </a:extLst>
          </p:cNvPr>
          <p:cNvSpPr txBox="1"/>
          <p:nvPr/>
        </p:nvSpPr>
        <p:spPr>
          <a:xfrm>
            <a:off x="3406588" y="2182470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2C752-825E-BB40-9187-7308DC3E5A8D}"/>
              </a:ext>
            </a:extLst>
          </p:cNvPr>
          <p:cNvSpPr txBox="1"/>
          <p:nvPr/>
        </p:nvSpPr>
        <p:spPr>
          <a:xfrm>
            <a:off x="4802841" y="2222811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0E8730-F563-A249-8175-54A4ABA54326}"/>
              </a:ext>
            </a:extLst>
          </p:cNvPr>
          <p:cNvSpPr txBox="1"/>
          <p:nvPr/>
        </p:nvSpPr>
        <p:spPr>
          <a:xfrm>
            <a:off x="8001000" y="2133600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FEE1D6-37FA-414D-95CD-6C8926B756AC}"/>
              </a:ext>
            </a:extLst>
          </p:cNvPr>
          <p:cNvSpPr txBox="1"/>
          <p:nvPr/>
        </p:nvSpPr>
        <p:spPr>
          <a:xfrm>
            <a:off x="6629400" y="1676399"/>
            <a:ext cx="88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7936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457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Logistic Reg Max Likelihood Problem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28600" y="109220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Likelihood:</a:t>
            </a:r>
          </a:p>
        </p:txBody>
      </p:sp>
      <p:graphicFrame>
        <p:nvGraphicFramePr>
          <p:cNvPr id="11" name="Object 42"/>
          <p:cNvGraphicFramePr>
            <a:graphicFrameLocks noChangeAspect="1"/>
          </p:cNvGraphicFramePr>
          <p:nvPr/>
        </p:nvGraphicFramePr>
        <p:xfrm>
          <a:off x="2082800" y="2062163"/>
          <a:ext cx="279400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3" name="Equation" r:id="rId4" imgW="990600" imgH="457200" progId="Equation.DSMT4">
                  <p:embed/>
                </p:oleObj>
              </mc:Choice>
              <mc:Fallback>
                <p:oleObj name="Equation" r:id="rId4" imgW="990600" imgH="457200" progId="Equation.DSMT4">
                  <p:embed/>
                  <p:pic>
                    <p:nvPicPr>
                      <p:cNvPr id="11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062163"/>
                        <a:ext cx="2794000" cy="12906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362200" y="960438"/>
          <a:ext cx="46815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4" name="Equation" r:id="rId6" imgW="1256755" imgH="253890" progId="Equation.DSMT4">
                  <p:embed/>
                </p:oleObj>
              </mc:Choice>
              <mc:Fallback>
                <p:oleObj name="Equation" r:id="rId6" imgW="1256755" imgH="253890" progId="Equation.DSMT4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60438"/>
                        <a:ext cx="4681538" cy="9445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09600" y="238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where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28600" y="3378200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For the putting data this is: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381000" y="4111625"/>
          <a:ext cx="85010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5" name="Equation" r:id="rId8" imgW="4241800" imgH="571500" progId="Equation.DSMT4">
                  <p:embed/>
                </p:oleObj>
              </mc:Choice>
              <mc:Fallback>
                <p:oleObj name="Equation" r:id="rId8" imgW="4241800" imgH="57150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1625"/>
                        <a:ext cx="8501063" cy="1146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33400" y="5602288"/>
            <a:ext cx="8001000" cy="741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Maximize this with respect to      and      .</a:t>
            </a: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6096000" y="5643563"/>
          <a:ext cx="5334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6" name="Equation" r:id="rId10" imgW="215900" imgH="241300" progId="Equation.DSMT4">
                  <p:embed/>
                </p:oleObj>
              </mc:Choice>
              <mc:Fallback>
                <p:oleObj name="Equation" r:id="rId10" imgW="215900" imgH="241300" progId="Equation.DSMT4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43563"/>
                        <a:ext cx="533400" cy="681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7429500" y="5643563"/>
          <a:ext cx="5715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7" name="Equation" r:id="rId12" imgW="203200" imgH="241300" progId="Equation.DSMT4">
                  <p:embed/>
                </p:oleObj>
              </mc:Choice>
              <mc:Fallback>
                <p:oleObj name="Equation" r:id="rId12" imgW="203200" imgH="241300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5643563"/>
                        <a:ext cx="571500" cy="681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8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16" grpId="0"/>
      <p:bldP spid="17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Golf Putts</a:t>
            </a:r>
          </a:p>
        </p:txBody>
      </p:sp>
      <p:graphicFrame>
        <p:nvGraphicFramePr>
          <p:cNvPr id="60419" name="Group 3"/>
          <p:cNvGraphicFramePr>
            <a:graphicFrameLocks noGrp="1"/>
          </p:cNvGraphicFramePr>
          <p:nvPr>
            <p:ph idx="4294967295"/>
          </p:nvPr>
        </p:nvGraphicFramePr>
        <p:xfrm>
          <a:off x="609600" y="1050925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0.605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264" name="Object 41"/>
          <p:cNvGraphicFramePr>
            <a:graphicFrameLocks noChangeAspect="1"/>
          </p:cNvGraphicFramePr>
          <p:nvPr/>
        </p:nvGraphicFramePr>
        <p:xfrm>
          <a:off x="1066800" y="2641600"/>
          <a:ext cx="379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Equation" r:id="rId4" imgW="139579" imgH="177646" progId="Equation.3">
                  <p:embed/>
                </p:oleObj>
              </mc:Choice>
              <mc:Fallback>
                <p:oleObj name="Equation" r:id="rId4" imgW="139579" imgH="177646" progId="Equation.3">
                  <p:embed/>
                  <p:pic>
                    <p:nvPicPr>
                      <p:cNvPr id="52264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41600"/>
                        <a:ext cx="379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2"/>
          <p:cNvGraphicFramePr>
            <a:graphicFrameLocks noChangeAspect="1"/>
          </p:cNvGraphicFramePr>
          <p:nvPr/>
        </p:nvGraphicFramePr>
        <p:xfrm>
          <a:off x="238125" y="4741863"/>
          <a:ext cx="41544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2" name="Equation" r:id="rId6" imgW="1473200" imgH="419100" progId="Equation.DSMT4">
                  <p:embed/>
                </p:oleObj>
              </mc:Choice>
              <mc:Fallback>
                <p:oleObj name="Equation" r:id="rId6" imgW="1473200" imgH="419100" progId="Equation.DSMT4">
                  <p:embed/>
                  <p:pic>
                    <p:nvPicPr>
                      <p:cNvPr id="11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741863"/>
                        <a:ext cx="4154488" cy="11842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" y="3524250"/>
            <a:ext cx="3886200" cy="12001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5"/>
              </a:spcBef>
              <a:buFontTx/>
              <a:buNone/>
            </a:pPr>
            <a:r>
              <a:rPr lang="en-US" altLang="en-US" sz="3600"/>
              <a:t>When Length = 3, the model predicts 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16200000" flipV="1">
            <a:off x="2362200" y="3886200"/>
            <a:ext cx="190500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243513" y="5181600"/>
          <a:ext cx="30622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Equation" r:id="rId8" imgW="914400" imgH="215900" progId="Equation.DSMT4">
                  <p:embed/>
                </p:oleObj>
              </mc:Choice>
              <mc:Fallback>
                <p:oleObj name="Equation" r:id="rId8" imgW="914400" imgH="21590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5181600"/>
                        <a:ext cx="3062287" cy="5969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57800" y="3427413"/>
            <a:ext cx="3048000" cy="17557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5"/>
              </a:spcBef>
              <a:buFontTx/>
              <a:buNone/>
            </a:pPr>
            <a:r>
              <a:rPr lang="en-US" altLang="en-US" sz="3600"/>
              <a:t>The Likelihood component for Length = 3 is</a:t>
            </a:r>
          </a:p>
        </p:txBody>
      </p:sp>
    </p:spTree>
    <p:extLst>
      <p:ext uri="{BB962C8B-B14F-4D97-AF65-F5344CB8AC3E}">
        <p14:creationId xmlns:p14="http://schemas.microsoft.com/office/powerpoint/2010/main" val="17082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Group 3"/>
          <p:cNvGraphicFramePr>
            <a:graphicFrameLocks noGrp="1"/>
          </p:cNvGraphicFramePr>
          <p:nvPr>
            <p:ph idx="4294967295"/>
          </p:nvPr>
        </p:nvGraphicFramePr>
        <p:xfrm>
          <a:off x="685800" y="365125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0.605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311" name="Object 41"/>
          <p:cNvGraphicFramePr>
            <a:graphicFrameLocks noChangeAspect="1"/>
          </p:cNvGraphicFramePr>
          <p:nvPr/>
        </p:nvGraphicFramePr>
        <p:xfrm>
          <a:off x="1144588" y="1905000"/>
          <a:ext cx="379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3" name="Equation" r:id="rId4" imgW="139579" imgH="177646" progId="Equation.3">
                  <p:embed/>
                </p:oleObj>
              </mc:Choice>
              <mc:Fallback>
                <p:oleObj name="Equation" r:id="rId4" imgW="139579" imgH="177646" progId="Equation.3">
                  <p:embed/>
                  <p:pic>
                    <p:nvPicPr>
                      <p:cNvPr id="5431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905000"/>
                        <a:ext cx="3794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8" name="Object 42"/>
          <p:cNvGraphicFramePr>
            <a:graphicFrameLocks noChangeAspect="1"/>
          </p:cNvGraphicFramePr>
          <p:nvPr/>
        </p:nvGraphicFramePr>
        <p:xfrm>
          <a:off x="228600" y="3476625"/>
          <a:ext cx="853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Equation" r:id="rId6" imgW="3086100" imgH="203200" progId="Equation.DSMT4">
                  <p:embed/>
                </p:oleObj>
              </mc:Choice>
              <mc:Fallback>
                <p:oleObj name="Equation" r:id="rId6" imgW="3086100" imgH="203200" progId="Equation.DSMT4">
                  <p:embed/>
                  <p:pic>
                    <p:nvPicPr>
                      <p:cNvPr id="6045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76625"/>
                        <a:ext cx="8534400" cy="5619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9" name="Object 43"/>
          <p:cNvGraphicFramePr>
            <a:graphicFrameLocks noChangeAspect="1"/>
          </p:cNvGraphicFramePr>
          <p:nvPr/>
        </p:nvGraphicFramePr>
        <p:xfrm>
          <a:off x="69850" y="4314825"/>
          <a:ext cx="8921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Equation" r:id="rId8" imgW="3225800" imgH="203200" progId="Equation.3">
                  <p:embed/>
                </p:oleObj>
              </mc:Choice>
              <mc:Fallback>
                <p:oleObj name="Equation" r:id="rId8" imgW="3225800" imgH="203200" progId="Equation.3">
                  <p:embed/>
                  <p:pic>
                    <p:nvPicPr>
                      <p:cNvPr id="604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4314825"/>
                        <a:ext cx="8921750" cy="5619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0" name="Object 44"/>
          <p:cNvGraphicFramePr>
            <a:graphicFrameLocks noChangeAspect="1"/>
          </p:cNvGraphicFramePr>
          <p:nvPr/>
        </p:nvGraphicFramePr>
        <p:xfrm>
          <a:off x="682625" y="5381625"/>
          <a:ext cx="25987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Equation" r:id="rId10" imgW="939392" imgH="203112" progId="Equation.DSMT4">
                  <p:embed/>
                </p:oleObj>
              </mc:Choice>
              <mc:Fallback>
                <p:oleObj name="Equation" r:id="rId10" imgW="939392" imgH="203112" progId="Equation.DSMT4">
                  <p:embed/>
                  <p:pic>
                    <p:nvPicPr>
                      <p:cNvPr id="6046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381625"/>
                        <a:ext cx="2598738" cy="5619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3883025" y="5218113"/>
            <a:ext cx="5257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Coefficients are chosen to make ln(</a:t>
            </a:r>
            <a:r>
              <a:rPr lang="en-US" altLang="en-US" sz="2800" i="1"/>
              <a:t>L</a:t>
            </a:r>
            <a:r>
              <a:rPr lang="en-US" altLang="en-US" sz="2800"/>
              <a:t>) as large as possible.</a:t>
            </a:r>
          </a:p>
        </p:txBody>
      </p:sp>
      <p:cxnSp>
        <p:nvCxnSpPr>
          <p:cNvPr id="10" name="Straight Arrow Connector 9"/>
          <p:cNvCxnSpPr>
            <a:cxnSpLocks noChangeShapeType="1"/>
            <a:stCxn id="60462" idx="1"/>
          </p:cNvCxnSpPr>
          <p:nvPr/>
        </p:nvCxnSpPr>
        <p:spPr bwMode="auto">
          <a:xfrm rot="10800000">
            <a:off x="3273425" y="5675313"/>
            <a:ext cx="609600" cy="19050"/>
          </a:xfrm>
          <a:prstGeom prst="straightConnector1">
            <a:avLst/>
          </a:prstGeom>
          <a:noFill/>
          <a:ln w="28575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7" name="TextBox 10"/>
          <p:cNvSpPr txBox="1">
            <a:spLocks noChangeArrowheads="1"/>
          </p:cNvSpPr>
          <p:nvPr/>
        </p:nvSpPr>
        <p:spPr bwMode="auto">
          <a:xfrm>
            <a:off x="228600" y="2768600"/>
            <a:ext cx="7615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Combining for all the data, the Likelihood is:</a:t>
            </a:r>
          </a:p>
        </p:txBody>
      </p:sp>
    </p:spTree>
    <p:extLst>
      <p:ext uri="{BB962C8B-B14F-4D97-AF65-F5344CB8AC3E}">
        <p14:creationId xmlns:p14="http://schemas.microsoft.com/office/powerpoint/2010/main" val="317663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Odds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772400" cy="230822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 Definition</a:t>
            </a:r>
            <a:r>
              <a:rPr lang="en-US" altLang="en-US" sz="3600" dirty="0">
                <a:solidFill>
                  <a:schemeClr val="bg1"/>
                </a:solidFill>
              </a:rPr>
              <a:t>: 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36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3600" dirty="0"/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180102"/>
              </p:ext>
            </p:extLst>
          </p:nvPr>
        </p:nvGraphicFramePr>
        <p:xfrm>
          <a:off x="1133475" y="1693863"/>
          <a:ext cx="115252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8"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16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693863"/>
                        <a:ext cx="1152525" cy="1277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94260"/>
              </p:ext>
            </p:extLst>
          </p:nvPr>
        </p:nvGraphicFramePr>
        <p:xfrm>
          <a:off x="2249488" y="1689100"/>
          <a:ext cx="186531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9" name="Equation" r:id="rId6" imgW="609600" imgH="419100" progId="Equation.3">
                  <p:embed/>
                </p:oleObj>
              </mc:Choice>
              <mc:Fallback>
                <p:oleObj name="Equation" r:id="rId6" imgW="609600" imgH="419100" progId="Equation.3">
                  <p:embed/>
                  <p:pic>
                    <p:nvPicPr>
                      <p:cNvPr id="216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1689100"/>
                        <a:ext cx="1865312" cy="1282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4191000" y="1868488"/>
            <a:ext cx="419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is the odds of Yes.</a:t>
            </a:r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694181"/>
              </p:ext>
            </p:extLst>
          </p:nvPr>
        </p:nvGraphicFramePr>
        <p:xfrm>
          <a:off x="987425" y="4410075"/>
          <a:ext cx="71120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name="Equation" r:id="rId8" imgW="1828800" imgH="393700" progId="Equation.DSMT4">
                  <p:embed/>
                </p:oleObj>
              </mc:Choice>
              <mc:Fallback>
                <p:oleObj name="Equation" r:id="rId8" imgW="1828800" imgH="393700" progId="Equation.DSMT4">
                  <p:embed/>
                  <p:pic>
                    <p:nvPicPr>
                      <p:cNvPr id="216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410075"/>
                        <a:ext cx="711200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533400" y="353060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/>
              <a:t>Try some odds for the Height/Gender data.</a:t>
            </a:r>
          </a:p>
        </p:txBody>
      </p:sp>
    </p:spTree>
    <p:extLst>
      <p:ext uri="{BB962C8B-B14F-4D97-AF65-F5344CB8AC3E}">
        <p14:creationId xmlns:p14="http://schemas.microsoft.com/office/powerpoint/2010/main" val="106183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nimBg="1" autoUpdateAnimBg="0"/>
      <p:bldP spid="216070" grpId="0" autoUpdateAnimBg="0"/>
      <p:bldP spid="2160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4260794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Odds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265197"/>
            <a:ext cx="419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Log(Odds)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9635" y="5415798"/>
                <a:ext cx="472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" y="5415798"/>
                <a:ext cx="4724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19600" y="2414134"/>
            <a:ext cx="472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69”		68”		67”</a:t>
            </a:r>
          </a:p>
          <a:p>
            <a:endParaRPr lang="en-US" sz="2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</a:p>
          <a:p>
            <a:endParaRPr lang="en-US" sz="2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</a:t>
            </a:r>
          </a:p>
          <a:p>
            <a:endParaRPr lang="en-US" sz="2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49877" b="12122"/>
          <a:stretch/>
        </p:blipFill>
        <p:spPr>
          <a:xfrm>
            <a:off x="255494" y="401419"/>
            <a:ext cx="8117093" cy="1219200"/>
          </a:xfrm>
          <a:prstGeom prst="rect">
            <a:avLst/>
          </a:prstGeom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0200" y="522324"/>
            <a:ext cx="1524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3600">
              <a:solidFill>
                <a:srgbClr val="FFFF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900129"/>
            <a:ext cx="47244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Taller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      Shorter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6200" y="4260794"/>
                <a:ext cx="472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 smtClean="0">
                              <a:solidFill>
                                <a:schemeClr val="bg1"/>
                              </a:solidFill>
                            </a:rPr>
                            <m:t>Odds</m:t>
                          </m:r>
                          <m:r>
                            <m:rPr>
                              <m:nor/>
                            </m:rPr>
                            <a:rPr lang="en-US" sz="2800" dirty="0" smtClean="0">
                              <a:solidFill>
                                <a:schemeClr val="bg1"/>
                              </a:solidFill>
                            </a:rPr>
                            <m:t> =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64.14−0.9424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𝐻𝑔𝑡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260794"/>
                <a:ext cx="4724400" cy="523220"/>
              </a:xfrm>
              <a:prstGeom prst="rect">
                <a:avLst/>
              </a:prstGeom>
              <a:blipFill>
                <a:blip r:embed="rId2"/>
                <a:stretch>
                  <a:fillRect l="-53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9635" y="3263562"/>
                <a:ext cx="40475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</a:rPr>
                  <a:t>Log(Odds) =</a:t>
                </a:r>
                <a:r>
                  <a:rPr lang="en-US" sz="2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64.14−0.9424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𝐻𝑔𝑡</m:t>
                    </m:r>
                  </m:oMath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" y="3263562"/>
                <a:ext cx="4047565" cy="430887"/>
              </a:xfrm>
              <a:prstGeom prst="rect">
                <a:avLst/>
              </a:prstGeom>
              <a:blipFill>
                <a:blip r:embed="rId3"/>
                <a:stretch>
                  <a:fillRect l="-1563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9635" y="5415798"/>
                <a:ext cx="4724400" cy="96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64.14−0.9424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𝐻𝑔𝑡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64.14−0.9424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𝐻𝑔𝑡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" y="5415798"/>
                <a:ext cx="4724400" cy="964367"/>
              </a:xfrm>
              <a:prstGeom prst="rect">
                <a:avLst/>
              </a:prstGeom>
              <a:blipFill>
                <a:blip r:embed="rId4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49877" b="12122"/>
          <a:stretch/>
        </p:blipFill>
        <p:spPr>
          <a:xfrm>
            <a:off x="255494" y="401419"/>
            <a:ext cx="8117093" cy="1219200"/>
          </a:xfrm>
          <a:prstGeom prst="rect">
            <a:avLst/>
          </a:prstGeom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0200" y="522324"/>
            <a:ext cx="1524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3600">
              <a:solidFill>
                <a:srgbClr val="FFFF6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900129"/>
            <a:ext cx="47244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Taller   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      Shorter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DAFD72-CED7-FC49-8148-A37DC12E8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69062"/>
              </p:ext>
            </p:extLst>
          </p:nvPr>
        </p:nvGraphicFramePr>
        <p:xfrm>
          <a:off x="4392705" y="2453622"/>
          <a:ext cx="4675095" cy="3794777"/>
        </p:xfrm>
        <a:graphic>
          <a:graphicData uri="http://schemas.openxmlformats.org/drawingml/2006/table">
            <a:tbl>
              <a:tblPr/>
              <a:tblGrid>
                <a:gridCol w="1558365">
                  <a:extLst>
                    <a:ext uri="{9D8B030D-6E8A-4147-A177-3AD203B41FA5}">
                      <a16:colId xmlns:a16="http://schemas.microsoft.com/office/drawing/2014/main" val="2077618430"/>
                    </a:ext>
                  </a:extLst>
                </a:gridCol>
                <a:gridCol w="1558365">
                  <a:extLst>
                    <a:ext uri="{9D8B030D-6E8A-4147-A177-3AD203B41FA5}">
                      <a16:colId xmlns:a16="http://schemas.microsoft.com/office/drawing/2014/main" val="3583580617"/>
                    </a:ext>
                  </a:extLst>
                </a:gridCol>
                <a:gridCol w="1558365">
                  <a:extLst>
                    <a:ext uri="{9D8B030D-6E8A-4147-A177-3AD203B41FA5}">
                      <a16:colId xmlns:a16="http://schemas.microsoft.com/office/drawing/2014/main" val="684808955"/>
                    </a:ext>
                  </a:extLst>
                </a:gridCol>
              </a:tblGrid>
              <a:tr h="7779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955369"/>
                  </a:ext>
                </a:extLst>
              </a:tr>
              <a:tr h="7779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560957"/>
                  </a:ext>
                </a:extLst>
              </a:tr>
              <a:tr h="7779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506287"/>
                  </a:ext>
                </a:extLst>
              </a:tr>
              <a:tr h="146099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29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21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Odds Ratio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57200" y="827088"/>
            <a:ext cx="77724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 common way to compare two groups is to look at the </a:t>
            </a:r>
            <a:r>
              <a:rPr lang="en-US" altLang="en-US" i="1"/>
              <a:t>ratio </a:t>
            </a:r>
            <a:r>
              <a:rPr lang="en-US" altLang="en-US"/>
              <a:t>of their odds.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905000"/>
                <a:ext cx="7791171" cy="1155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𝑂𝑑𝑑𝑠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69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𝑂𝑑𝑑𝑠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68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0.4125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1.0584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=0.3896915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5000"/>
                <a:ext cx="7791171" cy="1155381"/>
              </a:xfrm>
              <a:prstGeom prst="rect">
                <a:avLst/>
              </a:prstGeom>
              <a:blipFill>
                <a:blip r:embed="rId3"/>
                <a:stretch>
                  <a:fillRect l="-814" t="-5435" r="-814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3200400"/>
                <a:ext cx="7791171" cy="1155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𝑂𝑑𝑑𝑠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68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𝑂𝑑𝑑𝑠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67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1.0584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Helvetica" panose="020B0604020202020204" pitchFamily="34" charset="0"/>
                              <a:cs typeface="Helvetica" panose="020B0604020202020204" pitchFamily="34" charset="0"/>
                            </a:rPr>
                            <m:t>2.7161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=0.3896915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00400"/>
                <a:ext cx="7791171" cy="1155381"/>
              </a:xfrm>
              <a:prstGeom prst="rect">
                <a:avLst/>
              </a:prstGeom>
              <a:blipFill>
                <a:blip r:embed="rId4"/>
                <a:stretch>
                  <a:fillRect t="-7692" r="-1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4473388"/>
                <a:ext cx="6869188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0.9424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0.3896915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3388"/>
                <a:ext cx="6869188" cy="580095"/>
              </a:xfrm>
              <a:prstGeom prst="rect">
                <a:avLst/>
              </a:prstGeom>
              <a:blipFill>
                <a:blip r:embed="rId5"/>
                <a:stretch>
                  <a:fillRect l="-2214" t="-2128" r="-1292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3753" y="5042973"/>
            <a:ext cx="85344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 additional inch in height is associated with 0.39 times the odds of being female than a person 1 inch shorter, on average.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0" y="177800"/>
            <a:ext cx="9172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Conditions for Inference for Logistic Regression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86800" cy="550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charset="0"/>
                <a:ea typeface="+mn-ea"/>
              </a:rPr>
              <a:t>Linearity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: The </a:t>
            </a:r>
            <a:r>
              <a:rPr lang="en-US" sz="2400" dirty="0" err="1">
                <a:solidFill>
                  <a:schemeClr val="bg1"/>
                </a:solidFill>
                <a:latin typeface="Times New Roman" charset="0"/>
                <a:ea typeface="+mn-ea"/>
              </a:rPr>
              <a:t>logits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 (log odds) should have a linear relationship with the predictor.  [For binomial (“short form”) data, we can check this with a plot.]</a:t>
            </a:r>
          </a:p>
          <a:p>
            <a:pPr marL="514350" indent="-514350">
              <a:spcBef>
                <a:spcPts val="600"/>
              </a:spcBef>
              <a:defRPr/>
            </a:pPr>
            <a:endParaRPr lang="en-US" sz="2400" b="1" dirty="0">
              <a:solidFill>
                <a:schemeClr val="bg1"/>
              </a:solidFill>
              <a:latin typeface="Times New Roman" charset="0"/>
              <a:ea typeface="+mn-ea"/>
            </a:endParaRPr>
          </a:p>
          <a:p>
            <a:pPr marL="514350" indent="-514350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charset="0"/>
                <a:ea typeface="+mn-ea"/>
              </a:rPr>
              <a:t>Independence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: No pairing or clustering of data.</a:t>
            </a:r>
          </a:p>
          <a:p>
            <a:pPr marL="514350" indent="-514350">
              <a:spcBef>
                <a:spcPts val="600"/>
              </a:spcBef>
              <a:defRPr/>
            </a:pPr>
            <a:endParaRPr lang="en-US" sz="2400" b="1" dirty="0">
              <a:solidFill>
                <a:schemeClr val="bg1"/>
              </a:solidFill>
              <a:latin typeface="Times New Roman" charset="0"/>
              <a:ea typeface="+mn-ea"/>
            </a:endParaRPr>
          </a:p>
          <a:p>
            <a:pPr marL="514350" indent="-514350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charset="0"/>
                <a:ea typeface="+mn-ea"/>
              </a:rPr>
              <a:t>Random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: Either a random sample from a population OR random assignment within an experiment.</a:t>
            </a:r>
          </a:p>
          <a:p>
            <a:pPr marL="514350" indent="-514350">
              <a:spcBef>
                <a:spcPts val="600"/>
              </a:spcBef>
              <a:defRPr/>
            </a:pPr>
            <a:endParaRPr lang="en-US" sz="2400" b="1" strike="sngStrike" dirty="0">
              <a:solidFill>
                <a:schemeClr val="bg1"/>
              </a:solidFill>
              <a:latin typeface="Times New Roman" charset="0"/>
              <a:ea typeface="+mn-ea"/>
            </a:endParaRPr>
          </a:p>
          <a:p>
            <a:pPr marL="514350" indent="-514350">
              <a:spcBef>
                <a:spcPts val="600"/>
              </a:spcBef>
              <a:defRPr/>
            </a:pPr>
            <a:r>
              <a:rPr lang="en-US" sz="2400" b="1" strike="sngStrike" dirty="0">
                <a:solidFill>
                  <a:schemeClr val="bg1"/>
                </a:solidFill>
                <a:latin typeface="Times New Roman" charset="0"/>
                <a:ea typeface="+mn-ea"/>
              </a:rPr>
              <a:t>Normality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: This does not apply.  The responses are 0/1.</a:t>
            </a:r>
          </a:p>
          <a:p>
            <a:pPr marL="514350" indent="-514350">
              <a:spcBef>
                <a:spcPts val="600"/>
              </a:spcBef>
              <a:defRPr/>
            </a:pPr>
            <a:endParaRPr lang="en-US" sz="2400" b="1" strike="sngStrike" dirty="0">
              <a:solidFill>
                <a:schemeClr val="bg1"/>
              </a:solidFill>
              <a:latin typeface="Times New Roman" charset="0"/>
              <a:ea typeface="+mn-ea"/>
            </a:endParaRPr>
          </a:p>
          <a:p>
            <a:pPr marL="514350" indent="-514350">
              <a:spcBef>
                <a:spcPts val="600"/>
              </a:spcBef>
              <a:defRPr/>
            </a:pPr>
            <a:r>
              <a:rPr lang="en-US" sz="2400" b="1" strike="sngStrike" dirty="0">
                <a:solidFill>
                  <a:schemeClr val="bg1"/>
                </a:solidFill>
                <a:latin typeface="Times New Roman" charset="0"/>
                <a:ea typeface="+mn-ea"/>
              </a:rPr>
              <a:t>Constant variance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: Also does not apply.  In fact, variability in </a:t>
            </a:r>
            <a:r>
              <a:rPr lang="en-US" sz="2400" i="1" dirty="0">
                <a:solidFill>
                  <a:schemeClr val="bg1"/>
                </a:solidFill>
                <a:latin typeface="Times New Roman" charset="0"/>
                <a:ea typeface="+mn-ea"/>
              </a:rPr>
              <a:t>Y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is highest when </a:t>
            </a:r>
            <a:r>
              <a:rPr lang="en-US" sz="2400" i="1" dirty="0" err="1">
                <a:solidFill>
                  <a:schemeClr val="bg1"/>
                </a:solidFill>
                <a:latin typeface="Times New Roman" charset="0"/>
                <a:ea typeface="+mn-ea"/>
              </a:rPr>
              <a:t>π</a:t>
            </a:r>
            <a:r>
              <a:rPr lang="en-US" sz="2400" i="1" dirty="0">
                <a:solidFill>
                  <a:schemeClr val="bg1"/>
                </a:solidFill>
                <a:latin typeface="Times New Roman" charset="0"/>
                <a:ea typeface="+mn-ea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is near ½ and lowest when </a:t>
            </a:r>
            <a:r>
              <a:rPr lang="en-US" sz="2400" i="1" dirty="0" err="1">
                <a:solidFill>
                  <a:schemeClr val="bg1"/>
                </a:solidFill>
                <a:latin typeface="Times New Roman" charset="0"/>
                <a:ea typeface="+mn-ea"/>
              </a:rPr>
              <a:t>π</a:t>
            </a:r>
            <a:r>
              <a:rPr lang="en-US" sz="2400" i="1" dirty="0">
                <a:solidFill>
                  <a:schemeClr val="bg1"/>
                </a:solidFill>
                <a:latin typeface="Times New Roman" charset="0"/>
                <a:ea typeface="+mn-ea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  <a:ea typeface="+mn-ea"/>
              </a:rPr>
              <a:t>is near 0 or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4" grpI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685800"/>
            <a:ext cx="888999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Output for Gender Logistic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5791200" y="2017713"/>
            <a:ext cx="2362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1"/>
                </a:solidFill>
              </a:rPr>
              <a:t>Some sort of tests?</a:t>
            </a: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286000" y="2057400"/>
            <a:ext cx="0" cy="2057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9877" b="12122"/>
          <a:stretch/>
        </p:blipFill>
        <p:spPr>
          <a:xfrm>
            <a:off x="609601" y="3074894"/>
            <a:ext cx="6705600" cy="12192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 noChangeShapeType="1"/>
            <a:stCxn id="290821" idx="1"/>
          </p:cNvCxnSpPr>
          <p:nvPr/>
        </p:nvCxnSpPr>
        <p:spPr bwMode="auto">
          <a:xfrm rot="10800000" flipV="1">
            <a:off x="4800600" y="2493963"/>
            <a:ext cx="990600" cy="12398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>
            <a:off x="4724400" y="2971800"/>
            <a:ext cx="1143000" cy="990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09600" y="1316037"/>
                <a:ext cx="44621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0.9424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0.3896915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16037"/>
                <a:ext cx="4462184" cy="646331"/>
              </a:xfrm>
              <a:prstGeom prst="rect">
                <a:avLst/>
              </a:prstGeom>
              <a:blipFill>
                <a:blip r:embed="rId4"/>
                <a:stretch>
                  <a:fillRect l="-570" r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1171</Words>
  <Application>Microsoft Macintosh PowerPoint</Application>
  <PresentationFormat>On-screen Show (4:3)</PresentationFormat>
  <Paragraphs>249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Helvetica</vt:lpstr>
      <vt:lpstr>Symbol</vt:lpstr>
      <vt:lpstr>Times New Roman</vt:lpstr>
      <vt:lpstr>Default Design</vt:lpstr>
      <vt:lpstr>Equation</vt:lpstr>
      <vt:lpstr>Simple Logistic Regression –  Part 2</vt:lpstr>
      <vt:lpstr>Example: Female Gender as a Function of Height</vt:lpstr>
      <vt:lpstr>Odds</vt:lpstr>
      <vt:lpstr>PowerPoint Presentation</vt:lpstr>
      <vt:lpstr>PowerPoint Presentation</vt:lpstr>
      <vt:lpstr>Odds Ratio</vt:lpstr>
      <vt:lpstr>PowerPoint Presentation</vt:lpstr>
      <vt:lpstr>PowerPoint Presentation</vt:lpstr>
      <vt:lpstr>Output for Gender Logistic</vt:lpstr>
      <vt:lpstr>Recall: “Ordinary” Regression</vt:lpstr>
      <vt:lpstr>Test for Individual Coefficients</vt:lpstr>
      <vt:lpstr>CI for Slope and Odds Ratio</vt:lpstr>
      <vt:lpstr>PowerPoint Presentation</vt:lpstr>
      <vt:lpstr>Estimating Parameters in Logistic Regression</vt:lpstr>
      <vt:lpstr>A Simple(?!) Max Likelihood Problem</vt:lpstr>
      <vt:lpstr>Evaluating Overall Effectiveness</vt:lpstr>
      <vt:lpstr>Example: Predict Gender via Weight</vt:lpstr>
      <vt:lpstr>Evaluating Overall Fit</vt:lpstr>
      <vt:lpstr>Deviance in R Output</vt:lpstr>
      <vt:lpstr>Test for Overall Model—Logistic</vt:lpstr>
      <vt:lpstr>PowerPoint Presentation</vt:lpstr>
      <vt:lpstr>Example: Gender as a function of Smoking?</vt:lpstr>
      <vt:lpstr>PowerPoint Presentation</vt:lpstr>
      <vt:lpstr>The Logistic Reg Max Likelihood Problem</vt:lpstr>
      <vt:lpstr>Example: Golf Putts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Logistic Regression –  Part 2</dc:title>
  <dc:creator>ben capistrant</dc:creator>
  <cp:lastModifiedBy>ben capistrant</cp:lastModifiedBy>
  <cp:revision>4</cp:revision>
  <dcterms:created xsi:type="dcterms:W3CDTF">2020-04-08T16:48:09Z</dcterms:created>
  <dcterms:modified xsi:type="dcterms:W3CDTF">2020-04-09T03:42:06Z</dcterms:modified>
</cp:coreProperties>
</file>