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387" r:id="rId10"/>
    <p:sldId id="386" r:id="rId11"/>
    <p:sldId id="385" r:id="rId12"/>
    <p:sldId id="389" r:id="rId13"/>
    <p:sldId id="390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3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143BE-40F7-4FF9-9F68-08418779B9E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EE82F-3EE8-4271-A825-76D520F22179}">
      <dgm:prSet/>
      <dgm:spPr/>
      <dgm:t>
        <a:bodyPr/>
        <a:lstStyle/>
        <a:p>
          <a:r>
            <a:rPr lang="en-US" dirty="0"/>
            <a:t>What are they?</a:t>
          </a:r>
        </a:p>
      </dgm:t>
    </dgm:pt>
    <dgm:pt modelId="{55583A97-3EAF-4FA2-BDEB-90EAA6D767AF}" type="parTrans" cxnId="{40D40D6B-2B9D-4B5B-91C0-7A715A47FA16}">
      <dgm:prSet/>
      <dgm:spPr/>
      <dgm:t>
        <a:bodyPr/>
        <a:lstStyle/>
        <a:p>
          <a:endParaRPr lang="en-US"/>
        </a:p>
      </dgm:t>
    </dgm:pt>
    <dgm:pt modelId="{16C02224-209D-4A59-B4B6-168531997E93}" type="sibTrans" cxnId="{40D40D6B-2B9D-4B5B-91C0-7A715A47FA16}">
      <dgm:prSet/>
      <dgm:spPr/>
      <dgm:t>
        <a:bodyPr/>
        <a:lstStyle/>
        <a:p>
          <a:endParaRPr lang="en-US"/>
        </a:p>
      </dgm:t>
    </dgm:pt>
    <dgm:pt modelId="{15B0D88B-BC07-4352-8846-41B8960F7644}">
      <dgm:prSet/>
      <dgm:spPr/>
      <dgm:t>
        <a:bodyPr/>
        <a:lstStyle/>
        <a:p>
          <a:r>
            <a:rPr lang="en-US" dirty="0"/>
            <a:t>Where have you seen them? Give 1-2 examples.</a:t>
          </a:r>
        </a:p>
      </dgm:t>
    </dgm:pt>
    <dgm:pt modelId="{DC611FEA-D3BA-4A5D-8565-A5C74836F561}" type="parTrans" cxnId="{FE07C1F6-4DB8-4CE6-9516-6AA982D5A234}">
      <dgm:prSet/>
      <dgm:spPr/>
      <dgm:t>
        <a:bodyPr/>
        <a:lstStyle/>
        <a:p>
          <a:endParaRPr lang="en-US"/>
        </a:p>
      </dgm:t>
    </dgm:pt>
    <dgm:pt modelId="{FB7DA152-F248-4C73-8347-256E8FA1DD60}" type="sibTrans" cxnId="{FE07C1F6-4DB8-4CE6-9516-6AA982D5A234}">
      <dgm:prSet/>
      <dgm:spPr/>
      <dgm:t>
        <a:bodyPr/>
        <a:lstStyle/>
        <a:p>
          <a:endParaRPr lang="en-US"/>
        </a:p>
      </dgm:t>
    </dgm:pt>
    <dgm:pt modelId="{4CE0F29D-8D8D-4141-820A-EAD0B28E9356}" type="pres">
      <dgm:prSet presAssocID="{CDE143BE-40F7-4FF9-9F68-08418779B9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AD8883-B471-2F4D-B3B3-0B72587DA55C}" type="pres">
      <dgm:prSet presAssocID="{A23EE82F-3EE8-4271-A825-76D520F22179}" presName="hierRoot1" presStyleCnt="0"/>
      <dgm:spPr/>
    </dgm:pt>
    <dgm:pt modelId="{7F7B05AB-838F-5148-8CB7-B83F8EC58F08}" type="pres">
      <dgm:prSet presAssocID="{A23EE82F-3EE8-4271-A825-76D520F22179}" presName="composite" presStyleCnt="0"/>
      <dgm:spPr/>
    </dgm:pt>
    <dgm:pt modelId="{8D03DC51-F6E8-B243-AD31-51C3EC429341}" type="pres">
      <dgm:prSet presAssocID="{A23EE82F-3EE8-4271-A825-76D520F22179}" presName="background" presStyleLbl="node0" presStyleIdx="0" presStyleCnt="2"/>
      <dgm:spPr/>
    </dgm:pt>
    <dgm:pt modelId="{82E9091F-C9ED-304F-A2F8-96387E4837D3}" type="pres">
      <dgm:prSet presAssocID="{A23EE82F-3EE8-4271-A825-76D520F22179}" presName="text" presStyleLbl="fgAcc0" presStyleIdx="0" presStyleCnt="2">
        <dgm:presLayoutVars>
          <dgm:chPref val="3"/>
        </dgm:presLayoutVars>
      </dgm:prSet>
      <dgm:spPr/>
    </dgm:pt>
    <dgm:pt modelId="{766ECEED-B3F8-5E45-874D-9F3717E803A5}" type="pres">
      <dgm:prSet presAssocID="{A23EE82F-3EE8-4271-A825-76D520F22179}" presName="hierChild2" presStyleCnt="0"/>
      <dgm:spPr/>
    </dgm:pt>
    <dgm:pt modelId="{1AC1DB1D-30EA-3245-AE82-2CEF33A6CEA7}" type="pres">
      <dgm:prSet presAssocID="{15B0D88B-BC07-4352-8846-41B8960F7644}" presName="hierRoot1" presStyleCnt="0"/>
      <dgm:spPr/>
    </dgm:pt>
    <dgm:pt modelId="{685CF8F9-5C32-8E49-BF4A-519A79FD5FDC}" type="pres">
      <dgm:prSet presAssocID="{15B0D88B-BC07-4352-8846-41B8960F7644}" presName="composite" presStyleCnt="0"/>
      <dgm:spPr/>
    </dgm:pt>
    <dgm:pt modelId="{47637489-00C5-A343-827A-9E08DE20EB4D}" type="pres">
      <dgm:prSet presAssocID="{15B0D88B-BC07-4352-8846-41B8960F7644}" presName="background" presStyleLbl="node0" presStyleIdx="1" presStyleCnt="2"/>
      <dgm:spPr/>
    </dgm:pt>
    <dgm:pt modelId="{0C549390-6F77-7841-8670-A39DC15BE693}" type="pres">
      <dgm:prSet presAssocID="{15B0D88B-BC07-4352-8846-41B8960F7644}" presName="text" presStyleLbl="fgAcc0" presStyleIdx="1" presStyleCnt="2">
        <dgm:presLayoutVars>
          <dgm:chPref val="3"/>
        </dgm:presLayoutVars>
      </dgm:prSet>
      <dgm:spPr/>
    </dgm:pt>
    <dgm:pt modelId="{D06C2B7D-9906-5C45-B923-5272929BDF34}" type="pres">
      <dgm:prSet presAssocID="{15B0D88B-BC07-4352-8846-41B8960F7644}" presName="hierChild2" presStyleCnt="0"/>
      <dgm:spPr/>
    </dgm:pt>
  </dgm:ptLst>
  <dgm:cxnLst>
    <dgm:cxn modelId="{C31FA446-9600-2D45-9071-B813F359DC69}" type="presOf" srcId="{A23EE82F-3EE8-4271-A825-76D520F22179}" destId="{82E9091F-C9ED-304F-A2F8-96387E4837D3}" srcOrd="0" destOrd="0" presId="urn:microsoft.com/office/officeart/2005/8/layout/hierarchy1"/>
    <dgm:cxn modelId="{40D40D6B-2B9D-4B5B-91C0-7A715A47FA16}" srcId="{CDE143BE-40F7-4FF9-9F68-08418779B9E9}" destId="{A23EE82F-3EE8-4271-A825-76D520F22179}" srcOrd="0" destOrd="0" parTransId="{55583A97-3EAF-4FA2-BDEB-90EAA6D767AF}" sibTransId="{16C02224-209D-4A59-B4B6-168531997E93}"/>
    <dgm:cxn modelId="{B961FAAB-E017-E942-A15D-8E122EE6319A}" type="presOf" srcId="{15B0D88B-BC07-4352-8846-41B8960F7644}" destId="{0C549390-6F77-7841-8670-A39DC15BE693}" srcOrd="0" destOrd="0" presId="urn:microsoft.com/office/officeart/2005/8/layout/hierarchy1"/>
    <dgm:cxn modelId="{FE07C1F6-4DB8-4CE6-9516-6AA982D5A234}" srcId="{CDE143BE-40F7-4FF9-9F68-08418779B9E9}" destId="{15B0D88B-BC07-4352-8846-41B8960F7644}" srcOrd="1" destOrd="0" parTransId="{DC611FEA-D3BA-4A5D-8565-A5C74836F561}" sibTransId="{FB7DA152-F248-4C73-8347-256E8FA1DD60}"/>
    <dgm:cxn modelId="{FA9E98FF-8608-4041-9291-E20CB2F1E5C4}" type="presOf" srcId="{CDE143BE-40F7-4FF9-9F68-08418779B9E9}" destId="{4CE0F29D-8D8D-4141-820A-EAD0B28E9356}" srcOrd="0" destOrd="0" presId="urn:microsoft.com/office/officeart/2005/8/layout/hierarchy1"/>
    <dgm:cxn modelId="{377861F5-BC5F-5244-947A-CC92AE9282EF}" type="presParOf" srcId="{4CE0F29D-8D8D-4141-820A-EAD0B28E9356}" destId="{47AD8883-B471-2F4D-B3B3-0B72587DA55C}" srcOrd="0" destOrd="0" presId="urn:microsoft.com/office/officeart/2005/8/layout/hierarchy1"/>
    <dgm:cxn modelId="{B4DAC4F0-27FE-954B-A3D5-B44A8FBFDBB5}" type="presParOf" srcId="{47AD8883-B471-2F4D-B3B3-0B72587DA55C}" destId="{7F7B05AB-838F-5148-8CB7-B83F8EC58F08}" srcOrd="0" destOrd="0" presId="urn:microsoft.com/office/officeart/2005/8/layout/hierarchy1"/>
    <dgm:cxn modelId="{CA5666BE-7476-A840-BAEE-94AD9A48AC44}" type="presParOf" srcId="{7F7B05AB-838F-5148-8CB7-B83F8EC58F08}" destId="{8D03DC51-F6E8-B243-AD31-51C3EC429341}" srcOrd="0" destOrd="0" presId="urn:microsoft.com/office/officeart/2005/8/layout/hierarchy1"/>
    <dgm:cxn modelId="{992D1321-096E-104A-9801-BD9A37A23503}" type="presParOf" srcId="{7F7B05AB-838F-5148-8CB7-B83F8EC58F08}" destId="{82E9091F-C9ED-304F-A2F8-96387E4837D3}" srcOrd="1" destOrd="0" presId="urn:microsoft.com/office/officeart/2005/8/layout/hierarchy1"/>
    <dgm:cxn modelId="{89C75DE7-8DF6-AB4C-83A5-E7AC20496DFD}" type="presParOf" srcId="{47AD8883-B471-2F4D-B3B3-0B72587DA55C}" destId="{766ECEED-B3F8-5E45-874D-9F3717E803A5}" srcOrd="1" destOrd="0" presId="urn:microsoft.com/office/officeart/2005/8/layout/hierarchy1"/>
    <dgm:cxn modelId="{E4F8692D-C408-1F4D-9B32-574B65F4377B}" type="presParOf" srcId="{4CE0F29D-8D8D-4141-820A-EAD0B28E9356}" destId="{1AC1DB1D-30EA-3245-AE82-2CEF33A6CEA7}" srcOrd="1" destOrd="0" presId="urn:microsoft.com/office/officeart/2005/8/layout/hierarchy1"/>
    <dgm:cxn modelId="{752EE1A8-08DE-0145-A2DF-724AE5527788}" type="presParOf" srcId="{1AC1DB1D-30EA-3245-AE82-2CEF33A6CEA7}" destId="{685CF8F9-5C32-8E49-BF4A-519A79FD5FDC}" srcOrd="0" destOrd="0" presId="urn:microsoft.com/office/officeart/2005/8/layout/hierarchy1"/>
    <dgm:cxn modelId="{C7D1C380-3023-AC48-A179-9DE6331CBC3D}" type="presParOf" srcId="{685CF8F9-5C32-8E49-BF4A-519A79FD5FDC}" destId="{47637489-00C5-A343-827A-9E08DE20EB4D}" srcOrd="0" destOrd="0" presId="urn:microsoft.com/office/officeart/2005/8/layout/hierarchy1"/>
    <dgm:cxn modelId="{7A9A76DA-B708-A841-B162-05DF94DD794B}" type="presParOf" srcId="{685CF8F9-5C32-8E49-BF4A-519A79FD5FDC}" destId="{0C549390-6F77-7841-8670-A39DC15BE693}" srcOrd="1" destOrd="0" presId="urn:microsoft.com/office/officeart/2005/8/layout/hierarchy1"/>
    <dgm:cxn modelId="{229651A0-0AF1-1A48-A98E-0CC1328F8C11}" type="presParOf" srcId="{1AC1DB1D-30EA-3245-AE82-2CEF33A6CEA7}" destId="{D06C2B7D-9906-5C45-B923-5272929BDF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3DC51-F6E8-B243-AD31-51C3EC429341}">
      <dsp:nvSpPr>
        <dsp:cNvPr id="0" name=""/>
        <dsp:cNvSpPr/>
      </dsp:nvSpPr>
      <dsp:spPr>
        <a:xfrm>
          <a:off x="1331" y="316969"/>
          <a:ext cx="4673497" cy="2967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091F-C9ED-304F-A2F8-96387E4837D3}">
      <dsp:nvSpPr>
        <dsp:cNvPr id="0" name=""/>
        <dsp:cNvSpPr/>
      </dsp:nvSpPr>
      <dsp:spPr>
        <a:xfrm>
          <a:off x="520608" y="810282"/>
          <a:ext cx="4673497" cy="2967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What are they?</a:t>
          </a:r>
        </a:p>
      </dsp:txBody>
      <dsp:txXfrm>
        <a:off x="607528" y="897202"/>
        <a:ext cx="4499657" cy="2793830"/>
      </dsp:txXfrm>
    </dsp:sp>
    <dsp:sp modelId="{47637489-00C5-A343-827A-9E08DE20EB4D}">
      <dsp:nvSpPr>
        <dsp:cNvPr id="0" name=""/>
        <dsp:cNvSpPr/>
      </dsp:nvSpPr>
      <dsp:spPr>
        <a:xfrm>
          <a:off x="5713383" y="316969"/>
          <a:ext cx="4673497" cy="29676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49390-6F77-7841-8670-A39DC15BE693}">
      <dsp:nvSpPr>
        <dsp:cNvPr id="0" name=""/>
        <dsp:cNvSpPr/>
      </dsp:nvSpPr>
      <dsp:spPr>
        <a:xfrm>
          <a:off x="6232661" y="810282"/>
          <a:ext cx="4673497" cy="29676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Where have you seen them? Give 1-2 examples.</a:t>
          </a:r>
        </a:p>
      </dsp:txBody>
      <dsp:txXfrm>
        <a:off x="6319581" y="897202"/>
        <a:ext cx="4499657" cy="279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D094-E058-844D-BDA7-C331A223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C48F-0440-A34D-A4BA-3DB88780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81D4-0FC0-E643-9A55-77506D7E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283-5B01-6F45-BB7B-2C474C9B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3E06-CFC1-A144-97F2-FA59C13C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10E6-1C93-6749-94BB-18FECB5B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854E0-7161-FF4B-98DE-7047EB9B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7E57-9BEF-E44B-9781-D8EBFFB7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222D-D774-084B-8820-3D67851A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1DA2-AF11-524A-98B0-4F034103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86F25-BDB9-9C42-93FF-4E493E9C0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E7BD-65E0-CC4A-A81C-CCAEF09B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095B-2CCD-7E46-8CCE-BD57D515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41DE-C79E-0F43-B5E9-BD87CA30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7808-20DC-4646-B47D-A4FDAB8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+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25400"/>
            <a:ext cx="12070080" cy="12573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52" y="1415142"/>
            <a:ext cx="11480800" cy="1365080"/>
          </a:xfrm>
        </p:spPr>
        <p:txBody>
          <a:bodyPr/>
          <a:lstStyle>
            <a:lvl1pPr marL="457200" indent="-457200">
              <a:buClr>
                <a:srgbClr val="3333CC"/>
              </a:buClr>
              <a:buFont typeface="Arial" pitchFamily="34" charset="0"/>
              <a:buChar char="•"/>
              <a:defRPr sz="2600">
                <a:latin typeface="Arial" pitchFamily="34" charset="0"/>
                <a:cs typeface="Arial" pitchFamily="34" charset="0"/>
              </a:defRPr>
            </a:lvl1pPr>
            <a:lvl2pPr>
              <a:buClr>
                <a:srgbClr val="3333CC"/>
              </a:buClr>
              <a:defRPr sz="24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3333CC"/>
              </a:buClr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371600" indent="0">
              <a:buClr>
                <a:srgbClr val="3333CC"/>
              </a:buClr>
              <a:buFontTx/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Clr>
                <a:srgbClr val="3333CC"/>
              </a:buClr>
              <a:buFontTx/>
              <a:buNone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20800" y="3200400"/>
            <a:ext cx="265424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2"/>
          </p:nvPr>
        </p:nvSpPr>
        <p:spPr>
          <a:xfrm>
            <a:off x="8229600" y="3200400"/>
            <a:ext cx="314960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101" y="3108330"/>
            <a:ext cx="11564984" cy="1306734"/>
          </a:xfrm>
        </p:spPr>
        <p:txBody>
          <a:bodyPr/>
          <a:lstStyle>
            <a:lvl1pPr>
              <a:buClr>
                <a:srgbClr val="3333CC"/>
              </a:buClr>
              <a:defRPr/>
            </a:lvl1pPr>
            <a:lvl2pPr>
              <a:buClr>
                <a:srgbClr val="3333CC"/>
              </a:buClr>
              <a:defRPr/>
            </a:lvl2pPr>
            <a:lvl3pPr>
              <a:buClr>
                <a:srgbClr val="3333CC"/>
              </a:buClr>
              <a:defRPr/>
            </a:lvl3pPr>
            <a:lvl4pPr>
              <a:buClr>
                <a:srgbClr val="3333CC"/>
              </a:buClr>
              <a:defRPr/>
            </a:lvl4pPr>
            <a:lvl5pPr>
              <a:buClr>
                <a:srgbClr val="3333CC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38047"/>
            <a:ext cx="12192000" cy="53340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673600" y="3200400"/>
            <a:ext cx="274320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04800" y="4706258"/>
            <a:ext cx="77216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8534400" y="2362200"/>
            <a:ext cx="20320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6"/>
          </p:nvPr>
        </p:nvSpPr>
        <p:spPr>
          <a:xfrm>
            <a:off x="7416800" y="2438400"/>
            <a:ext cx="1524000" cy="2133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604000" y="2590800"/>
            <a:ext cx="1422400" cy="198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1C9E-306D-554F-8831-2A1F1B3D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AA10-8FEB-D140-AAFE-B8EEE53F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65BE-4C06-6D4F-9E98-9EFF80D6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69DD-726E-F74B-9FE1-265140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FEBF-EDFA-5540-B445-DCF4E184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AFEE-43D9-944E-AC97-A56177A7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6FDF-3086-5D4E-8263-7287F7F7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EED6-1E2C-D940-8696-15311DFF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5FB6-CB19-494A-B0B5-907EFFAB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73C9-CE56-5643-9B47-EFA3CB40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3B87-C153-AA41-BD57-23695833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374B-EA6F-FF46-A7AB-5554E7A87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A0742-00B0-5647-A159-22A2E746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26070-1DE1-F342-86EC-006D095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79C2-8DA2-694B-B32F-75A69A0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8AEC-56CC-B94C-A193-2C56DC18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3156-D8C7-DD45-BC8B-BD232E44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B875-D690-2548-B8CA-134AFBF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8EC4-62FD-8046-82C4-8012C716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6EBA5-1823-4043-AEF7-8A5613823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CF4FA-1125-2F47-82CF-5C9BFCE9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5EE30-7C1A-0C4C-A01A-5E6C94ED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49E20-3D5D-204A-A0CA-8A79C711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39027-6D28-9348-A66E-D0DAA6B1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2047-458F-1D40-ACA3-4D2AE0E8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C89EE-FAA5-F644-B3AE-0ACB1394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6C580-BB35-AD41-BCF1-CD8C4AF9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01F07-A8D6-DE40-BFF5-86145408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93735-E895-C74B-8908-35092A9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31617-9D34-0743-9D20-BB0AFC21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5BC7-413F-6340-8C04-F41ACC71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4A0D-253A-A040-969F-D01B2904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9A37-C618-E44A-BBA6-4214E544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3A196-C983-404F-ACBE-4D166A80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1E1AC-82F2-8A40-B0CC-0C6B3E35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3820C-0E51-D547-80B1-2038DC7B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D9CA-CB44-D24A-AD77-39B71618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A1DD-B6B1-2548-80C7-9EC7DF4E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23252-663B-6A4E-A4EB-990373C1B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F095-ACC1-8B43-AA50-526D20F1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A191-2F2D-0E48-A116-BB27D5CA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C6D60-DBCF-C94A-976E-4A162D45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F8D6-F7C0-1D41-A676-E08381DF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38A45-E4AF-F84E-8EC2-3CD127EC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9982A-2070-EF4D-A3CE-985CE11F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C831-0F05-B249-B6E4-7C7F71D4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1F38-21A4-A946-A7C5-550CF15103A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4BAC-63F2-BE44-8B63-0880BD18B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D9E6-F686-9742-B225-5D6485BF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C158-5DF2-034D-8ACB-33548819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attohara/4935083750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0/03/20/health/coronavirus-data-logarithm-char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sk-engineering.org/linear-regression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C04CA-5016-7A4C-8125-D43F154B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Odds, Probabilities, Odds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5CBF-CF46-0D40-A85A-60EC4F0D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SDS 291 – Multiple Regression</a:t>
            </a:r>
          </a:p>
          <a:p>
            <a:r>
              <a:rPr lang="en-US" sz="1500">
                <a:solidFill>
                  <a:srgbClr val="FFFFFF"/>
                </a:solidFill>
              </a:rPr>
              <a:t>April 1, 2020</a:t>
            </a:r>
          </a:p>
        </p:txBody>
      </p:sp>
    </p:spTree>
    <p:extLst>
      <p:ext uri="{BB962C8B-B14F-4D97-AF65-F5344CB8AC3E}">
        <p14:creationId xmlns:p14="http://schemas.microsoft.com/office/powerpoint/2010/main" val="416438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7D471-3075-1D49-BE5F-6217C071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Odds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548EE-FE98-774A-868B-6761DF63C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81" y="2541401"/>
                <a:ext cx="5347919" cy="30935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800" dirty="0">
                    <a:solidFill>
                      <a:schemeClr val="bg1"/>
                    </a:solidFill>
                  </a:rPr>
                  <a:t>“Successful” Events : “Unsuccessful” Events</a:t>
                </a:r>
              </a:p>
              <a:p>
                <a:pPr marL="0" indent="0">
                  <a:buNone/>
                </a:pPr>
                <a:endParaRPr lang="en-US" sz="4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𝐹𝑎𝑖𝑙𝑢𝑟𝑒𝑠</m:t>
                          </m:r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548EE-FE98-774A-868B-6761DF63C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81" y="2541401"/>
                <a:ext cx="5347919" cy="3093546"/>
              </a:xfrm>
              <a:blipFill>
                <a:blip r:embed="rId2"/>
                <a:stretch>
                  <a:fillRect l="-5213" t="-6939" r="-6398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8E596DE6-3BB2-49FB-9DB0-5A48394E5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2428" y="1636595"/>
            <a:ext cx="2934082" cy="29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 text with an equation reads if Pi equals proportion of “yes” (success, 1, ellipses) the odds of yes are (is) P (yes) over P (no) which equals pi over 1 over pi.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43467" y="1536125"/>
            <a:ext cx="5291665" cy="1494895"/>
          </a:xfrm>
          <a:prstGeom prst="rect">
            <a:avLst/>
          </a:prstGeom>
          <a:noFill/>
        </p:spPr>
      </p:pic>
      <p:pic>
        <p:nvPicPr>
          <p:cNvPr id="20" name="Picture Placeholder 19" descr="An equation reads odds equals pi over 1 minus pi implies both ways pi equals odds over the quantity of 1 plus odd.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256866" y="1787479"/>
            <a:ext cx="5291665" cy="992187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+mj-lt"/>
                <a:cs typeface="+mj-cs"/>
              </a:rPr>
              <a:t>Odds 			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5722967"/>
            <a:ext cx="8515793" cy="429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n-lt"/>
                <a:cs typeface="+mn-cs"/>
              </a:rPr>
              <a:t>A little bit of algebra shows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987A8DDA-F7FB-0E4E-85D5-59C7FE90048F}"/>
              </a:ext>
            </a:extLst>
          </p:cNvPr>
          <p:cNvSpPr/>
          <p:nvPr/>
        </p:nvSpPr>
        <p:spPr>
          <a:xfrm>
            <a:off x="2718288" y="4692986"/>
            <a:ext cx="1903956" cy="876822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6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erson riding on the back of a park&#10;&#10;Description automatically generated">
            <a:extLst>
              <a:ext uri="{FF2B5EF4-FFF2-40B4-BE49-F238E27FC236}">
                <a16:creationId xmlns:a16="http://schemas.microsoft.com/office/drawing/2014/main" id="{E0429095-D2B4-D34D-9D5F-D30D98D6A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661" b="97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8A207-DDF4-6940-8CF3-C5F5431F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imagine you’re mini-golfing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E6597-00C2-0046-816D-D4CA1520049E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mattohara/493508375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4D9153FB-F23D-DB41-891D-272AED334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6834"/>
              </p:ext>
            </p:extLst>
          </p:nvPr>
        </p:nvGraphicFramePr>
        <p:xfrm>
          <a:off x="838200" y="1503123"/>
          <a:ext cx="10515600" cy="4718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4845622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533969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300206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6932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40255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309326"/>
                    </a:ext>
                  </a:extLst>
                </a:gridCol>
              </a:tblGrid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Ft. away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15813"/>
                  </a:ext>
                </a:extLst>
              </a:tr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Made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48989"/>
                  </a:ext>
                </a:extLst>
              </a:tr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Missed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13869"/>
                  </a:ext>
                </a:extLst>
              </a:tr>
              <a:tr h="626301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119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108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134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3419"/>
                  </a:ext>
                </a:extLst>
              </a:tr>
              <a:tr h="80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Prob.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84/101 = 0.832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88/119= 0.739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61/108= 0.565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61/125= 0.488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44/134 = 0.328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40979"/>
                  </a:ext>
                </a:extLst>
              </a:tr>
              <a:tr h="97703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Odds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84/17 = 4.94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88/31= 2.84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61/47 = 1.30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61/64 = 0.95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44/90 = 0.49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2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4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974A8-3351-4046-BAE2-4BD420F7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Odds Ratios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4F37-1A2B-F043-9B9D-BAD6FDE9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the odds you’ll make a putt from 7 feet away compared to 6 feet?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1F2D49-27B1-DD43-89B9-0AC31E030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043423"/>
              </p:ext>
            </p:extLst>
          </p:nvPr>
        </p:nvGraphicFramePr>
        <p:xfrm>
          <a:off x="5386066" y="1231756"/>
          <a:ext cx="6103706" cy="478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980">
                  <a:extLst>
                    <a:ext uri="{9D8B030D-6E8A-4147-A177-3AD203B41FA5}">
                      <a16:colId xmlns:a16="http://schemas.microsoft.com/office/drawing/2014/main" val="2484562289"/>
                    </a:ext>
                  </a:extLst>
                </a:gridCol>
                <a:gridCol w="1723863">
                  <a:extLst>
                    <a:ext uri="{9D8B030D-6E8A-4147-A177-3AD203B41FA5}">
                      <a16:colId xmlns:a16="http://schemas.microsoft.com/office/drawing/2014/main" val="3734025546"/>
                    </a:ext>
                  </a:extLst>
                </a:gridCol>
                <a:gridCol w="1723863">
                  <a:extLst>
                    <a:ext uri="{9D8B030D-6E8A-4147-A177-3AD203B41FA5}">
                      <a16:colId xmlns:a16="http://schemas.microsoft.com/office/drawing/2014/main" val="16309326"/>
                    </a:ext>
                  </a:extLst>
                </a:gridCol>
              </a:tblGrid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Ft. away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15813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Made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4898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Missed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1386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134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341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Prob.</a:t>
                      </a:r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.488</a:t>
                      </a: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.328</a:t>
                      </a: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40979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solidFill>
                            <a:schemeClr val="tx1"/>
                          </a:solidFill>
                          <a:effectLst/>
                        </a:rPr>
                        <a:t>Odds</a:t>
                      </a:r>
                      <a:endParaRPr lang="en-US" sz="3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27287"/>
                  </a:ext>
                </a:extLst>
              </a:tr>
              <a:tr h="545180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 / 0.95 </a:t>
                      </a:r>
                    </a:p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</a:p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0.512</a:t>
                      </a:r>
                    </a:p>
                  </a:txBody>
                  <a:tcPr marL="8731" marR="8731" marT="873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90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6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3C1D7-B8B3-1D4A-A6FE-456EA952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95% CI for an 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C9C07CD-A601-8044-A461-B01C0A2BF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4237" y="4170501"/>
                <a:ext cx="3657600" cy="2083995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</m:e>
                          </m:d>
                        </m:e>
                      </m:func>
                      <m:r>
                        <a:rPr lang="en-US" sz="2000" b="0" i="1" kern="12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±</m:t>
                      </m:r>
                      <m:sSup>
                        <m:sSupPr>
                          <m:ctrlP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2000" b="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kern="12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box>
                        </m:e>
                      </m:rad>
                    </m:oMath>
                  </m:oMathPara>
                </a14:m>
                <a:endParaRPr lang="en-US" sz="2000" kern="1200" dirty="0">
                  <a:solidFill>
                    <a:srgbClr val="FFFFFF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FFFFFF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kern="1200" dirty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rPr>
                  <a:t>-0.66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000" kern="1200" dirty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rPr>
                  <a:t> (1.96*0.256) = -1.17, -0.16</a:t>
                </a:r>
              </a:p>
              <a:p>
                <a:pPr marL="0" indent="0" algn="ctr">
                  <a:buNone/>
                </a:pPr>
                <a:r>
                  <a:rPr lang="en-US" sz="2000" kern="1200" dirty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rPr>
                  <a:t>exp(-1.17, -0.16)</a:t>
                </a:r>
              </a:p>
              <a:p>
                <a:pPr marL="0" indent="0" algn="ctr">
                  <a:buNone/>
                </a:pPr>
                <a:r>
                  <a:rPr lang="en-US" sz="2000" b="1" u="sng" kern="1200" dirty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rPr>
                  <a:t>95% CI for OR: 0.31, 0.85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C9C07CD-A601-8044-A461-B01C0A2BF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4237" y="4170501"/>
                <a:ext cx="3657600" cy="2083995"/>
              </a:xfr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A012F4-F55F-2448-9F95-62A67B8A38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4234536"/>
              </p:ext>
            </p:extLst>
          </p:nvPr>
        </p:nvGraphicFramePr>
        <p:xfrm>
          <a:off x="5186079" y="301883"/>
          <a:ext cx="6553546" cy="6605508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679297">
                  <a:extLst>
                    <a:ext uri="{9D8B030D-6E8A-4147-A177-3AD203B41FA5}">
                      <a16:colId xmlns:a16="http://schemas.microsoft.com/office/drawing/2014/main" val="2484562289"/>
                    </a:ext>
                  </a:extLst>
                </a:gridCol>
                <a:gridCol w="1840320">
                  <a:extLst>
                    <a:ext uri="{9D8B030D-6E8A-4147-A177-3AD203B41FA5}">
                      <a16:colId xmlns:a16="http://schemas.microsoft.com/office/drawing/2014/main" val="3734025546"/>
                    </a:ext>
                  </a:extLst>
                </a:gridCol>
                <a:gridCol w="2033929">
                  <a:extLst>
                    <a:ext uri="{9D8B030D-6E8A-4147-A177-3AD203B41FA5}">
                      <a16:colId xmlns:a16="http://schemas.microsoft.com/office/drawing/2014/main" val="16309326"/>
                    </a:ext>
                  </a:extLst>
                </a:gridCol>
              </a:tblGrid>
              <a:tr h="893462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Made</a:t>
                      </a:r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Missed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15813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Farther (7ft)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(a) 44</a:t>
                      </a:r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(b) 90</a:t>
                      </a:r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48989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Closer (6 ft)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(c) 61</a:t>
                      </a:r>
                      <a:endParaRPr lang="en-US" sz="2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(d) 64</a:t>
                      </a:r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13869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Odds</a:t>
                      </a:r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7ft : 44/90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6ft: 61/64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27287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7ft / 6ft = 0.512</a:t>
                      </a:r>
                      <a:endParaRPr lang="en-US" sz="2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3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904508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ln(OR)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-0.667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16608"/>
                  </a:ext>
                </a:extLst>
              </a:tr>
              <a:tr h="89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SE_ln</a:t>
                      </a:r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(OR)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91297" marR="293473" marT="195648" marB="1956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4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B97E-4957-BA43-A792-62160DEF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31353"/>
            <a:ext cx="7736255" cy="3181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Recapping Transformations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ED12-52F7-4142-BD57-2EA4FC200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669" y="5184138"/>
            <a:ext cx="10008863" cy="96374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2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F6A0A-8A5D-0F49-8A73-488C3556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Growth in SDS Majors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4E2DDE-C7AC-3B4A-AEBD-FA1EA50D7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567" y="2795681"/>
            <a:ext cx="5455917" cy="32599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D3ED73-A18D-A84F-8F62-25D18FB15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073" y="2795681"/>
            <a:ext cx="5455917" cy="32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F6A0A-8A5D-0F49-8A73-488C3556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COVID-19</a:t>
            </a: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785A488-D2CA-0B4A-A6FF-7A6F65E1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" r="12726" b="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0AF3C6-18CB-A841-8355-AF7489ED22D9}"/>
              </a:ext>
            </a:extLst>
          </p:cNvPr>
          <p:cNvSpPr/>
          <p:nvPr/>
        </p:nvSpPr>
        <p:spPr>
          <a:xfrm>
            <a:off x="0" y="645397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Chang, K. (2020, March 20). </a:t>
            </a:r>
            <a:r>
              <a:rPr lang="en-US" dirty="0">
                <a:hlinkClick r:id="rId3"/>
              </a:rPr>
              <a:t>A Different Way to Chart the Spread of Coronavirus</a:t>
            </a:r>
            <a:r>
              <a:rPr lang="en-US" dirty="0"/>
              <a:t>. The New York Times.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DDC37-0D19-A548-B0D5-97769CD7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Transformations Linearize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3589-2963-D24C-9351-7243E3377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easier to interpret linear relationships</a:t>
            </a:r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D91145D-6F3D-E649-98EB-7AA10252F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31503" y="2908361"/>
            <a:ext cx="3217333" cy="165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69752-65CC-BD49-828B-D54DE69D1581}"/>
              </a:ext>
            </a:extLst>
          </p:cNvPr>
          <p:cNvSpPr txBox="1"/>
          <p:nvPr/>
        </p:nvSpPr>
        <p:spPr>
          <a:xfrm>
            <a:off x="7531503" y="456758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risk-engineering.org/linear-regression-analysi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2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00B5-23DB-5E44-964A-15141363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31353"/>
            <a:ext cx="7736255" cy="3181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Odds, Probabilities, and Odds Ratios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6766-7A23-D445-81B6-37110722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669" y="5184138"/>
            <a:ext cx="10008863" cy="96374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0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FFE41-CD75-2246-96AC-2719EDD2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What are Odds and Probabilities?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60E50-4D66-4853-8C6B-F72750B77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82207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8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3DF4-FEED-A345-BA95-1F8D5B92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Probabilities: </a:t>
            </a:r>
            <a:r>
              <a:rPr lang="el-GR" dirty="0"/>
              <a:t>π = </a:t>
            </a:r>
            <a:r>
              <a:rPr lang="en-US" dirty="0"/>
              <a:t>Proportion of “Successes”</a:t>
            </a:r>
          </a:p>
        </p:txBody>
      </p:sp>
      <p:pic>
        <p:nvPicPr>
          <p:cNvPr id="4" name="Picture Placeholder 13" descr="An equation reads y bar equals summation of y subscript I over n equals number of 1’s over number of trials equals Proportion of “successes.”">
            <a:extLst>
              <a:ext uri="{FF2B5EF4-FFF2-40B4-BE49-F238E27FC236}">
                <a16:creationId xmlns:a16="http://schemas.microsoft.com/office/drawing/2014/main" id="{20C89413-3DB8-9348-B2DC-78E032577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8001"/>
            <a:ext cx="10515600" cy="1380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40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8F346-BC32-2F42-B6CB-12AE8678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674F6-6E51-844B-B988-941E955ED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4800" dirty="0">
                    <a:solidFill>
                      <a:srgbClr val="000000"/>
                    </a:solidFill>
                  </a:rPr>
                  <a:t>Proportion of “Successes”</a:t>
                </a:r>
              </a:p>
              <a:p>
                <a:pPr marL="0" indent="0">
                  <a:buNone/>
                </a:pPr>
                <a:endParaRPr lang="en-US" sz="4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4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4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674F6-6E51-844B-B988-941E955ED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3"/>
                <a:stretch>
                  <a:fillRect l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37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348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Odds, Probabilities, Odds Ratios</vt:lpstr>
      <vt:lpstr>Recapping Transformations</vt:lpstr>
      <vt:lpstr>Growth in SDS Majors</vt:lpstr>
      <vt:lpstr>COVID-19</vt:lpstr>
      <vt:lpstr>Transformations Linearize Patterns</vt:lpstr>
      <vt:lpstr>Odds, Probabilities, and Odds Ratios</vt:lpstr>
      <vt:lpstr>What are Odds and Probabilities?</vt:lpstr>
      <vt:lpstr>Probabilities: π = Proportion of “Successes”</vt:lpstr>
      <vt:lpstr>Probability</vt:lpstr>
      <vt:lpstr>Odds</vt:lpstr>
      <vt:lpstr>Odds    Probability</vt:lpstr>
      <vt:lpstr>Let’s imagine you’re mini-golfing</vt:lpstr>
      <vt:lpstr>Odds Ratios</vt:lpstr>
      <vt:lpstr>95% CI for an Odds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Odds, Probabilities, Odds Ratios</dc:title>
  <dc:creator>ben capistrant</dc:creator>
  <cp:lastModifiedBy>ben capistrant</cp:lastModifiedBy>
  <cp:revision>6</cp:revision>
  <dcterms:created xsi:type="dcterms:W3CDTF">2020-04-01T17:15:45Z</dcterms:created>
  <dcterms:modified xsi:type="dcterms:W3CDTF">2020-04-01T19:38:32Z</dcterms:modified>
</cp:coreProperties>
</file>