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5"/>
  </p:sldMasterIdLst>
  <p:handoutMasterIdLst>
    <p:handoutMasterId r:id="rId25"/>
  </p:handoutMasterIdLst>
  <p:sldIdLst>
    <p:sldId id="271" r:id="rId6"/>
    <p:sldId id="274" r:id="rId7"/>
    <p:sldId id="278" r:id="rId8"/>
    <p:sldId id="279" r:id="rId9"/>
    <p:sldId id="277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93" r:id="rId18"/>
    <p:sldId id="287" r:id="rId19"/>
    <p:sldId id="288" r:id="rId20"/>
    <p:sldId id="289" r:id="rId21"/>
    <p:sldId id="290" r:id="rId22"/>
    <p:sldId id="291" r:id="rId23"/>
    <p:sldId id="292" r:id="rId24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AB33AC-044F-0D43-AB40-52DDFFC54BF3}" v="2" dt="2020-02-20T21:28:21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/>
    <p:restoredTop sz="94694"/>
  </p:normalViewPr>
  <p:slideViewPr>
    <p:cSldViewPr snapToGrid="0" snapToObjects="1" showGuides="1">
      <p:cViewPr varScale="1">
        <p:scale>
          <a:sx n="51" d="100"/>
          <a:sy n="51" d="100"/>
        </p:scale>
        <p:origin x="296" y="680"/>
      </p:cViewPr>
      <p:guideLst>
        <p:guide orient="horz" pos="4320"/>
        <p:guide pos="77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B3F030-25FA-A543-BFBF-761F02F6E6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2FF95-1FB2-5A4B-9A6E-D20FD3F889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5D7A-CA92-5443-B821-58789E6DAB76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767D0-AB74-6C43-A583-F67E29C687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816A-9129-4E41-8433-93B18C20AF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43503-5B3B-BC4A-B035-E280D658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0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799" y="5078186"/>
            <a:ext cx="21210814" cy="293778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96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5799" y="8752114"/>
            <a:ext cx="21210814" cy="2269673"/>
          </a:xfrm>
        </p:spPr>
        <p:txBody>
          <a:bodyPr/>
          <a:lstStyle>
            <a:lvl1pPr marL="0" indent="0" algn="ctr">
              <a:buNone/>
              <a:defRPr sz="48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291" y="3651250"/>
            <a:ext cx="21029831" cy="737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AD23F-0E93-DF4A-8F98-CC7CE27E2020}"/>
              </a:ext>
            </a:extLst>
          </p:cNvPr>
          <p:cNvSpPr txBox="1"/>
          <p:nvPr userDrawn="1"/>
        </p:nvSpPr>
        <p:spPr>
          <a:xfrm>
            <a:off x="3962400" y="1359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7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49"/>
            <a:ext cx="10362526" cy="9101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7566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9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ighlight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291" y="3651250"/>
            <a:ext cx="21029831" cy="696232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45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ADA339-B7CC-2B4C-9CB9-A33E03B63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799" y="5570555"/>
            <a:ext cx="21210814" cy="293778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80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5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large charts/images/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tarbur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87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4256BD-EBF6-F04C-B88C-52582AC3F228}" type="datetimeFigureOut">
              <a:rPr lang="en-US" smtClean="0"/>
              <a:pPr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3E0FCCE-2EC3-1049-A592-35D9C66527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8" r:id="rId2"/>
    <p:sldLayoutId id="2147483695" r:id="rId3"/>
    <p:sldLayoutId id="2147483676" r:id="rId4"/>
    <p:sldLayoutId id="2147483703" r:id="rId5"/>
    <p:sldLayoutId id="2147483704" r:id="rId6"/>
    <p:sldLayoutId id="2147483705" r:id="rId7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4F75-93C1-9D40-86A3-4C13A50E2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Scope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672B5-6320-EE4E-B160-EE8483FDF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Only the work required.</a:t>
            </a:r>
          </a:p>
        </p:txBody>
      </p:sp>
    </p:spTree>
    <p:extLst>
      <p:ext uri="{BB962C8B-B14F-4D97-AF65-F5344CB8AC3E}">
        <p14:creationId xmlns:p14="http://schemas.microsoft.com/office/powerpoint/2010/main" val="108859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Baseline –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Previous similar projects</a:t>
            </a:r>
          </a:p>
          <a:p>
            <a:r>
              <a:rPr lang="en-US" sz="9600" dirty="0"/>
              <a:t>Information in the industry, discipline, and application area</a:t>
            </a:r>
          </a:p>
        </p:txBody>
      </p:sp>
    </p:spTree>
    <p:extLst>
      <p:ext uri="{BB962C8B-B14F-4D97-AF65-F5344CB8AC3E}">
        <p14:creationId xmlns:p14="http://schemas.microsoft.com/office/powerpoint/2010/main" val="121230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Baseline –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Information and Data Analysis</a:t>
            </a:r>
          </a:p>
          <a:p>
            <a:r>
              <a:rPr lang="en-US" sz="9600" dirty="0"/>
              <a:t>Do your research.</a:t>
            </a:r>
          </a:p>
        </p:txBody>
      </p:sp>
    </p:spTree>
    <p:extLst>
      <p:ext uri="{BB962C8B-B14F-4D97-AF65-F5344CB8AC3E}">
        <p14:creationId xmlns:p14="http://schemas.microsoft.com/office/powerpoint/2010/main" val="6315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Baseline –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Meetings</a:t>
            </a:r>
          </a:p>
          <a:p>
            <a:pPr lvl="1"/>
            <a:r>
              <a:rPr lang="en-US" sz="8800" dirty="0"/>
              <a:t>Project manager, project sponsor, select project team members, selected stakeholders, subject matter experts, and others as needed</a:t>
            </a:r>
          </a:p>
        </p:txBody>
      </p:sp>
    </p:spTree>
    <p:extLst>
      <p:ext uri="{BB962C8B-B14F-4D97-AF65-F5344CB8AC3E}">
        <p14:creationId xmlns:p14="http://schemas.microsoft.com/office/powerpoint/2010/main" val="26489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C861-D5BD-C84D-939D-4E463845F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Define the scope</a:t>
            </a:r>
          </a:p>
        </p:txBody>
      </p:sp>
    </p:spTree>
    <p:extLst>
      <p:ext uri="{BB962C8B-B14F-4D97-AF65-F5344CB8AC3E}">
        <p14:creationId xmlns:p14="http://schemas.microsoft.com/office/powerpoint/2010/main" val="143654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Baseline – Define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Define Scope is the process of developing a detailed description of the project and product.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746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Baseline – Define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Results in boundaries and acceptance criteria for your project.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881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Baseline – Define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What you need to know:</a:t>
            </a:r>
          </a:p>
          <a:p>
            <a:pPr lvl="1"/>
            <a:r>
              <a:rPr lang="en-US" sz="8000" dirty="0"/>
              <a:t>Assumptions and constraints for the product, project, environment, stakeholders, and other factors that can influence the project and product scope.</a:t>
            </a:r>
          </a:p>
        </p:txBody>
      </p:sp>
    </p:spTree>
    <p:extLst>
      <p:ext uri="{BB962C8B-B14F-4D97-AF65-F5344CB8AC3E}">
        <p14:creationId xmlns:p14="http://schemas.microsoft.com/office/powerpoint/2010/main" val="208400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Baseline – Define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What you need to know:</a:t>
            </a:r>
          </a:p>
          <a:p>
            <a:pPr lvl="1"/>
            <a:r>
              <a:rPr lang="en-US" sz="8000" dirty="0"/>
              <a:t>What is required to have a successful completion? (requirements)</a:t>
            </a:r>
          </a:p>
        </p:txBody>
      </p:sp>
    </p:spTree>
    <p:extLst>
      <p:ext uri="{BB962C8B-B14F-4D97-AF65-F5344CB8AC3E}">
        <p14:creationId xmlns:p14="http://schemas.microsoft.com/office/powerpoint/2010/main" val="376538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Baseline – Define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What you need to know:</a:t>
            </a:r>
          </a:p>
          <a:p>
            <a:pPr lvl="1"/>
            <a:r>
              <a:rPr lang="en-US" sz="8000" dirty="0"/>
              <a:t>What are potential risks and strategies to avoid them? (risk management)</a:t>
            </a:r>
          </a:p>
        </p:txBody>
      </p:sp>
    </p:spTree>
    <p:extLst>
      <p:ext uri="{BB962C8B-B14F-4D97-AF65-F5344CB8AC3E}">
        <p14:creationId xmlns:p14="http://schemas.microsoft.com/office/powerpoint/2010/main" val="112093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Baseline – Define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What to include:</a:t>
            </a:r>
          </a:p>
          <a:p>
            <a:pPr lvl="1"/>
            <a:r>
              <a:rPr lang="en-US" sz="8000" dirty="0"/>
              <a:t>Product scope description</a:t>
            </a:r>
          </a:p>
          <a:p>
            <a:pPr lvl="1"/>
            <a:r>
              <a:rPr lang="en-US" sz="8000" dirty="0"/>
              <a:t>Deliverables</a:t>
            </a:r>
          </a:p>
          <a:p>
            <a:pPr lvl="1"/>
            <a:r>
              <a:rPr lang="en-US" sz="8000" dirty="0"/>
              <a:t>Acceptance criteria</a:t>
            </a:r>
          </a:p>
          <a:p>
            <a:pPr lvl="1"/>
            <a:r>
              <a:rPr lang="en-US" sz="8000" dirty="0"/>
              <a:t>Project exclusions</a:t>
            </a:r>
          </a:p>
        </p:txBody>
      </p:sp>
    </p:spTree>
    <p:extLst>
      <p:ext uri="{BB962C8B-B14F-4D97-AF65-F5344CB8AC3E}">
        <p14:creationId xmlns:p14="http://schemas.microsoft.com/office/powerpoint/2010/main" val="257667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an accurate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How is the project defined?</a:t>
            </a:r>
          </a:p>
          <a:p>
            <a:r>
              <a:rPr lang="en-US" sz="9600" dirty="0"/>
              <a:t>How is the project and product validated?</a:t>
            </a:r>
          </a:p>
          <a:p>
            <a:r>
              <a:rPr lang="en-US" sz="9600" dirty="0"/>
              <a:t>How is the project and product controlled?</a:t>
            </a:r>
          </a:p>
        </p:txBody>
      </p:sp>
    </p:spTree>
    <p:extLst>
      <p:ext uri="{BB962C8B-B14F-4D97-AF65-F5344CB8AC3E}">
        <p14:creationId xmlns:p14="http://schemas.microsoft.com/office/powerpoint/2010/main" val="175905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The features and functions that characterize a product, service, or result.</a:t>
            </a:r>
          </a:p>
        </p:txBody>
      </p:sp>
    </p:spTree>
    <p:extLst>
      <p:ext uri="{BB962C8B-B14F-4D97-AF65-F5344CB8AC3E}">
        <p14:creationId xmlns:p14="http://schemas.microsoft.com/office/powerpoint/2010/main" val="10685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The work performed to deliver the product, service, or result with the specified features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9503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C861-D5BD-C84D-939D-4E463845F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400623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The project deliverables are set at the beginning and changes are progressively managed.</a:t>
            </a:r>
          </a:p>
        </p:txBody>
      </p:sp>
    </p:spTree>
    <p:extLst>
      <p:ext uri="{BB962C8B-B14F-4D97-AF65-F5344CB8AC3E}">
        <p14:creationId xmlns:p14="http://schemas.microsoft.com/office/powerpoint/2010/main" val="27729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The project deliverables are developed over many iterations and detailed scope statements are set at the beginning of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5143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Predictive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We will attempt a predictive approach.</a:t>
            </a:r>
          </a:p>
        </p:txBody>
      </p:sp>
    </p:spTree>
    <p:extLst>
      <p:ext uri="{BB962C8B-B14F-4D97-AF65-F5344CB8AC3E}">
        <p14:creationId xmlns:p14="http://schemas.microsoft.com/office/powerpoint/2010/main" val="279061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4A8E-E2CF-F648-8F4C-3767DDE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Scope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598E-560D-5E4E-AE35-FD92F2AE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A predictive approach requires a baseline.</a:t>
            </a:r>
          </a:p>
        </p:txBody>
      </p:sp>
    </p:spTree>
    <p:extLst>
      <p:ext uri="{BB962C8B-B14F-4D97-AF65-F5344CB8AC3E}">
        <p14:creationId xmlns:p14="http://schemas.microsoft.com/office/powerpoint/2010/main" val="42310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3E87"/>
      </a:dk1>
      <a:lt1>
        <a:srgbClr val="00A0DE"/>
      </a:lt1>
      <a:dk2>
        <a:srgbClr val="005BB9"/>
      </a:dk2>
      <a:lt2>
        <a:srgbClr val="FFFEFE"/>
      </a:lt2>
      <a:accent1>
        <a:srgbClr val="000000"/>
      </a:accent1>
      <a:accent2>
        <a:srgbClr val="91C432"/>
      </a:accent2>
      <a:accent3>
        <a:srgbClr val="693D98"/>
      </a:accent3>
      <a:accent4>
        <a:srgbClr val="C83695"/>
      </a:accent4>
      <a:accent5>
        <a:srgbClr val="F6A71C"/>
      </a:accent5>
      <a:accent6>
        <a:srgbClr val="00BCF2"/>
      </a:accent6>
      <a:hlink>
        <a:srgbClr val="00BCF2"/>
      </a:hlink>
      <a:folHlink>
        <a:srgbClr val="00427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IT PPT TEMPLATE" id="{AE95A1BE-17A5-B84A-A876-B2F3D41FE44F}" vid="{D3699B15-17F0-1D4F-8701-630A831834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ublished Document" ma:contentTypeID="0x010100C1BA51318E401F48B5D2093CBA079C8800EE7A27C51231A241A789809547D65198" ma:contentTypeVersion="60" ma:contentTypeDescription="" ma:contentTypeScope="" ma:versionID="6281f4a2605387ebc79ae5ed56570eaa">
  <xsd:schema xmlns:xsd="http://www.w3.org/2001/XMLSchema" xmlns:xs="http://www.w3.org/2001/XMLSchema" xmlns:p="http://schemas.microsoft.com/office/2006/metadata/properties" xmlns:ns1="http://schemas.microsoft.com/sharepoint/v3" xmlns:ns2="a1931c98-6bbb-40b1-967f-8cf7447a3553" xmlns:ns4="52bb52fc-fb4a-47ec-96af-1ca16eda3341" xmlns:ns5="82b3bded-9174-49ad-922b-f495aa64e0c3" targetNamespace="http://schemas.microsoft.com/office/2006/metadata/properties" ma:root="true" ma:fieldsID="03b1759f98f908cc61a97494504917fb" ns1:_="" ns2:_="" ns4:_="" ns5:_="">
    <xsd:import namespace="http://schemas.microsoft.com/sharepoint/v3"/>
    <xsd:import namespace="a1931c98-6bbb-40b1-967f-8cf7447a3553"/>
    <xsd:import namespace="52bb52fc-fb4a-47ec-96af-1ca16eda3341"/>
    <xsd:import namespace="82b3bded-9174-49ad-922b-f495aa64e0c3"/>
    <xsd:element name="properties">
      <xsd:complexType>
        <xsd:sequence>
          <xsd:element name="documentManagement">
            <xsd:complexType>
              <xsd:all>
                <xsd:element ref="ns1:KpiDescription"/>
                <xsd:element ref="ns2:Owner_x0020_-_x0020_Person"/>
                <xsd:element ref="ns2:Publication_x0020_Date"/>
                <xsd:element ref="ns2:Reviewed_x0020_Date"/>
                <xsd:element ref="ns2:Next_x0020_Scheduled_x0020_Review_x0020_Date"/>
                <xsd:element ref="ns2:Notes1" minOccurs="0"/>
                <xsd:element ref="ns4:TaxCatchAllLabel" minOccurs="0"/>
                <xsd:element ref="ns2:_dlc_DocId" minOccurs="0"/>
                <xsd:element ref="ns2:ofc6ecffa18e4c49a0b3f631c800d01e" minOccurs="0"/>
                <xsd:element ref="ns2:d33d8e452192410897555420ed4061b4" minOccurs="0"/>
                <xsd:element ref="ns2:ne41efdca82d475388752b2c5f2b8261" minOccurs="0"/>
                <xsd:element ref="ns2:o21d29a7103b4682935c0630413e6f7b" minOccurs="0"/>
                <xsd:element ref="ns2:lcf2e7135e8e4d83bebbad48a9a2aeb7" minOccurs="0"/>
                <xsd:element ref="ns2:l9eb48deb3b346a6907c77c095a5e1d4" minOccurs="0"/>
                <xsd:element ref="ns2:_dlc_DocIdPersistId" minOccurs="0"/>
                <xsd:element ref="ns2:_dlc_DocIdUrl" minOccurs="0"/>
                <xsd:element ref="ns4:TaxCatchAll" minOccurs="0"/>
                <xsd:element ref="ns5:Public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  <xsd:element ref="ns5:MediaServiceAutoTags" minOccurs="0"/>
                <xsd:element ref="ns5:MediaServiceDateTaken" minOccurs="0"/>
                <xsd:element ref="ns5:nphl" minOccurs="0"/>
                <xsd:element ref="ns5:o6up" minOccurs="0"/>
                <xsd:element ref="ns5:MediaServiceOCR" minOccurs="0"/>
                <xsd:element ref="ns5:MediaServiceLocation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KpiDescription" ma:index="2" ma:displayName="Description" ma:description="The description provides information about the purpose of the goal." ma:internalName="Kpi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31c98-6bbb-40b1-967f-8cf7447a3553" elementFormDefault="qualified">
    <xsd:import namespace="http://schemas.microsoft.com/office/2006/documentManagement/types"/>
    <xsd:import namespace="http://schemas.microsoft.com/office/infopath/2007/PartnerControls"/>
    <xsd:element name="Owner_x0020_-_x0020_Person" ma:index="10" ma:displayName="Owner - Person" ma:list="UserInfo" ma:SharePointGroup="0" ma:internalName="Owner_x0020__x002d__x0020_Person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cation_x0020_Date" ma:index="11" ma:displayName="Publication Date" ma:format="DateOnly" ma:internalName="Publication_x0020_Date" ma:readOnly="false">
      <xsd:simpleType>
        <xsd:restriction base="dms:DateTime"/>
      </xsd:simpleType>
    </xsd:element>
    <xsd:element name="Reviewed_x0020_Date" ma:index="12" ma:displayName="Reviewed Date" ma:format="DateOnly" ma:internalName="Reviewed_x0020_Date" ma:readOnly="false">
      <xsd:simpleType>
        <xsd:restriction base="dms:DateTime"/>
      </xsd:simpleType>
    </xsd:element>
    <xsd:element name="Next_x0020_Scheduled_x0020_Review_x0020_Date" ma:index="13" ma:displayName="Next Scheduled Review Date" ma:format="DateOnly" ma:internalName="Next_x0020_Scheduled_x0020_Review_x0020_Date" ma:readOnly="false">
      <xsd:simpleType>
        <xsd:restriction base="dms:DateTime"/>
      </xsd:simpleType>
    </xsd:element>
    <xsd:element name="Notes1" ma:index="14" nillable="true" ma:displayName="Notes" ma:internalName="Notes1">
      <xsd:simpleType>
        <xsd:restriction base="dms:Note">
          <xsd:maxLength value="255"/>
        </xsd:restriction>
      </xsd:simpleType>
    </xsd:element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ofc6ecffa18e4c49a0b3f631c800d01e" ma:index="17" nillable="true" ma:taxonomy="true" ma:internalName="ofc6ecffa18e4c49a0b3f631c800d01e" ma:taxonomyFieldName="Target_x0020_Audience" ma:displayName="Target Audience" ma:readOnly="false" ma:default="" ma:fieldId="{8fc6ecff-a18e-4c49-a0b3-f631c800d01e}" ma:taxonomyMulti="true" ma:sspId="6ce3a7a1-84a7-46f6-b9ea-52be05fcf1b3" ma:termSetId="a86be483-2d11-4286-ad72-7b1ca66988d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33d8e452192410897555420ed4061b4" ma:index="19" ma:taxonomy="true" ma:internalName="d33d8e452192410897555420ed4061b4" ma:taxonomyFieldName="Topic" ma:displayName="Topic" ma:readOnly="false" ma:default="" ma:fieldId="{d33d8e45-2192-4108-9755-5420ed4061b4}" ma:taxonomyMulti="true" ma:sspId="6ce3a7a1-84a7-46f6-b9ea-52be05fcf1b3" ma:termSetId="9e5a3ff2-0072-4ca2-8f4f-c92dedc49a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e41efdca82d475388752b2c5f2b8261" ma:index="21" nillable="true" ma:taxonomy="true" ma:internalName="ne41efdca82d475388752b2c5f2b8261" ma:taxonomyFieldName="Program" ma:displayName="Program" ma:readOnly="false" ma:default="" ma:fieldId="{7e41efdc-a82d-4753-8875-2b2c5f2b8261}" ma:sspId="6ce3a7a1-84a7-46f6-b9ea-52be05fcf1b3" ma:termSetId="26788ccb-afe5-46e3-9e3f-72afa5b0d3a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21d29a7103b4682935c0630413e6f7b" ma:index="23" ma:taxonomy="true" ma:internalName="o21d29a7103b4682935c0630413e6f7b" ma:taxonomyFieldName="Owner_x0020__x002d__x0020_Department" ma:displayName="Owner - Department" ma:readOnly="false" ma:default="" ma:fieldId="{821d29a7-103b-4682-935c-0630413e6f7b}" ma:sspId="6ce3a7a1-84a7-46f6-b9ea-52be05fcf1b3" ma:termSetId="9d12076b-8eb3-404c-93cb-d5439a18ddeb" ma:anchorId="e4022642-7310-4bc7-acea-34492288603e" ma:open="false" ma:isKeyword="false">
      <xsd:complexType>
        <xsd:sequence>
          <xsd:element ref="pc:Terms" minOccurs="0" maxOccurs="1"/>
        </xsd:sequence>
      </xsd:complexType>
    </xsd:element>
    <xsd:element name="lcf2e7135e8e4d83bebbad48a9a2aeb7" ma:index="24" nillable="true" ma:taxonomy="true" ma:internalName="lcf2e7135e8e4d83bebbad48a9a2aeb7" ma:taxonomyFieldName="PublishedDocument_x002e_Location" ma:displayName="Location" ma:readOnly="false" ma:default="" ma:fieldId="{5cf2e713-5e8e-4d83-bebb-ad48a9a2aeb7}" ma:taxonomyMulti="true" ma:sspId="6ce3a7a1-84a7-46f6-b9ea-52be05fcf1b3" ma:termSetId="eca533c3-a35b-4f08-a3c0-c6828e7588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9eb48deb3b346a6907c77c095a5e1d4" ma:index="26" nillable="true" ma:taxonomy="true" ma:internalName="l9eb48deb3b346a6907c77c095a5e1d4" ma:taxonomyFieldName="Building" ma:displayName="Building" ma:readOnly="false" ma:default="" ma:fieldId="{59eb48de-b3b3-46a6-907c-77c095a5e1d4}" ma:taxonomyMulti="true" ma:sspId="6ce3a7a1-84a7-46f6-b9ea-52be05fcf1b3" ma:termSetId="b3897f88-c03a-461f-924c-5555116521a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Url" ma:index="3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stSharedByUser" ma:index="3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3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bb52fc-fb4a-47ec-96af-1ca16eda3341" elementFormDefault="qualified">
    <xsd:import namespace="http://schemas.microsoft.com/office/2006/documentManagement/types"/>
    <xsd:import namespace="http://schemas.microsoft.com/office/infopath/2007/PartnerControls"/>
    <xsd:element name="TaxCatchAllLabel" ma:index="15" nillable="true" ma:displayName="Taxonomy Catch All Column1" ma:description="" ma:hidden="true" ma:list="{471816bf-0f64-41b8-9201-7477eeda1efa}" ma:internalName="TaxCatchAllLabel" ma:readOnly="true" ma:showField="CatchAllDataLabel" ma:web="a1931c98-6bbb-40b1-967f-8cf7447a35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31" nillable="true" ma:displayName="Taxonomy Catch All Column" ma:description="" ma:hidden="true" ma:list="{471816bf-0f64-41b8-9201-7477eeda1efa}" ma:internalName="TaxCatchAll" ma:showField="CatchAllData" ma:web="a1931c98-6bbb-40b1-967f-8cf7447a35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3bded-9174-49ad-922b-f495aa64e0c3" elementFormDefault="qualified">
    <xsd:import namespace="http://schemas.microsoft.com/office/2006/documentManagement/types"/>
    <xsd:import namespace="http://schemas.microsoft.com/office/infopath/2007/PartnerControls"/>
    <xsd:element name="Public" ma:index="32" nillable="true" ma:displayName="Public" ma:default="1" ma:format="Dropdown" ma:indexed="true" ma:internalName="Public">
      <xsd:simpleType>
        <xsd:restriction base="dms:Boolean"/>
      </xsd:simpleType>
    </xsd:element>
    <xsd:element name="MediaServiceMetadata" ma:index="3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3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3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3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nphl" ma:index="39" nillable="true" ma:displayName="Text" ma:internalName="nphl">
      <xsd:simpleType>
        <xsd:restriction base="dms:Text"/>
      </xsd:simpleType>
    </xsd:element>
    <xsd:element name="o6up" ma:index="40" nillable="true" ma:displayName="Text" ma:internalName="o6up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42" nillable="true" ma:displayName="Location" ma:internalName="MediaServiceLocation" ma:readOnly="true">
      <xsd:simpleType>
        <xsd:restriction base="dms:Text"/>
      </xsd:simpleType>
    </xsd:element>
    <xsd:element name="MediaServiceGenerationTime" ma:index="4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4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29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21d29a7103b4682935c0630413e6f7b xmlns="a1931c98-6bbb-40b1-967f-8cf7447a355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</TermName>
          <TermId xmlns="http://schemas.microsoft.com/office/infopath/2007/PartnerControls">943f07b5-0abf-4eba-9a92-bb911ec4797c</TermId>
        </TermInfo>
      </Terms>
    </o21d29a7103b4682935c0630413e6f7b>
    <d33d8e452192410897555420ed4061b4 xmlns="a1931c98-6bbb-40b1-967f-8cf7447a3553">
      <Terms xmlns="http://schemas.microsoft.com/office/infopath/2007/PartnerControls"/>
    </d33d8e452192410897555420ed4061b4>
    <_dlc_DocId xmlns="a1931c98-6bbb-40b1-967f-8cf7447a3553">4NUSZQ57DJN7-208515216-20168</_dlc_DocId>
    <TaxCatchAll xmlns="52bb52fc-fb4a-47ec-96af-1ca16eda3341">
      <Value>197</Value>
    </TaxCatchAll>
    <lcf2e7135e8e4d83bebbad48a9a2aeb7 xmlns="a1931c98-6bbb-40b1-967f-8cf7447a3553">
      <Terms xmlns="http://schemas.microsoft.com/office/infopath/2007/PartnerControls"/>
    </lcf2e7135e8e4d83bebbad48a9a2aeb7>
    <ne41efdca82d475388752b2c5f2b8261 xmlns="a1931c98-6bbb-40b1-967f-8cf7447a3553">
      <Terms xmlns="http://schemas.microsoft.com/office/infopath/2007/PartnerControls"/>
    </ne41efdca82d475388752b2c5f2b8261>
    <ofc6ecffa18e4c49a0b3f631c800d01e xmlns="a1931c98-6bbb-40b1-967f-8cf7447a3553">
      <Terms xmlns="http://schemas.microsoft.com/office/infopath/2007/PartnerControls"/>
    </ofc6ecffa18e4c49a0b3f631c800d01e>
    <Public xmlns="82b3bded-9174-49ad-922b-f495aa64e0c3">true</Public>
    <l9eb48deb3b346a6907c77c095a5e1d4 xmlns="a1931c98-6bbb-40b1-967f-8cf7447a3553">
      <Terms xmlns="http://schemas.microsoft.com/office/infopath/2007/PartnerControls"/>
    </l9eb48deb3b346a6907c77c095a5e1d4>
    <_dlc_DocIdUrl xmlns="a1931c98-6bbb-40b1-967f-8cf7447a3553">
      <Url>https://naitca.sharepoint.com/sites/pd/_layouts/15/DocIdRedir.aspx?ID=4NUSZQ57DJN7-208515216-20168</Url>
      <Description>4NUSZQ57DJN7-208515216-20168</Description>
    </_dlc_DocIdUrl>
    <nphl xmlns="82b3bded-9174-49ad-922b-f495aa64e0c3" xsi:nil="true"/>
    <Owner_x0020_-_x0020_Person xmlns="a1931c98-6bbb-40b1-967f-8cf7447a3553">
      <UserInfo>
        <DisplayName>Derek Lue</DisplayName>
        <AccountId>51</AccountId>
        <AccountType/>
      </UserInfo>
    </Owner_x0020_-_x0020_Person>
    <KpiDescription xmlns="http://schemas.microsoft.com/sharepoint/v3"/>
    <Next_x0020_Scheduled_x0020_Review_x0020_Date xmlns="a1931c98-6bbb-40b1-967f-8cf7447a3553"/>
    <Notes1 xmlns="a1931c98-6bbb-40b1-967f-8cf7447a3553" xsi:nil="true"/>
    <Publication_x0020_Date xmlns="a1931c98-6bbb-40b1-967f-8cf7447a3553">2020-02-18T07:00:00+00:00</Publication_x0020_Date>
    <o6up xmlns="82b3bded-9174-49ad-922b-f495aa64e0c3" xsi:nil="true"/>
    <Reviewed_x0020_Date xmlns="a1931c98-6bbb-40b1-967f-8cf7447a3553"/>
  </documentManagement>
</p:properties>
</file>

<file path=customXml/itemProps1.xml><?xml version="1.0" encoding="utf-8"?>
<ds:datastoreItem xmlns:ds="http://schemas.openxmlformats.org/officeDocument/2006/customXml" ds:itemID="{177E4845-7472-4B0C-A0C7-BE9A32CE6D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666264-2430-4543-BB4A-DBA285AA728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E3BCAA9-1CB1-459F-BD1F-B4B42EDF8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931c98-6bbb-40b1-967f-8cf7447a3553"/>
    <ds:schemaRef ds:uri="52bb52fc-fb4a-47ec-96af-1ca16eda3341"/>
    <ds:schemaRef ds:uri="82b3bded-9174-49ad-922b-f495aa64e0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856E63F-A8C0-4586-AFCD-69964B5AAAEB}">
  <ds:schemaRefs>
    <ds:schemaRef ds:uri="http://purl.org/dc/elements/1.1/"/>
    <ds:schemaRef ds:uri="52bb52fc-fb4a-47ec-96af-1ca16eda334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82b3bded-9174-49ad-922b-f495aa64e0c3"/>
    <ds:schemaRef ds:uri="a1931c98-6bbb-40b1-967f-8cf7447a3553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336</Words>
  <Application>Microsoft Macintosh PowerPoint</Application>
  <PresentationFormat>Custom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Project Scope Management</vt:lpstr>
      <vt:lpstr>Plan for an accurate scope</vt:lpstr>
      <vt:lpstr>Product Scope</vt:lpstr>
      <vt:lpstr>Project Scope</vt:lpstr>
      <vt:lpstr>Different Approaches</vt:lpstr>
      <vt:lpstr>Predictive Approaches</vt:lpstr>
      <vt:lpstr>Adaptive Approaches</vt:lpstr>
      <vt:lpstr>A Predictive Approach</vt:lpstr>
      <vt:lpstr>Create a Scope Baseline</vt:lpstr>
      <vt:lpstr>Scope Baseline – Tools and Techniques</vt:lpstr>
      <vt:lpstr>Scope Baseline – Tools and Techniques</vt:lpstr>
      <vt:lpstr>Scope Baseline – Tools and Techniques</vt:lpstr>
      <vt:lpstr>Define the scope</vt:lpstr>
      <vt:lpstr>Scope Baseline – Define Scope</vt:lpstr>
      <vt:lpstr>Scope Baseline – Define Scope</vt:lpstr>
      <vt:lpstr>Scope Baseline – Define Scope</vt:lpstr>
      <vt:lpstr>Scope Baseline – Define Scope</vt:lpstr>
      <vt:lpstr>Scope Baseline – Define Scope</vt:lpstr>
      <vt:lpstr>Scope Baseline – Define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Management</dc:title>
  <dc:creator>Cody Schellenberger</dc:creator>
  <cp:lastModifiedBy>Cody Schellenberger</cp:lastModifiedBy>
  <cp:revision>5</cp:revision>
  <cp:lastPrinted>2019-08-01T00:13:24Z</cp:lastPrinted>
  <dcterms:created xsi:type="dcterms:W3CDTF">2021-02-04T20:39:27Z</dcterms:created>
  <dcterms:modified xsi:type="dcterms:W3CDTF">2021-02-04T21:34:05Z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 - Department">
    <vt:lpwstr>197;#Brand|943f07b5-0abf-4eba-9a92-bb911ec4797c</vt:lpwstr>
  </property>
  <property fmtid="{D5CDD505-2E9C-101B-9397-08002B2CF9AE}" pid="3" name="Topic">
    <vt:lpwstr/>
  </property>
  <property fmtid="{D5CDD505-2E9C-101B-9397-08002B2CF9AE}" pid="4" name="Building">
    <vt:lpwstr/>
  </property>
  <property fmtid="{D5CDD505-2E9C-101B-9397-08002B2CF9AE}" pid="5" name="ContentTypeId">
    <vt:lpwstr>0x010100C1BA51318E401F48B5D2093CBA079C8800EE7A27C51231A241A789809547D65198</vt:lpwstr>
  </property>
  <property fmtid="{D5CDD505-2E9C-101B-9397-08002B2CF9AE}" pid="6" name="Target Audience">
    <vt:lpwstr/>
  </property>
  <property fmtid="{D5CDD505-2E9C-101B-9397-08002B2CF9AE}" pid="7" name="_dlc_DocIdItemGuid">
    <vt:lpwstr>a4d56298-c866-45f0-a3db-be918181ebef</vt:lpwstr>
  </property>
  <property fmtid="{D5CDD505-2E9C-101B-9397-08002B2CF9AE}" pid="8" name="PublishedDocument.Location">
    <vt:lpwstr/>
  </property>
  <property fmtid="{D5CDD505-2E9C-101B-9397-08002B2CF9AE}" pid="9" name="Program">
    <vt:lpwstr/>
  </property>
</Properties>
</file>