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7000" cx="18288000"/>
  <p:notesSz cx="6858000" cy="9144000"/>
  <p:embeddedFontLst>
    <p:embeddedFont>
      <p:font typeface="Poppins"/>
      <p:bold r:id="rId16"/>
      <p:boldItalic r:id="rId17"/>
    </p:embeddedFont>
    <p:embeddedFont>
      <p:font typeface="Poppins Light"/>
      <p:regular r:id="rId18"/>
      <p:bold r:id="rId19"/>
      <p:italic r:id="rId20"/>
      <p:boldItalic r:id="rId21"/>
    </p:embeddedFont>
    <p:embeddedFont>
      <p:font typeface="Poppins Medium"/>
      <p:regular r:id="rId22"/>
      <p:bold r:id="rId23"/>
      <p:italic r:id="rId24"/>
      <p:boldItalic r:id="rId25"/>
    </p:embeddedFont>
    <p:embeddedFont>
      <p:font typeface="Poppins Black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Light-italic.fntdata"/><Relationship Id="rId22" Type="http://schemas.openxmlformats.org/officeDocument/2006/relationships/font" Target="fonts/PoppinsMedium-regular.fntdata"/><Relationship Id="rId21" Type="http://schemas.openxmlformats.org/officeDocument/2006/relationships/font" Target="fonts/PoppinsLight-boldItalic.fntdata"/><Relationship Id="rId24" Type="http://schemas.openxmlformats.org/officeDocument/2006/relationships/font" Target="fonts/PoppinsMedium-italic.fntdata"/><Relationship Id="rId23" Type="http://schemas.openxmlformats.org/officeDocument/2006/relationships/font" Target="fonts/Poppins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Black-bold.fntdata"/><Relationship Id="rId25" Type="http://schemas.openxmlformats.org/officeDocument/2006/relationships/font" Target="fonts/PoppinsMedium-boldItalic.fntdata"/><Relationship Id="rId27" Type="http://schemas.openxmlformats.org/officeDocument/2006/relationships/font" Target="fonts/PoppinsBlac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oppins-boldItalic.fntdata"/><Relationship Id="rId16" Type="http://schemas.openxmlformats.org/officeDocument/2006/relationships/font" Target="fonts/Poppins-bold.fntdata"/><Relationship Id="rId19" Type="http://schemas.openxmlformats.org/officeDocument/2006/relationships/font" Target="fonts/PoppinsLight-bold.fntdata"/><Relationship Id="rId18" Type="http://schemas.openxmlformats.org/officeDocument/2006/relationships/font" Target="fonts/Poppins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be25e75b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35be25e75b8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b5c616a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35b5c616a1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c1f1baf9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35c1f1baf94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c1f1baf9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35c1f1baf94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bda81892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35bda818926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6.jpg"/><Relationship Id="rId7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0E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416932" y="0"/>
            <a:ext cx="8229968" cy="10287000"/>
          </a:xfrm>
          <a:custGeom>
            <a:rect b="b" l="l" r="r" t="t"/>
            <a:pathLst>
              <a:path extrusionOk="0" h="857831" w="686295">
                <a:moveTo>
                  <a:pt x="0" y="0"/>
                </a:moveTo>
                <a:lnTo>
                  <a:pt x="686295" y="0"/>
                </a:lnTo>
                <a:lnTo>
                  <a:pt x="686295" y="857831"/>
                </a:lnTo>
                <a:lnTo>
                  <a:pt x="0" y="85783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5176" r="-69942" t="0"/>
            </a:stretch>
          </a:blipFill>
          <a:ln>
            <a:noFill/>
          </a:ln>
        </p:spPr>
      </p:sp>
      <p:grpSp>
        <p:nvGrpSpPr>
          <p:cNvPr id="85" name="Google Shape;85;p13"/>
          <p:cNvGrpSpPr/>
          <p:nvPr/>
        </p:nvGrpSpPr>
        <p:grpSpPr>
          <a:xfrm>
            <a:off x="9755957" y="5430312"/>
            <a:ext cx="4459732" cy="1272421"/>
            <a:chOff x="0" y="0"/>
            <a:chExt cx="1174572" cy="335121"/>
          </a:xfrm>
        </p:grpSpPr>
        <p:sp>
          <p:nvSpPr>
            <p:cNvPr id="86" name="Google Shape;86;p13"/>
            <p:cNvSpPr/>
            <p:nvPr/>
          </p:nvSpPr>
          <p:spPr>
            <a:xfrm>
              <a:off x="0" y="0"/>
              <a:ext cx="1174572" cy="335121"/>
            </a:xfrm>
            <a:custGeom>
              <a:rect b="b" l="l" r="r" t="t"/>
              <a:pathLst>
                <a:path extrusionOk="0" h="335121" w="1174572">
                  <a:moveTo>
                    <a:pt x="0" y="0"/>
                  </a:moveTo>
                  <a:lnTo>
                    <a:pt x="1174572" y="0"/>
                  </a:lnTo>
                  <a:lnTo>
                    <a:pt x="1174572" y="335121"/>
                  </a:lnTo>
                  <a:lnTo>
                    <a:pt x="0" y="335121"/>
                  </a:lnTo>
                  <a:close/>
                </a:path>
              </a:pathLst>
            </a:custGeom>
            <a:solidFill>
              <a:srgbClr val="D9291A"/>
            </a:solidFill>
            <a:ln>
              <a:noFill/>
            </a:ln>
          </p:spPr>
        </p:sp>
        <p:sp>
          <p:nvSpPr>
            <p:cNvPr id="87" name="Google Shape;87;p13"/>
            <p:cNvSpPr txBox="1"/>
            <p:nvPr/>
          </p:nvSpPr>
          <p:spPr>
            <a:xfrm>
              <a:off x="0" y="0"/>
              <a:ext cx="1174572" cy="3351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13"/>
          <p:cNvSpPr/>
          <p:nvPr/>
        </p:nvSpPr>
        <p:spPr>
          <a:xfrm>
            <a:off x="15276834" y="8415147"/>
            <a:ext cx="642550" cy="642550"/>
          </a:xfrm>
          <a:custGeom>
            <a:rect b="b" l="l" r="r" t="t"/>
            <a:pathLst>
              <a:path extrusionOk="0" h="642550" w="642550">
                <a:moveTo>
                  <a:pt x="0" y="0"/>
                </a:moveTo>
                <a:lnTo>
                  <a:pt x="642549" y="0"/>
                </a:lnTo>
                <a:lnTo>
                  <a:pt x="642549" y="642550"/>
                </a:lnTo>
                <a:lnTo>
                  <a:pt x="0" y="6425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3"/>
          <p:cNvSpPr/>
          <p:nvPr/>
        </p:nvSpPr>
        <p:spPr>
          <a:xfrm>
            <a:off x="16721530" y="736470"/>
            <a:ext cx="724916" cy="362458"/>
          </a:xfrm>
          <a:custGeom>
            <a:rect b="b" l="l" r="r" t="t"/>
            <a:pathLst>
              <a:path extrusionOk="0" h="362458" w="724916">
                <a:moveTo>
                  <a:pt x="0" y="0"/>
                </a:moveTo>
                <a:lnTo>
                  <a:pt x="724916" y="0"/>
                </a:lnTo>
                <a:lnTo>
                  <a:pt x="724916" y="362458"/>
                </a:lnTo>
                <a:lnTo>
                  <a:pt x="0" y="3624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90" name="Google Shape;90;p13"/>
          <p:cNvCxnSpPr/>
          <p:nvPr/>
        </p:nvCxnSpPr>
        <p:spPr>
          <a:xfrm>
            <a:off x="8789775" y="1404188"/>
            <a:ext cx="10707499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13"/>
          <p:cNvSpPr/>
          <p:nvPr/>
        </p:nvSpPr>
        <p:spPr>
          <a:xfrm>
            <a:off x="726463" y="741302"/>
            <a:ext cx="604474" cy="352793"/>
          </a:xfrm>
          <a:custGeom>
            <a:rect b="b" l="l" r="r" t="t"/>
            <a:pathLst>
              <a:path extrusionOk="0" h="352793" w="604474">
                <a:moveTo>
                  <a:pt x="0" y="0"/>
                </a:moveTo>
                <a:lnTo>
                  <a:pt x="604474" y="0"/>
                </a:lnTo>
                <a:lnTo>
                  <a:pt x="604474" y="352793"/>
                </a:lnTo>
                <a:lnTo>
                  <a:pt x="0" y="3527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2" name="Google Shape;92;p13"/>
          <p:cNvSpPr txBox="1"/>
          <p:nvPr/>
        </p:nvSpPr>
        <p:spPr>
          <a:xfrm>
            <a:off x="9755957" y="1556057"/>
            <a:ext cx="7079400" cy="3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1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972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Express</a:t>
            </a:r>
            <a:endParaRPr/>
          </a:p>
          <a:p>
            <a:pPr indent="0" lvl="0" marL="0" marR="0" rtl="0" algn="l">
              <a:lnSpc>
                <a:spcPct val="101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972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Food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10077055" y="5744381"/>
            <a:ext cx="38175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75" u="none" cap="none" strike="noStrike">
                <a:solidFill>
                  <a:srgbClr val="FEF0E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APLICATIVO DE DELIVERY DE COMIDA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9642111" y="794633"/>
            <a:ext cx="1186675" cy="2651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Home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11985808" y="794633"/>
            <a:ext cx="1908791" cy="2651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Sobre</a:t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14355539" y="794633"/>
            <a:ext cx="1908791" cy="2651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Contato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1532502" y="655933"/>
            <a:ext cx="1183527" cy="5235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52" u="none" cap="none" strike="noStrike">
                <a:solidFill>
                  <a:srgbClr val="FEF0E1"/>
                </a:solidFill>
                <a:latin typeface="Poppins"/>
                <a:ea typeface="Poppins"/>
                <a:cs typeface="Poppins"/>
                <a:sym typeface="Poppins"/>
              </a:rPr>
              <a:t>Express</a:t>
            </a:r>
            <a:endParaRPr/>
          </a:p>
          <a:p>
            <a:pPr indent="0" lvl="0" marL="0" marR="0" rtl="0" algn="l">
              <a:lnSpc>
                <a:spcPct val="107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52" u="none" cap="none" strike="noStrike">
                <a:solidFill>
                  <a:srgbClr val="FEF0E1"/>
                </a:solidFill>
                <a:latin typeface="Poppins"/>
                <a:ea typeface="Poppins"/>
                <a:cs typeface="Poppins"/>
                <a:sym typeface="Poppins"/>
              </a:rPr>
              <a:t>Food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726463" y="9379243"/>
            <a:ext cx="604474" cy="453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42" u="none" cap="none" strike="noStrike">
                <a:solidFill>
                  <a:srgbClr val="FEF0E1"/>
                </a:solidFill>
                <a:latin typeface="Poppins Black"/>
                <a:ea typeface="Poppins Black"/>
                <a:cs typeface="Poppins Black"/>
                <a:sym typeface="Poppins Black"/>
              </a:rPr>
              <a:t>01</a:t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9755950" y="6854575"/>
            <a:ext cx="4753200" cy="11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Bruno Alves Catão Silva - 7553278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Delfs - 13837175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Cayo Felipe Barbosa Soares - 13719520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Guilherme Nogueira Pereira - 12543096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Luigi Tramontin - 12727987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0E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22"/>
          <p:cNvGrpSpPr/>
          <p:nvPr/>
        </p:nvGrpSpPr>
        <p:grpSpPr>
          <a:xfrm>
            <a:off x="1028700" y="1976657"/>
            <a:ext cx="525111" cy="525111"/>
            <a:chOff x="0" y="0"/>
            <a:chExt cx="138300" cy="138300"/>
          </a:xfrm>
        </p:grpSpPr>
        <p:sp>
          <p:nvSpPr>
            <p:cNvPr id="271" name="Google Shape;271;p22"/>
            <p:cNvSpPr/>
            <p:nvPr/>
          </p:nvSpPr>
          <p:spPr>
            <a:xfrm>
              <a:off x="0" y="0"/>
              <a:ext cx="138300" cy="138300"/>
            </a:xfrm>
            <a:custGeom>
              <a:rect b="b" l="l" r="r" t="t"/>
              <a:pathLst>
                <a:path extrusionOk="0" h="138300" w="138300">
                  <a:moveTo>
                    <a:pt x="0" y="0"/>
                  </a:moveTo>
                  <a:lnTo>
                    <a:pt x="138300" y="0"/>
                  </a:lnTo>
                  <a:lnTo>
                    <a:pt x="138300" y="138300"/>
                  </a:lnTo>
                  <a:lnTo>
                    <a:pt x="0" y="138300"/>
                  </a:lnTo>
                  <a:close/>
                </a:path>
              </a:pathLst>
            </a:custGeom>
            <a:solidFill>
              <a:srgbClr val="D9291A"/>
            </a:solidFill>
            <a:ln>
              <a:noFill/>
            </a:ln>
          </p:spPr>
        </p:sp>
        <p:sp>
          <p:nvSpPr>
            <p:cNvPr id="272" name="Google Shape;272;p22"/>
            <p:cNvSpPr txBox="1"/>
            <p:nvPr/>
          </p:nvSpPr>
          <p:spPr>
            <a:xfrm>
              <a:off x="0" y="0"/>
              <a:ext cx="138300" cy="13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6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3" name="Google Shape;273;p22"/>
          <p:cNvSpPr txBox="1"/>
          <p:nvPr/>
        </p:nvSpPr>
        <p:spPr>
          <a:xfrm>
            <a:off x="726463" y="9379243"/>
            <a:ext cx="604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42">
                <a:solidFill>
                  <a:srgbClr val="D9291A"/>
                </a:solidFill>
                <a:latin typeface="Poppins Black"/>
                <a:ea typeface="Poppins Black"/>
                <a:cs typeface="Poppins Black"/>
                <a:sym typeface="Poppins Black"/>
              </a:rPr>
              <a:t>09</a:t>
            </a:r>
            <a:endParaRPr/>
          </a:p>
        </p:txBody>
      </p:sp>
      <p:sp>
        <p:nvSpPr>
          <p:cNvPr id="274" name="Google Shape;274;p22"/>
          <p:cNvSpPr txBox="1"/>
          <p:nvPr/>
        </p:nvSpPr>
        <p:spPr>
          <a:xfrm>
            <a:off x="1985925" y="1796975"/>
            <a:ext cx="87573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1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56">
                <a:latin typeface="Poppins"/>
                <a:ea typeface="Poppins"/>
                <a:cs typeface="Poppins"/>
                <a:sym typeface="Poppins"/>
              </a:rPr>
              <a:t>Aplicação Front-End</a:t>
            </a:r>
            <a:endParaRPr/>
          </a:p>
        </p:txBody>
      </p:sp>
      <p:sp>
        <p:nvSpPr>
          <p:cNvPr id="275" name="Google Shape;275;p22"/>
          <p:cNvSpPr/>
          <p:nvPr/>
        </p:nvSpPr>
        <p:spPr>
          <a:xfrm>
            <a:off x="16946640" y="9333302"/>
            <a:ext cx="564616" cy="564616"/>
          </a:xfrm>
          <a:custGeom>
            <a:rect b="b" l="l" r="r" t="t"/>
            <a:pathLst>
              <a:path extrusionOk="0" h="564616" w="564616">
                <a:moveTo>
                  <a:pt x="0" y="0"/>
                </a:moveTo>
                <a:lnTo>
                  <a:pt x="564616" y="0"/>
                </a:lnTo>
                <a:lnTo>
                  <a:pt x="564616" y="564616"/>
                </a:lnTo>
                <a:lnTo>
                  <a:pt x="0" y="5646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6" name="Google Shape;276;p22"/>
          <p:cNvSpPr/>
          <p:nvPr/>
        </p:nvSpPr>
        <p:spPr>
          <a:xfrm>
            <a:off x="726463" y="741302"/>
            <a:ext cx="604474" cy="352793"/>
          </a:xfrm>
          <a:custGeom>
            <a:rect b="b" l="l" r="r" t="t"/>
            <a:pathLst>
              <a:path extrusionOk="0" h="352793" w="604474">
                <a:moveTo>
                  <a:pt x="0" y="0"/>
                </a:moveTo>
                <a:lnTo>
                  <a:pt x="604474" y="0"/>
                </a:lnTo>
                <a:lnTo>
                  <a:pt x="604474" y="352793"/>
                </a:lnTo>
                <a:lnTo>
                  <a:pt x="0" y="3527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7" name="Google Shape;277;p22"/>
          <p:cNvSpPr/>
          <p:nvPr/>
        </p:nvSpPr>
        <p:spPr>
          <a:xfrm>
            <a:off x="16721530" y="736470"/>
            <a:ext cx="724916" cy="362458"/>
          </a:xfrm>
          <a:custGeom>
            <a:rect b="b" l="l" r="r" t="t"/>
            <a:pathLst>
              <a:path extrusionOk="0" h="362458" w="724916">
                <a:moveTo>
                  <a:pt x="0" y="0"/>
                </a:moveTo>
                <a:lnTo>
                  <a:pt x="724916" y="0"/>
                </a:lnTo>
                <a:lnTo>
                  <a:pt x="724916" y="362458"/>
                </a:lnTo>
                <a:lnTo>
                  <a:pt x="0" y="3624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78" name="Google Shape;278;p22"/>
          <p:cNvCxnSpPr/>
          <p:nvPr/>
        </p:nvCxnSpPr>
        <p:spPr>
          <a:xfrm>
            <a:off x="-866867" y="1404188"/>
            <a:ext cx="20364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9" name="Google Shape;279;p22"/>
          <p:cNvSpPr txBox="1"/>
          <p:nvPr/>
        </p:nvSpPr>
        <p:spPr>
          <a:xfrm>
            <a:off x="1532502" y="655933"/>
            <a:ext cx="11835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52" u="none" cap="none" strike="noStrike">
                <a:solidFill>
                  <a:srgbClr val="D9291A"/>
                </a:solidFill>
                <a:latin typeface="Poppins"/>
                <a:ea typeface="Poppins"/>
                <a:cs typeface="Poppins"/>
                <a:sym typeface="Poppins"/>
              </a:rPr>
              <a:t>Express</a:t>
            </a:r>
            <a:endParaRPr/>
          </a:p>
          <a:p>
            <a:pPr indent="0" lvl="0" marL="0" marR="0" rtl="0" algn="l">
              <a:lnSpc>
                <a:spcPct val="107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52" u="none" cap="none" strike="noStrike">
                <a:solidFill>
                  <a:srgbClr val="D9291A"/>
                </a:solidFill>
                <a:latin typeface="Poppins"/>
                <a:ea typeface="Poppins"/>
                <a:cs typeface="Poppins"/>
                <a:sym typeface="Poppins"/>
              </a:rPr>
              <a:t>Food</a:t>
            </a:r>
            <a:endParaRPr/>
          </a:p>
        </p:txBody>
      </p:sp>
      <p:sp>
        <p:nvSpPr>
          <p:cNvPr id="280" name="Google Shape;280;p22"/>
          <p:cNvSpPr txBox="1"/>
          <p:nvPr/>
        </p:nvSpPr>
        <p:spPr>
          <a:xfrm>
            <a:off x="9642111" y="794633"/>
            <a:ext cx="11868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Home</a:t>
            </a:r>
            <a:endParaRPr/>
          </a:p>
        </p:txBody>
      </p:sp>
      <p:sp>
        <p:nvSpPr>
          <p:cNvPr id="281" name="Google Shape;281;p22"/>
          <p:cNvSpPr txBox="1"/>
          <p:nvPr/>
        </p:nvSpPr>
        <p:spPr>
          <a:xfrm>
            <a:off x="11985808" y="794633"/>
            <a:ext cx="1908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Sobre</a:t>
            </a:r>
            <a:endParaRPr/>
          </a:p>
        </p:txBody>
      </p:sp>
      <p:sp>
        <p:nvSpPr>
          <p:cNvPr id="282" name="Google Shape;282;p22"/>
          <p:cNvSpPr txBox="1"/>
          <p:nvPr/>
        </p:nvSpPr>
        <p:spPr>
          <a:xfrm>
            <a:off x="14355539" y="794633"/>
            <a:ext cx="1908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Contato</a:t>
            </a:r>
            <a:endParaRPr/>
          </a:p>
        </p:txBody>
      </p:sp>
      <p:pic>
        <p:nvPicPr>
          <p:cNvPr id="283" name="Google Shape;28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23525" y="3010025"/>
            <a:ext cx="6981676" cy="5348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42088" y="3019688"/>
            <a:ext cx="6981675" cy="5329211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2"/>
          <p:cNvSpPr txBox="1"/>
          <p:nvPr/>
        </p:nvSpPr>
        <p:spPr>
          <a:xfrm>
            <a:off x="9642100" y="8578025"/>
            <a:ext cx="414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595959"/>
                </a:solidFill>
              </a:rPr>
              <a:t>Figura 3. Cadastro da Empresa</a:t>
            </a:r>
            <a:endParaRPr b="1" sz="2500">
              <a:solidFill>
                <a:schemeClr val="dk1"/>
              </a:solidFill>
            </a:endParaRPr>
          </a:p>
        </p:txBody>
      </p:sp>
      <p:sp>
        <p:nvSpPr>
          <p:cNvPr id="286" name="Google Shape;286;p22"/>
          <p:cNvSpPr txBox="1"/>
          <p:nvPr/>
        </p:nvSpPr>
        <p:spPr>
          <a:xfrm>
            <a:off x="1823525" y="8578000"/>
            <a:ext cx="414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595959"/>
                </a:solidFill>
              </a:rPr>
              <a:t>Figura 4. Cadastro do produrto</a:t>
            </a:r>
            <a:endParaRPr b="1"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0E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/>
          <p:nvPr/>
        </p:nvSpPr>
        <p:spPr>
          <a:xfrm>
            <a:off x="10828786" y="2544408"/>
            <a:ext cx="5537635" cy="6230905"/>
          </a:xfrm>
          <a:custGeom>
            <a:rect b="b" l="l" r="r" t="t"/>
            <a:pathLst>
              <a:path extrusionOk="0" h="857831" w="762386">
                <a:moveTo>
                  <a:pt x="0" y="0"/>
                </a:moveTo>
                <a:lnTo>
                  <a:pt x="762386" y="0"/>
                </a:lnTo>
                <a:lnTo>
                  <a:pt x="762386" y="857831"/>
                </a:lnTo>
                <a:lnTo>
                  <a:pt x="0" y="85783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6258" r="-6258" t="0"/>
            </a:stretch>
          </a:blipFill>
          <a:ln>
            <a:noFill/>
          </a:ln>
        </p:spPr>
      </p:sp>
      <p:sp>
        <p:nvSpPr>
          <p:cNvPr id="105" name="Google Shape;105;p14"/>
          <p:cNvSpPr/>
          <p:nvPr/>
        </p:nvSpPr>
        <p:spPr>
          <a:xfrm>
            <a:off x="726463" y="741302"/>
            <a:ext cx="604474" cy="352793"/>
          </a:xfrm>
          <a:custGeom>
            <a:rect b="b" l="l" r="r" t="t"/>
            <a:pathLst>
              <a:path extrusionOk="0" h="352793" w="604474">
                <a:moveTo>
                  <a:pt x="0" y="0"/>
                </a:moveTo>
                <a:lnTo>
                  <a:pt x="604474" y="0"/>
                </a:lnTo>
                <a:lnTo>
                  <a:pt x="604474" y="352793"/>
                </a:lnTo>
                <a:lnTo>
                  <a:pt x="0" y="3527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6" name="Google Shape;106;p14"/>
          <p:cNvSpPr/>
          <p:nvPr/>
        </p:nvSpPr>
        <p:spPr>
          <a:xfrm>
            <a:off x="16721530" y="736470"/>
            <a:ext cx="724916" cy="362458"/>
          </a:xfrm>
          <a:custGeom>
            <a:rect b="b" l="l" r="r" t="t"/>
            <a:pathLst>
              <a:path extrusionOk="0" h="362458" w="724916">
                <a:moveTo>
                  <a:pt x="0" y="0"/>
                </a:moveTo>
                <a:lnTo>
                  <a:pt x="724916" y="0"/>
                </a:lnTo>
                <a:lnTo>
                  <a:pt x="724916" y="362458"/>
                </a:lnTo>
                <a:lnTo>
                  <a:pt x="0" y="3624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07" name="Google Shape;107;p14"/>
          <p:cNvCxnSpPr/>
          <p:nvPr/>
        </p:nvCxnSpPr>
        <p:spPr>
          <a:xfrm>
            <a:off x="-866867" y="1404188"/>
            <a:ext cx="20364141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8" name="Google Shape;108;p14"/>
          <p:cNvGrpSpPr/>
          <p:nvPr/>
        </p:nvGrpSpPr>
        <p:grpSpPr>
          <a:xfrm>
            <a:off x="1028700" y="2544408"/>
            <a:ext cx="8115300" cy="6285433"/>
            <a:chOff x="0" y="0"/>
            <a:chExt cx="2137363" cy="1655423"/>
          </a:xfrm>
        </p:grpSpPr>
        <p:sp>
          <p:nvSpPr>
            <p:cNvPr id="109" name="Google Shape;109;p14"/>
            <p:cNvSpPr/>
            <p:nvPr/>
          </p:nvSpPr>
          <p:spPr>
            <a:xfrm>
              <a:off x="0" y="0"/>
              <a:ext cx="2137363" cy="1655423"/>
            </a:xfrm>
            <a:custGeom>
              <a:rect b="b" l="l" r="r" t="t"/>
              <a:pathLst>
                <a:path extrusionOk="0" h="1655423" w="2137363">
                  <a:moveTo>
                    <a:pt x="48654" y="0"/>
                  </a:moveTo>
                  <a:lnTo>
                    <a:pt x="2088710" y="0"/>
                  </a:lnTo>
                  <a:cubicBezTo>
                    <a:pt x="2115580" y="0"/>
                    <a:pt x="2137363" y="21783"/>
                    <a:pt x="2137363" y="48654"/>
                  </a:cubicBezTo>
                  <a:lnTo>
                    <a:pt x="2137363" y="1606769"/>
                  </a:lnTo>
                  <a:cubicBezTo>
                    <a:pt x="2137363" y="1633640"/>
                    <a:pt x="2115580" y="1655423"/>
                    <a:pt x="2088710" y="1655423"/>
                  </a:cubicBezTo>
                  <a:lnTo>
                    <a:pt x="48654" y="1655423"/>
                  </a:lnTo>
                  <a:cubicBezTo>
                    <a:pt x="21783" y="1655423"/>
                    <a:pt x="0" y="1633640"/>
                    <a:pt x="0" y="1606769"/>
                  </a:cubicBezTo>
                  <a:lnTo>
                    <a:pt x="0" y="48654"/>
                  </a:lnTo>
                  <a:cubicBezTo>
                    <a:pt x="0" y="21783"/>
                    <a:pt x="21783" y="0"/>
                    <a:pt x="4865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0" y="0"/>
              <a:ext cx="2137363" cy="16554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6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1028700" y="2544408"/>
            <a:ext cx="8115300" cy="2103880"/>
            <a:chOff x="0" y="0"/>
            <a:chExt cx="2137363" cy="554108"/>
          </a:xfrm>
        </p:grpSpPr>
        <p:sp>
          <p:nvSpPr>
            <p:cNvPr id="112" name="Google Shape;112;p14"/>
            <p:cNvSpPr/>
            <p:nvPr/>
          </p:nvSpPr>
          <p:spPr>
            <a:xfrm>
              <a:off x="0" y="0"/>
              <a:ext cx="2137363" cy="554108"/>
            </a:xfrm>
            <a:custGeom>
              <a:rect b="b" l="l" r="r" t="t"/>
              <a:pathLst>
                <a:path extrusionOk="0" h="554108" w="2137363">
                  <a:moveTo>
                    <a:pt x="48654" y="0"/>
                  </a:moveTo>
                  <a:lnTo>
                    <a:pt x="2088710" y="0"/>
                  </a:lnTo>
                  <a:cubicBezTo>
                    <a:pt x="2115580" y="0"/>
                    <a:pt x="2137363" y="21783"/>
                    <a:pt x="2137363" y="48654"/>
                  </a:cubicBezTo>
                  <a:lnTo>
                    <a:pt x="2137363" y="505455"/>
                  </a:lnTo>
                  <a:cubicBezTo>
                    <a:pt x="2137363" y="532325"/>
                    <a:pt x="2115580" y="554108"/>
                    <a:pt x="2088710" y="554108"/>
                  </a:cubicBezTo>
                  <a:lnTo>
                    <a:pt x="48654" y="554108"/>
                  </a:lnTo>
                  <a:cubicBezTo>
                    <a:pt x="21783" y="554108"/>
                    <a:pt x="0" y="532325"/>
                    <a:pt x="0" y="505455"/>
                  </a:cubicBezTo>
                  <a:lnTo>
                    <a:pt x="0" y="48654"/>
                  </a:lnTo>
                  <a:cubicBezTo>
                    <a:pt x="0" y="21783"/>
                    <a:pt x="21783" y="0"/>
                    <a:pt x="48654" y="0"/>
                  </a:cubicBezTo>
                  <a:close/>
                </a:path>
              </a:pathLst>
            </a:custGeom>
            <a:solidFill>
              <a:srgbClr val="FFA314"/>
            </a:solidFill>
            <a:ln cap="rnd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0" y="0"/>
              <a:ext cx="2137363" cy="5541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6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14"/>
          <p:cNvSpPr/>
          <p:nvPr/>
        </p:nvSpPr>
        <p:spPr>
          <a:xfrm>
            <a:off x="16946640" y="9333302"/>
            <a:ext cx="564616" cy="564616"/>
          </a:xfrm>
          <a:custGeom>
            <a:rect b="b" l="l" r="r" t="t"/>
            <a:pathLst>
              <a:path extrusionOk="0" h="564616" w="564616">
                <a:moveTo>
                  <a:pt x="0" y="0"/>
                </a:moveTo>
                <a:lnTo>
                  <a:pt x="564616" y="0"/>
                </a:lnTo>
                <a:lnTo>
                  <a:pt x="564616" y="564616"/>
                </a:lnTo>
                <a:lnTo>
                  <a:pt x="0" y="5646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5" name="Google Shape;115;p14"/>
          <p:cNvSpPr txBox="1"/>
          <p:nvPr/>
        </p:nvSpPr>
        <p:spPr>
          <a:xfrm>
            <a:off x="1532502" y="655933"/>
            <a:ext cx="1183527" cy="5235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52" u="none" cap="none" strike="noStrike">
                <a:solidFill>
                  <a:srgbClr val="D9291A"/>
                </a:solidFill>
                <a:latin typeface="Poppins"/>
                <a:ea typeface="Poppins"/>
                <a:cs typeface="Poppins"/>
                <a:sym typeface="Poppins"/>
              </a:rPr>
              <a:t>Express</a:t>
            </a:r>
            <a:endParaRPr/>
          </a:p>
          <a:p>
            <a:pPr indent="0" lvl="0" marL="0" marR="0" rtl="0" algn="l">
              <a:lnSpc>
                <a:spcPct val="107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52" u="none" cap="none" strike="noStrike">
                <a:solidFill>
                  <a:srgbClr val="D9291A"/>
                </a:solidFill>
                <a:latin typeface="Poppins"/>
                <a:ea typeface="Poppins"/>
                <a:cs typeface="Poppins"/>
                <a:sym typeface="Poppins"/>
              </a:rPr>
              <a:t>Food</a:t>
            </a:r>
            <a:endParaRPr/>
          </a:p>
        </p:txBody>
      </p:sp>
      <p:sp>
        <p:nvSpPr>
          <p:cNvPr id="116" name="Google Shape;116;p14"/>
          <p:cNvSpPr txBox="1"/>
          <p:nvPr/>
        </p:nvSpPr>
        <p:spPr>
          <a:xfrm>
            <a:off x="9642111" y="794633"/>
            <a:ext cx="1186675" cy="2651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Home</a:t>
            </a:r>
            <a:endParaRPr/>
          </a:p>
        </p:txBody>
      </p:sp>
      <p:sp>
        <p:nvSpPr>
          <p:cNvPr id="117" name="Google Shape;117;p14"/>
          <p:cNvSpPr txBox="1"/>
          <p:nvPr/>
        </p:nvSpPr>
        <p:spPr>
          <a:xfrm>
            <a:off x="11985808" y="794633"/>
            <a:ext cx="1908791" cy="2651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Sobre</a:t>
            </a:r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14355539" y="794633"/>
            <a:ext cx="1908791" cy="2651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Contato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1532502" y="2835788"/>
            <a:ext cx="6991452" cy="1569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1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75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Consolidação do delivery</a:t>
            </a:r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726463" y="9379243"/>
            <a:ext cx="604474" cy="453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42" u="none" cap="none" strike="noStrike">
                <a:solidFill>
                  <a:srgbClr val="D9291A"/>
                </a:solidFill>
                <a:latin typeface="Poppins Black"/>
                <a:ea typeface="Poppins Black"/>
                <a:cs typeface="Poppins Black"/>
                <a:sym typeface="Poppins Black"/>
              </a:rPr>
              <a:t>02</a:t>
            </a:r>
            <a:endParaRPr/>
          </a:p>
        </p:txBody>
      </p:sp>
      <p:sp>
        <p:nvSpPr>
          <p:cNvPr id="121" name="Google Shape;121;p14"/>
          <p:cNvSpPr txBox="1"/>
          <p:nvPr/>
        </p:nvSpPr>
        <p:spPr>
          <a:xfrm>
            <a:off x="1230354" y="4819738"/>
            <a:ext cx="7661747" cy="35352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4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6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O impacto econômico do setor de delivery no Brasil é considerável. Apenas o iFood gerou efeito equivalente a 0,55% do Produto Interno Bruto (PIB) nacional em 2023, criando mais de 900 mil postos de trabalho e movimentando R$ 110,7 bilhões em atividades econômicas que abrangem diversos setores produtivos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0E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16946640" y="9333302"/>
            <a:ext cx="564616" cy="564616"/>
          </a:xfrm>
          <a:custGeom>
            <a:rect b="b" l="l" r="r" t="t"/>
            <a:pathLst>
              <a:path extrusionOk="0" h="564616" w="564616">
                <a:moveTo>
                  <a:pt x="0" y="0"/>
                </a:moveTo>
                <a:lnTo>
                  <a:pt x="564616" y="0"/>
                </a:lnTo>
                <a:lnTo>
                  <a:pt x="564616" y="564616"/>
                </a:lnTo>
                <a:lnTo>
                  <a:pt x="0" y="5646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27" name="Google Shape;127;p15"/>
          <p:cNvGrpSpPr/>
          <p:nvPr/>
        </p:nvGrpSpPr>
        <p:grpSpPr>
          <a:xfrm>
            <a:off x="8769618" y="4581968"/>
            <a:ext cx="447640" cy="447640"/>
            <a:chOff x="0" y="0"/>
            <a:chExt cx="117897" cy="117897"/>
          </a:xfrm>
        </p:grpSpPr>
        <p:sp>
          <p:nvSpPr>
            <p:cNvPr id="128" name="Google Shape;128;p15"/>
            <p:cNvSpPr/>
            <p:nvPr/>
          </p:nvSpPr>
          <p:spPr>
            <a:xfrm>
              <a:off x="0" y="0"/>
              <a:ext cx="117897" cy="117897"/>
            </a:xfrm>
            <a:custGeom>
              <a:rect b="b" l="l" r="r" t="t"/>
              <a:pathLst>
                <a:path extrusionOk="0" h="117897" w="117897">
                  <a:moveTo>
                    <a:pt x="0" y="0"/>
                  </a:moveTo>
                  <a:lnTo>
                    <a:pt x="117897" y="0"/>
                  </a:lnTo>
                  <a:lnTo>
                    <a:pt x="117897" y="117897"/>
                  </a:lnTo>
                  <a:lnTo>
                    <a:pt x="0" y="117897"/>
                  </a:lnTo>
                  <a:close/>
                </a:path>
              </a:pathLst>
            </a:custGeom>
            <a:solidFill>
              <a:srgbClr val="D9291A"/>
            </a:solidFill>
            <a:ln>
              <a:noFill/>
            </a:ln>
          </p:spPr>
        </p:sp>
        <p:sp>
          <p:nvSpPr>
            <p:cNvPr id="129" name="Google Shape;129;p15"/>
            <p:cNvSpPr txBox="1"/>
            <p:nvPr/>
          </p:nvSpPr>
          <p:spPr>
            <a:xfrm>
              <a:off x="0" y="0"/>
              <a:ext cx="117897" cy="1178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6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" name="Google Shape;130;p15"/>
          <p:cNvGrpSpPr/>
          <p:nvPr/>
        </p:nvGrpSpPr>
        <p:grpSpPr>
          <a:xfrm>
            <a:off x="8769618" y="6105968"/>
            <a:ext cx="447640" cy="447640"/>
            <a:chOff x="0" y="0"/>
            <a:chExt cx="117897" cy="117897"/>
          </a:xfrm>
        </p:grpSpPr>
        <p:sp>
          <p:nvSpPr>
            <p:cNvPr id="131" name="Google Shape;131;p15"/>
            <p:cNvSpPr/>
            <p:nvPr/>
          </p:nvSpPr>
          <p:spPr>
            <a:xfrm>
              <a:off x="0" y="0"/>
              <a:ext cx="117897" cy="117897"/>
            </a:xfrm>
            <a:custGeom>
              <a:rect b="b" l="l" r="r" t="t"/>
              <a:pathLst>
                <a:path extrusionOk="0" h="117897" w="117897">
                  <a:moveTo>
                    <a:pt x="0" y="0"/>
                  </a:moveTo>
                  <a:lnTo>
                    <a:pt x="117897" y="0"/>
                  </a:lnTo>
                  <a:lnTo>
                    <a:pt x="117897" y="117897"/>
                  </a:lnTo>
                  <a:lnTo>
                    <a:pt x="0" y="117897"/>
                  </a:lnTo>
                  <a:close/>
                </a:path>
              </a:pathLst>
            </a:custGeom>
            <a:solidFill>
              <a:srgbClr val="EBBA46"/>
            </a:solidFill>
            <a:ln>
              <a:noFill/>
            </a:ln>
          </p:spPr>
        </p:sp>
        <p:sp>
          <p:nvSpPr>
            <p:cNvPr id="132" name="Google Shape;132;p15"/>
            <p:cNvSpPr txBox="1"/>
            <p:nvPr/>
          </p:nvSpPr>
          <p:spPr>
            <a:xfrm>
              <a:off x="0" y="0"/>
              <a:ext cx="117897" cy="1178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6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" name="Google Shape;133;p15"/>
          <p:cNvGrpSpPr/>
          <p:nvPr/>
        </p:nvGrpSpPr>
        <p:grpSpPr>
          <a:xfrm>
            <a:off x="8769618" y="8107331"/>
            <a:ext cx="447640" cy="447640"/>
            <a:chOff x="0" y="0"/>
            <a:chExt cx="117897" cy="117897"/>
          </a:xfrm>
        </p:grpSpPr>
        <p:sp>
          <p:nvSpPr>
            <p:cNvPr id="134" name="Google Shape;134;p15"/>
            <p:cNvSpPr/>
            <p:nvPr/>
          </p:nvSpPr>
          <p:spPr>
            <a:xfrm>
              <a:off x="0" y="0"/>
              <a:ext cx="117897" cy="117897"/>
            </a:xfrm>
            <a:custGeom>
              <a:rect b="b" l="l" r="r" t="t"/>
              <a:pathLst>
                <a:path extrusionOk="0" h="117897" w="117897">
                  <a:moveTo>
                    <a:pt x="0" y="0"/>
                  </a:moveTo>
                  <a:lnTo>
                    <a:pt x="117897" y="0"/>
                  </a:lnTo>
                  <a:lnTo>
                    <a:pt x="117897" y="117897"/>
                  </a:lnTo>
                  <a:lnTo>
                    <a:pt x="0" y="117897"/>
                  </a:lnTo>
                  <a:close/>
                </a:path>
              </a:pathLst>
            </a:custGeom>
            <a:solidFill>
              <a:srgbClr val="D9291A"/>
            </a:solidFill>
            <a:ln>
              <a:noFill/>
            </a:ln>
          </p:spPr>
        </p:sp>
        <p:sp>
          <p:nvSpPr>
            <p:cNvPr id="135" name="Google Shape;135;p15"/>
            <p:cNvSpPr txBox="1"/>
            <p:nvPr/>
          </p:nvSpPr>
          <p:spPr>
            <a:xfrm>
              <a:off x="0" y="0"/>
              <a:ext cx="117897" cy="1178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6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15"/>
          <p:cNvSpPr/>
          <p:nvPr/>
        </p:nvSpPr>
        <p:spPr>
          <a:xfrm>
            <a:off x="726463" y="741302"/>
            <a:ext cx="604474" cy="352793"/>
          </a:xfrm>
          <a:custGeom>
            <a:rect b="b" l="l" r="r" t="t"/>
            <a:pathLst>
              <a:path extrusionOk="0" h="352793" w="604474">
                <a:moveTo>
                  <a:pt x="0" y="0"/>
                </a:moveTo>
                <a:lnTo>
                  <a:pt x="604474" y="0"/>
                </a:lnTo>
                <a:lnTo>
                  <a:pt x="604474" y="352793"/>
                </a:lnTo>
                <a:lnTo>
                  <a:pt x="0" y="3527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7" name="Google Shape;137;p15"/>
          <p:cNvSpPr/>
          <p:nvPr/>
        </p:nvSpPr>
        <p:spPr>
          <a:xfrm>
            <a:off x="16721530" y="736470"/>
            <a:ext cx="724916" cy="362458"/>
          </a:xfrm>
          <a:custGeom>
            <a:rect b="b" l="l" r="r" t="t"/>
            <a:pathLst>
              <a:path extrusionOk="0" h="362458" w="724916">
                <a:moveTo>
                  <a:pt x="0" y="0"/>
                </a:moveTo>
                <a:lnTo>
                  <a:pt x="724916" y="0"/>
                </a:lnTo>
                <a:lnTo>
                  <a:pt x="724916" y="362458"/>
                </a:lnTo>
                <a:lnTo>
                  <a:pt x="0" y="3624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38" name="Google Shape;138;p15"/>
          <p:cNvCxnSpPr/>
          <p:nvPr/>
        </p:nvCxnSpPr>
        <p:spPr>
          <a:xfrm>
            <a:off x="-866867" y="1404188"/>
            <a:ext cx="20364141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15"/>
          <p:cNvSpPr txBox="1"/>
          <p:nvPr/>
        </p:nvSpPr>
        <p:spPr>
          <a:xfrm>
            <a:off x="726463" y="9379243"/>
            <a:ext cx="604474" cy="453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42" u="none" cap="none" strike="noStrike">
                <a:solidFill>
                  <a:srgbClr val="D9291A"/>
                </a:solidFill>
                <a:latin typeface="Poppins Black"/>
                <a:ea typeface="Poppins Black"/>
                <a:cs typeface="Poppins Black"/>
                <a:sym typeface="Poppins Black"/>
              </a:rPr>
              <a:t>03</a:t>
            </a:r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8769618" y="2870981"/>
            <a:ext cx="7323262" cy="9320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1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456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Delivery</a:t>
            </a:r>
            <a:endParaRPr/>
          </a:p>
        </p:txBody>
      </p:sp>
      <p:sp>
        <p:nvSpPr>
          <p:cNvPr id="141" name="Google Shape;141;p15"/>
          <p:cNvSpPr txBox="1"/>
          <p:nvPr/>
        </p:nvSpPr>
        <p:spPr>
          <a:xfrm>
            <a:off x="9642111" y="4500843"/>
            <a:ext cx="2280441" cy="6655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3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Desafios do delivery</a:t>
            </a:r>
            <a:endParaRPr/>
          </a:p>
        </p:txBody>
      </p:sp>
      <p:sp>
        <p:nvSpPr>
          <p:cNvPr id="142" name="Google Shape;142;p15"/>
          <p:cNvSpPr txBox="1"/>
          <p:nvPr/>
        </p:nvSpPr>
        <p:spPr>
          <a:xfrm>
            <a:off x="9642111" y="6006549"/>
            <a:ext cx="1666079" cy="9799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3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Banco de dados relacional</a:t>
            </a:r>
            <a:endParaRPr/>
          </a:p>
        </p:txBody>
      </p:sp>
      <p:sp>
        <p:nvSpPr>
          <p:cNvPr id="143" name="Google Shape;143;p15"/>
          <p:cNvSpPr txBox="1"/>
          <p:nvPr/>
        </p:nvSpPr>
        <p:spPr>
          <a:xfrm>
            <a:off x="9642111" y="8007912"/>
            <a:ext cx="2280441" cy="6655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3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Impacto esperado</a:t>
            </a:r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11995333" y="4415082"/>
            <a:ext cx="5155475" cy="12732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13876" lvl="1" marL="427752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1"/>
              <a:buFont typeface="Arial"/>
              <a:buChar char="•"/>
            </a:pPr>
            <a:r>
              <a:rPr b="0" i="0" lang="en-US" sz="198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Atrasos e Erros de pedidos</a:t>
            </a:r>
            <a:endParaRPr/>
          </a:p>
          <a:p>
            <a:pPr indent="-213876" lvl="1" marL="427752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1"/>
              <a:buFont typeface="Arial"/>
              <a:buChar char="•"/>
            </a:pPr>
            <a:r>
              <a:rPr b="0" i="0" lang="en-US" sz="198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Falta de informação em tempo real</a:t>
            </a:r>
            <a:endParaRPr/>
          </a:p>
          <a:p>
            <a:pPr indent="-213876" lvl="1" marL="427752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1"/>
              <a:buFont typeface="Arial"/>
              <a:buChar char="•"/>
            </a:pPr>
            <a:r>
              <a:rPr b="0" i="0" lang="en-US" sz="198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Otimização logística e custos</a:t>
            </a:r>
            <a:endParaRPr/>
          </a:p>
          <a:p>
            <a:pPr indent="0" lvl="0" marL="0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81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11922552" y="6077393"/>
            <a:ext cx="6745094" cy="12732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13876" lvl="1" marL="427752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1"/>
              <a:buFont typeface="Arial"/>
              <a:buChar char="•"/>
            </a:pPr>
            <a:r>
              <a:rPr b="0" i="0" lang="en-US" sz="198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Relações complexas (clientes, pedidos, entregadores)</a:t>
            </a:r>
            <a:endParaRPr/>
          </a:p>
          <a:p>
            <a:pPr indent="-213876" lvl="1" marL="427752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1"/>
              <a:buFont typeface="Arial"/>
              <a:buChar char="•"/>
            </a:pPr>
            <a:r>
              <a:rPr b="0" i="0" lang="en-US" sz="198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Integridade, redundância e acesso simultâneo</a:t>
            </a:r>
            <a:endParaRPr/>
          </a:p>
          <a:p>
            <a:pPr indent="-213876" lvl="1" marL="427752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1"/>
              <a:buFont typeface="Arial"/>
              <a:buChar char="•"/>
            </a:pPr>
            <a:r>
              <a:rPr b="0" i="0" lang="en-US" sz="198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Integração de API’s (Pagamento e etc)</a:t>
            </a:r>
            <a:endParaRPr/>
          </a:p>
        </p:txBody>
      </p:sp>
      <p:sp>
        <p:nvSpPr>
          <p:cNvPr id="146" name="Google Shape;146;p15"/>
          <p:cNvSpPr txBox="1"/>
          <p:nvPr/>
        </p:nvSpPr>
        <p:spPr>
          <a:xfrm>
            <a:off x="11922552" y="7960287"/>
            <a:ext cx="5155475" cy="644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13876" lvl="1" marL="427752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1"/>
              <a:buFont typeface="Arial"/>
              <a:buChar char="•"/>
            </a:pPr>
            <a:r>
              <a:rPr b="0" i="0" lang="en-US" sz="198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Experiencia do usuário aprimorada</a:t>
            </a:r>
            <a:endParaRPr/>
          </a:p>
          <a:p>
            <a:pPr indent="-213876" lvl="1" marL="427752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1"/>
              <a:buFont typeface="Arial"/>
              <a:buChar char="•"/>
            </a:pPr>
            <a:r>
              <a:rPr b="0" i="0" lang="en-US" sz="198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Eficiência operacional e inovação</a:t>
            </a: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1532502" y="655933"/>
            <a:ext cx="1183527" cy="5235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52" u="none" cap="none" strike="noStrike">
                <a:solidFill>
                  <a:srgbClr val="D9291A"/>
                </a:solidFill>
                <a:latin typeface="Poppins"/>
                <a:ea typeface="Poppins"/>
                <a:cs typeface="Poppins"/>
                <a:sym typeface="Poppins"/>
              </a:rPr>
              <a:t>Express</a:t>
            </a:r>
            <a:endParaRPr/>
          </a:p>
          <a:p>
            <a:pPr indent="0" lvl="0" marL="0" marR="0" rtl="0" algn="l">
              <a:lnSpc>
                <a:spcPct val="107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52" u="none" cap="none" strike="noStrike">
                <a:solidFill>
                  <a:srgbClr val="D9291A"/>
                </a:solidFill>
                <a:latin typeface="Poppins"/>
                <a:ea typeface="Poppins"/>
                <a:cs typeface="Poppins"/>
                <a:sym typeface="Poppins"/>
              </a:rPr>
              <a:t>Food</a:t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9642111" y="794633"/>
            <a:ext cx="1186675" cy="2651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Home</a:t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11985808" y="794633"/>
            <a:ext cx="1908791" cy="2651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Sobre</a:t>
            </a:r>
            <a:endParaRPr/>
          </a:p>
        </p:txBody>
      </p:sp>
      <p:sp>
        <p:nvSpPr>
          <p:cNvPr id="150" name="Google Shape;150;p15"/>
          <p:cNvSpPr txBox="1"/>
          <p:nvPr/>
        </p:nvSpPr>
        <p:spPr>
          <a:xfrm>
            <a:off x="14355539" y="794633"/>
            <a:ext cx="1908791" cy="2651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Contato</a:t>
            </a:r>
            <a:endParaRPr/>
          </a:p>
        </p:txBody>
      </p:sp>
      <p:pic>
        <p:nvPicPr>
          <p:cNvPr id="151" name="Google Shape;151;p15" title="BD2_grafico1.jpe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200" y="5465073"/>
            <a:ext cx="6745100" cy="3300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 title="BD2_grafico2.jpe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1425" y="1849122"/>
            <a:ext cx="6745099" cy="3317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0E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6"/>
          <p:cNvGrpSpPr/>
          <p:nvPr/>
        </p:nvGrpSpPr>
        <p:grpSpPr>
          <a:xfrm>
            <a:off x="1028700" y="1976657"/>
            <a:ext cx="525108" cy="525108"/>
            <a:chOff x="0" y="0"/>
            <a:chExt cx="138300" cy="138300"/>
          </a:xfrm>
        </p:grpSpPr>
        <p:sp>
          <p:nvSpPr>
            <p:cNvPr id="158" name="Google Shape;158;p16"/>
            <p:cNvSpPr/>
            <p:nvPr/>
          </p:nvSpPr>
          <p:spPr>
            <a:xfrm>
              <a:off x="0" y="0"/>
              <a:ext cx="138300" cy="138300"/>
            </a:xfrm>
            <a:custGeom>
              <a:rect b="b" l="l" r="r" t="t"/>
              <a:pathLst>
                <a:path extrusionOk="0" h="138300" w="138300">
                  <a:moveTo>
                    <a:pt x="0" y="0"/>
                  </a:moveTo>
                  <a:lnTo>
                    <a:pt x="138300" y="0"/>
                  </a:lnTo>
                  <a:lnTo>
                    <a:pt x="138300" y="138300"/>
                  </a:lnTo>
                  <a:lnTo>
                    <a:pt x="0" y="138300"/>
                  </a:lnTo>
                  <a:close/>
                </a:path>
              </a:pathLst>
            </a:custGeom>
            <a:solidFill>
              <a:srgbClr val="D9291A"/>
            </a:solidFill>
            <a:ln>
              <a:noFill/>
            </a:ln>
          </p:spPr>
        </p:sp>
        <p:sp>
          <p:nvSpPr>
            <p:cNvPr id="159" name="Google Shape;159;p16"/>
            <p:cNvSpPr txBox="1"/>
            <p:nvPr/>
          </p:nvSpPr>
          <p:spPr>
            <a:xfrm>
              <a:off x="0" y="0"/>
              <a:ext cx="138300" cy="13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6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16"/>
          <p:cNvSpPr/>
          <p:nvPr/>
        </p:nvSpPr>
        <p:spPr>
          <a:xfrm>
            <a:off x="16946640" y="9333302"/>
            <a:ext cx="564616" cy="564616"/>
          </a:xfrm>
          <a:custGeom>
            <a:rect b="b" l="l" r="r" t="t"/>
            <a:pathLst>
              <a:path extrusionOk="0" h="564616" w="564616">
                <a:moveTo>
                  <a:pt x="0" y="0"/>
                </a:moveTo>
                <a:lnTo>
                  <a:pt x="564616" y="0"/>
                </a:lnTo>
                <a:lnTo>
                  <a:pt x="564616" y="564616"/>
                </a:lnTo>
                <a:lnTo>
                  <a:pt x="0" y="5646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1" name="Google Shape;161;p16"/>
          <p:cNvSpPr/>
          <p:nvPr/>
        </p:nvSpPr>
        <p:spPr>
          <a:xfrm>
            <a:off x="726463" y="741302"/>
            <a:ext cx="604474" cy="352793"/>
          </a:xfrm>
          <a:custGeom>
            <a:rect b="b" l="l" r="r" t="t"/>
            <a:pathLst>
              <a:path extrusionOk="0" h="352793" w="604474">
                <a:moveTo>
                  <a:pt x="0" y="0"/>
                </a:moveTo>
                <a:lnTo>
                  <a:pt x="604474" y="0"/>
                </a:lnTo>
                <a:lnTo>
                  <a:pt x="604474" y="352793"/>
                </a:lnTo>
                <a:lnTo>
                  <a:pt x="0" y="3527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2" name="Google Shape;162;p16"/>
          <p:cNvSpPr/>
          <p:nvPr/>
        </p:nvSpPr>
        <p:spPr>
          <a:xfrm>
            <a:off x="16721530" y="736470"/>
            <a:ext cx="724916" cy="362458"/>
          </a:xfrm>
          <a:custGeom>
            <a:rect b="b" l="l" r="r" t="t"/>
            <a:pathLst>
              <a:path extrusionOk="0" h="362458" w="724916">
                <a:moveTo>
                  <a:pt x="0" y="0"/>
                </a:moveTo>
                <a:lnTo>
                  <a:pt x="724916" y="0"/>
                </a:lnTo>
                <a:lnTo>
                  <a:pt x="724916" y="362458"/>
                </a:lnTo>
                <a:lnTo>
                  <a:pt x="0" y="3624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63" name="Google Shape;163;p16"/>
          <p:cNvCxnSpPr/>
          <p:nvPr/>
        </p:nvCxnSpPr>
        <p:spPr>
          <a:xfrm>
            <a:off x="-866867" y="1404188"/>
            <a:ext cx="20364141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p16"/>
          <p:cNvSpPr txBox="1"/>
          <p:nvPr/>
        </p:nvSpPr>
        <p:spPr>
          <a:xfrm>
            <a:off x="726463" y="9379243"/>
            <a:ext cx="604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42">
                <a:solidFill>
                  <a:srgbClr val="D9291A"/>
                </a:solidFill>
                <a:latin typeface="Poppins Black"/>
                <a:ea typeface="Poppins Black"/>
                <a:cs typeface="Poppins Black"/>
                <a:sym typeface="Poppins Black"/>
              </a:rPr>
              <a:t>04</a:t>
            </a:r>
            <a:endParaRPr/>
          </a:p>
        </p:txBody>
      </p:sp>
      <p:sp>
        <p:nvSpPr>
          <p:cNvPr id="165" name="Google Shape;165;p16"/>
          <p:cNvSpPr txBox="1"/>
          <p:nvPr/>
        </p:nvSpPr>
        <p:spPr>
          <a:xfrm>
            <a:off x="1985926" y="1796975"/>
            <a:ext cx="93882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1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56">
                <a:latin typeface="Poppins"/>
                <a:ea typeface="Poppins"/>
                <a:cs typeface="Poppins"/>
                <a:sym typeface="Poppins"/>
              </a:rPr>
              <a:t>Modelo conceitual</a:t>
            </a:r>
            <a:endParaRPr sz="600"/>
          </a:p>
        </p:txBody>
      </p:sp>
      <p:sp>
        <p:nvSpPr>
          <p:cNvPr id="166" name="Google Shape;166;p16"/>
          <p:cNvSpPr txBox="1"/>
          <p:nvPr/>
        </p:nvSpPr>
        <p:spPr>
          <a:xfrm>
            <a:off x="1532502" y="655933"/>
            <a:ext cx="1183527" cy="5235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52" u="none" cap="none" strike="noStrike">
                <a:solidFill>
                  <a:srgbClr val="D9291A"/>
                </a:solidFill>
                <a:latin typeface="Poppins"/>
                <a:ea typeface="Poppins"/>
                <a:cs typeface="Poppins"/>
                <a:sym typeface="Poppins"/>
              </a:rPr>
              <a:t>Express</a:t>
            </a:r>
            <a:endParaRPr/>
          </a:p>
          <a:p>
            <a:pPr indent="0" lvl="0" marL="0" marR="0" rtl="0" algn="l">
              <a:lnSpc>
                <a:spcPct val="107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52" u="none" cap="none" strike="noStrike">
                <a:solidFill>
                  <a:srgbClr val="D9291A"/>
                </a:solidFill>
                <a:latin typeface="Poppins"/>
                <a:ea typeface="Poppins"/>
                <a:cs typeface="Poppins"/>
                <a:sym typeface="Poppins"/>
              </a:rPr>
              <a:t>Food</a:t>
            </a:r>
            <a:endParaRPr/>
          </a:p>
        </p:txBody>
      </p:sp>
      <p:sp>
        <p:nvSpPr>
          <p:cNvPr id="167" name="Google Shape;167;p16"/>
          <p:cNvSpPr txBox="1"/>
          <p:nvPr/>
        </p:nvSpPr>
        <p:spPr>
          <a:xfrm>
            <a:off x="9642111" y="794633"/>
            <a:ext cx="1186675" cy="2651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Home</a:t>
            </a:r>
            <a:endParaRPr/>
          </a:p>
        </p:txBody>
      </p:sp>
      <p:sp>
        <p:nvSpPr>
          <p:cNvPr id="168" name="Google Shape;168;p16"/>
          <p:cNvSpPr txBox="1"/>
          <p:nvPr/>
        </p:nvSpPr>
        <p:spPr>
          <a:xfrm>
            <a:off x="11985808" y="794633"/>
            <a:ext cx="1908791" cy="2651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Sobre</a:t>
            </a:r>
            <a:endParaRPr/>
          </a:p>
        </p:txBody>
      </p:sp>
      <p:sp>
        <p:nvSpPr>
          <p:cNvPr id="169" name="Google Shape;169;p16"/>
          <p:cNvSpPr txBox="1"/>
          <p:nvPr/>
        </p:nvSpPr>
        <p:spPr>
          <a:xfrm>
            <a:off x="14355539" y="794633"/>
            <a:ext cx="1908791" cy="2651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Contato</a:t>
            </a:r>
            <a:endParaRPr/>
          </a:p>
        </p:txBody>
      </p:sp>
      <p:sp>
        <p:nvSpPr>
          <p:cNvPr id="170" name="Google Shape;170;p16"/>
          <p:cNvSpPr txBox="1"/>
          <p:nvPr/>
        </p:nvSpPr>
        <p:spPr>
          <a:xfrm>
            <a:off x="1278500" y="8888375"/>
            <a:ext cx="222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4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81">
                <a:latin typeface="Poppins"/>
                <a:ea typeface="Poppins"/>
                <a:cs typeface="Poppins"/>
                <a:sym typeface="Poppins"/>
              </a:rPr>
              <a:t>Entidades: 8 </a:t>
            </a:r>
            <a:endParaRPr b="0" i="0" sz="1981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1" name="Google Shape;171;p16"/>
          <p:cNvSpPr txBox="1"/>
          <p:nvPr/>
        </p:nvSpPr>
        <p:spPr>
          <a:xfrm>
            <a:off x="3458400" y="8888375"/>
            <a:ext cx="3460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4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81">
                <a:latin typeface="Poppins"/>
                <a:ea typeface="Poppins"/>
                <a:cs typeface="Poppins"/>
                <a:sym typeface="Poppins"/>
              </a:rPr>
              <a:t>Relacionamentos</a:t>
            </a:r>
            <a:r>
              <a:rPr b="1" lang="en-US" sz="1981">
                <a:latin typeface="Poppins"/>
                <a:ea typeface="Poppins"/>
                <a:cs typeface="Poppins"/>
                <a:sym typeface="Poppins"/>
              </a:rPr>
              <a:t>: 10 </a:t>
            </a:r>
            <a:endParaRPr b="0" i="0" sz="1981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2" name="Google Shape;172;p16" title="express_food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1813" y="2823563"/>
            <a:ext cx="16684374" cy="574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0E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17"/>
          <p:cNvGrpSpPr/>
          <p:nvPr/>
        </p:nvGrpSpPr>
        <p:grpSpPr>
          <a:xfrm>
            <a:off x="1028700" y="1824257"/>
            <a:ext cx="525111" cy="525111"/>
            <a:chOff x="0" y="0"/>
            <a:chExt cx="138300" cy="138300"/>
          </a:xfrm>
        </p:grpSpPr>
        <p:sp>
          <p:nvSpPr>
            <p:cNvPr id="178" name="Google Shape;178;p17"/>
            <p:cNvSpPr/>
            <p:nvPr/>
          </p:nvSpPr>
          <p:spPr>
            <a:xfrm>
              <a:off x="0" y="0"/>
              <a:ext cx="138300" cy="138300"/>
            </a:xfrm>
            <a:custGeom>
              <a:rect b="b" l="l" r="r" t="t"/>
              <a:pathLst>
                <a:path extrusionOk="0" h="138300" w="138300">
                  <a:moveTo>
                    <a:pt x="0" y="0"/>
                  </a:moveTo>
                  <a:lnTo>
                    <a:pt x="138300" y="0"/>
                  </a:lnTo>
                  <a:lnTo>
                    <a:pt x="138300" y="138300"/>
                  </a:lnTo>
                  <a:lnTo>
                    <a:pt x="0" y="138300"/>
                  </a:lnTo>
                  <a:close/>
                </a:path>
              </a:pathLst>
            </a:custGeom>
            <a:solidFill>
              <a:srgbClr val="D9291A"/>
            </a:solidFill>
            <a:ln>
              <a:noFill/>
            </a:ln>
          </p:spPr>
        </p:sp>
        <p:sp>
          <p:nvSpPr>
            <p:cNvPr id="179" name="Google Shape;179;p17"/>
            <p:cNvSpPr txBox="1"/>
            <p:nvPr/>
          </p:nvSpPr>
          <p:spPr>
            <a:xfrm>
              <a:off x="0" y="0"/>
              <a:ext cx="138300" cy="13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6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17"/>
          <p:cNvSpPr/>
          <p:nvPr/>
        </p:nvSpPr>
        <p:spPr>
          <a:xfrm>
            <a:off x="16946640" y="9333302"/>
            <a:ext cx="564616" cy="564616"/>
          </a:xfrm>
          <a:custGeom>
            <a:rect b="b" l="l" r="r" t="t"/>
            <a:pathLst>
              <a:path extrusionOk="0" h="564616" w="564616">
                <a:moveTo>
                  <a:pt x="0" y="0"/>
                </a:moveTo>
                <a:lnTo>
                  <a:pt x="564616" y="0"/>
                </a:lnTo>
                <a:lnTo>
                  <a:pt x="564616" y="564616"/>
                </a:lnTo>
                <a:lnTo>
                  <a:pt x="0" y="5646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1" name="Google Shape;181;p17"/>
          <p:cNvSpPr/>
          <p:nvPr/>
        </p:nvSpPr>
        <p:spPr>
          <a:xfrm>
            <a:off x="726463" y="741302"/>
            <a:ext cx="604474" cy="352793"/>
          </a:xfrm>
          <a:custGeom>
            <a:rect b="b" l="l" r="r" t="t"/>
            <a:pathLst>
              <a:path extrusionOk="0" h="352793" w="604474">
                <a:moveTo>
                  <a:pt x="0" y="0"/>
                </a:moveTo>
                <a:lnTo>
                  <a:pt x="604474" y="0"/>
                </a:lnTo>
                <a:lnTo>
                  <a:pt x="604474" y="352793"/>
                </a:lnTo>
                <a:lnTo>
                  <a:pt x="0" y="3527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2" name="Google Shape;182;p17"/>
          <p:cNvSpPr/>
          <p:nvPr/>
        </p:nvSpPr>
        <p:spPr>
          <a:xfrm>
            <a:off x="16721530" y="736470"/>
            <a:ext cx="724916" cy="362458"/>
          </a:xfrm>
          <a:custGeom>
            <a:rect b="b" l="l" r="r" t="t"/>
            <a:pathLst>
              <a:path extrusionOk="0" h="362458" w="724916">
                <a:moveTo>
                  <a:pt x="0" y="0"/>
                </a:moveTo>
                <a:lnTo>
                  <a:pt x="724916" y="0"/>
                </a:lnTo>
                <a:lnTo>
                  <a:pt x="724916" y="362458"/>
                </a:lnTo>
                <a:lnTo>
                  <a:pt x="0" y="3624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83" name="Google Shape;183;p17"/>
          <p:cNvCxnSpPr/>
          <p:nvPr/>
        </p:nvCxnSpPr>
        <p:spPr>
          <a:xfrm>
            <a:off x="-866867" y="1404188"/>
            <a:ext cx="20364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" name="Google Shape;184;p17"/>
          <p:cNvSpPr txBox="1"/>
          <p:nvPr/>
        </p:nvSpPr>
        <p:spPr>
          <a:xfrm>
            <a:off x="726463" y="9379243"/>
            <a:ext cx="604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42">
                <a:solidFill>
                  <a:srgbClr val="D9291A"/>
                </a:solidFill>
                <a:latin typeface="Poppins Black"/>
                <a:ea typeface="Poppins Black"/>
                <a:cs typeface="Poppins Black"/>
                <a:sym typeface="Poppins Black"/>
              </a:rPr>
              <a:t>05</a:t>
            </a:r>
            <a:endParaRPr/>
          </a:p>
        </p:txBody>
      </p:sp>
      <p:sp>
        <p:nvSpPr>
          <p:cNvPr id="185" name="Google Shape;185;p17"/>
          <p:cNvSpPr txBox="1"/>
          <p:nvPr/>
        </p:nvSpPr>
        <p:spPr>
          <a:xfrm>
            <a:off x="1985926" y="1644575"/>
            <a:ext cx="93882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1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56">
                <a:latin typeface="Poppins"/>
                <a:ea typeface="Poppins"/>
                <a:cs typeface="Poppins"/>
                <a:sym typeface="Poppins"/>
              </a:rPr>
              <a:t>Modelo lógico</a:t>
            </a:r>
            <a:endParaRPr sz="600"/>
          </a:p>
        </p:txBody>
      </p:sp>
      <p:sp>
        <p:nvSpPr>
          <p:cNvPr id="186" name="Google Shape;186;p17"/>
          <p:cNvSpPr txBox="1"/>
          <p:nvPr/>
        </p:nvSpPr>
        <p:spPr>
          <a:xfrm>
            <a:off x="1532502" y="655933"/>
            <a:ext cx="11835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52" u="none" cap="none" strike="noStrike">
                <a:solidFill>
                  <a:srgbClr val="D9291A"/>
                </a:solidFill>
                <a:latin typeface="Poppins"/>
                <a:ea typeface="Poppins"/>
                <a:cs typeface="Poppins"/>
                <a:sym typeface="Poppins"/>
              </a:rPr>
              <a:t>Express</a:t>
            </a:r>
            <a:endParaRPr/>
          </a:p>
          <a:p>
            <a:pPr indent="0" lvl="0" marL="0" marR="0" rtl="0" algn="l">
              <a:lnSpc>
                <a:spcPct val="107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52" u="none" cap="none" strike="noStrike">
                <a:solidFill>
                  <a:srgbClr val="D9291A"/>
                </a:solidFill>
                <a:latin typeface="Poppins"/>
                <a:ea typeface="Poppins"/>
                <a:cs typeface="Poppins"/>
                <a:sym typeface="Poppins"/>
              </a:rPr>
              <a:t>Food</a:t>
            </a:r>
            <a:endParaRPr/>
          </a:p>
        </p:txBody>
      </p:sp>
      <p:sp>
        <p:nvSpPr>
          <p:cNvPr id="187" name="Google Shape;187;p17"/>
          <p:cNvSpPr txBox="1"/>
          <p:nvPr/>
        </p:nvSpPr>
        <p:spPr>
          <a:xfrm>
            <a:off x="9642111" y="794633"/>
            <a:ext cx="11868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Home</a:t>
            </a:r>
            <a:endParaRPr/>
          </a:p>
        </p:txBody>
      </p:sp>
      <p:sp>
        <p:nvSpPr>
          <p:cNvPr id="188" name="Google Shape;188;p17"/>
          <p:cNvSpPr txBox="1"/>
          <p:nvPr/>
        </p:nvSpPr>
        <p:spPr>
          <a:xfrm>
            <a:off x="11985808" y="794633"/>
            <a:ext cx="1908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Sobre</a:t>
            </a:r>
            <a:endParaRPr/>
          </a:p>
        </p:txBody>
      </p:sp>
      <p:sp>
        <p:nvSpPr>
          <p:cNvPr id="189" name="Google Shape;189;p17"/>
          <p:cNvSpPr txBox="1"/>
          <p:nvPr/>
        </p:nvSpPr>
        <p:spPr>
          <a:xfrm>
            <a:off x="14355539" y="794633"/>
            <a:ext cx="1908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Contato</a:t>
            </a:r>
            <a:endParaRPr/>
          </a:p>
        </p:txBody>
      </p:sp>
      <p:pic>
        <p:nvPicPr>
          <p:cNvPr id="190" name="Google Shape;19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8063" y="2755550"/>
            <a:ext cx="11994132" cy="698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0E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18"/>
          <p:cNvGrpSpPr/>
          <p:nvPr/>
        </p:nvGrpSpPr>
        <p:grpSpPr>
          <a:xfrm>
            <a:off x="1028700" y="1976657"/>
            <a:ext cx="525108" cy="525108"/>
            <a:chOff x="0" y="0"/>
            <a:chExt cx="138300" cy="138300"/>
          </a:xfrm>
        </p:grpSpPr>
        <p:sp>
          <p:nvSpPr>
            <p:cNvPr id="196" name="Google Shape;196;p18"/>
            <p:cNvSpPr/>
            <p:nvPr/>
          </p:nvSpPr>
          <p:spPr>
            <a:xfrm>
              <a:off x="0" y="0"/>
              <a:ext cx="138300" cy="138300"/>
            </a:xfrm>
            <a:custGeom>
              <a:rect b="b" l="l" r="r" t="t"/>
              <a:pathLst>
                <a:path extrusionOk="0" h="138300" w="138300">
                  <a:moveTo>
                    <a:pt x="0" y="0"/>
                  </a:moveTo>
                  <a:lnTo>
                    <a:pt x="138300" y="0"/>
                  </a:lnTo>
                  <a:lnTo>
                    <a:pt x="138300" y="138300"/>
                  </a:lnTo>
                  <a:lnTo>
                    <a:pt x="0" y="138300"/>
                  </a:lnTo>
                  <a:close/>
                </a:path>
              </a:pathLst>
            </a:custGeom>
            <a:solidFill>
              <a:srgbClr val="D9291A"/>
            </a:solidFill>
            <a:ln>
              <a:noFill/>
            </a:ln>
          </p:spPr>
        </p:sp>
        <p:sp>
          <p:nvSpPr>
            <p:cNvPr id="197" name="Google Shape;197;p18"/>
            <p:cNvSpPr txBox="1"/>
            <p:nvPr/>
          </p:nvSpPr>
          <p:spPr>
            <a:xfrm>
              <a:off x="0" y="0"/>
              <a:ext cx="138300" cy="13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6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18"/>
          <p:cNvSpPr txBox="1"/>
          <p:nvPr/>
        </p:nvSpPr>
        <p:spPr>
          <a:xfrm>
            <a:off x="726463" y="9379243"/>
            <a:ext cx="604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42">
                <a:solidFill>
                  <a:srgbClr val="D9291A"/>
                </a:solidFill>
                <a:latin typeface="Poppins Black"/>
                <a:ea typeface="Poppins Black"/>
                <a:cs typeface="Poppins Black"/>
                <a:sym typeface="Poppins Black"/>
              </a:rPr>
              <a:t>06</a:t>
            </a:r>
            <a:endParaRPr/>
          </a:p>
        </p:txBody>
      </p:sp>
      <p:sp>
        <p:nvSpPr>
          <p:cNvPr id="199" name="Google Shape;199;p18"/>
          <p:cNvSpPr txBox="1"/>
          <p:nvPr/>
        </p:nvSpPr>
        <p:spPr>
          <a:xfrm>
            <a:off x="1985923" y="1720786"/>
            <a:ext cx="60069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1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56">
                <a:latin typeface="Poppins"/>
                <a:ea typeface="Poppins"/>
                <a:cs typeface="Poppins"/>
                <a:sym typeface="Poppins"/>
              </a:rPr>
              <a:t>Modelo Físico</a:t>
            </a: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16946640" y="9333302"/>
            <a:ext cx="564616" cy="564616"/>
          </a:xfrm>
          <a:custGeom>
            <a:rect b="b" l="l" r="r" t="t"/>
            <a:pathLst>
              <a:path extrusionOk="0" h="564616" w="564616">
                <a:moveTo>
                  <a:pt x="0" y="0"/>
                </a:moveTo>
                <a:lnTo>
                  <a:pt x="564616" y="0"/>
                </a:lnTo>
                <a:lnTo>
                  <a:pt x="564616" y="564616"/>
                </a:lnTo>
                <a:lnTo>
                  <a:pt x="0" y="5646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1" name="Google Shape;201;p18"/>
          <p:cNvSpPr/>
          <p:nvPr/>
        </p:nvSpPr>
        <p:spPr>
          <a:xfrm>
            <a:off x="726463" y="741302"/>
            <a:ext cx="604474" cy="352793"/>
          </a:xfrm>
          <a:custGeom>
            <a:rect b="b" l="l" r="r" t="t"/>
            <a:pathLst>
              <a:path extrusionOk="0" h="352793" w="604474">
                <a:moveTo>
                  <a:pt x="0" y="0"/>
                </a:moveTo>
                <a:lnTo>
                  <a:pt x="604474" y="0"/>
                </a:lnTo>
                <a:lnTo>
                  <a:pt x="604474" y="352793"/>
                </a:lnTo>
                <a:lnTo>
                  <a:pt x="0" y="3527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2" name="Google Shape;202;p18"/>
          <p:cNvSpPr/>
          <p:nvPr/>
        </p:nvSpPr>
        <p:spPr>
          <a:xfrm>
            <a:off x="16721530" y="736470"/>
            <a:ext cx="724916" cy="362458"/>
          </a:xfrm>
          <a:custGeom>
            <a:rect b="b" l="l" r="r" t="t"/>
            <a:pathLst>
              <a:path extrusionOk="0" h="362458" w="724916">
                <a:moveTo>
                  <a:pt x="0" y="0"/>
                </a:moveTo>
                <a:lnTo>
                  <a:pt x="724916" y="0"/>
                </a:lnTo>
                <a:lnTo>
                  <a:pt x="724916" y="362458"/>
                </a:lnTo>
                <a:lnTo>
                  <a:pt x="0" y="3624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03" name="Google Shape;203;p18"/>
          <p:cNvCxnSpPr/>
          <p:nvPr/>
        </p:nvCxnSpPr>
        <p:spPr>
          <a:xfrm>
            <a:off x="-866867" y="1404188"/>
            <a:ext cx="20364141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" name="Google Shape;204;p18"/>
          <p:cNvSpPr txBox="1"/>
          <p:nvPr/>
        </p:nvSpPr>
        <p:spPr>
          <a:xfrm>
            <a:off x="1532502" y="655933"/>
            <a:ext cx="1183527" cy="5235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52" u="none" cap="none" strike="noStrike">
                <a:solidFill>
                  <a:srgbClr val="D9291A"/>
                </a:solidFill>
                <a:latin typeface="Poppins"/>
                <a:ea typeface="Poppins"/>
                <a:cs typeface="Poppins"/>
                <a:sym typeface="Poppins"/>
              </a:rPr>
              <a:t>Express</a:t>
            </a:r>
            <a:endParaRPr/>
          </a:p>
          <a:p>
            <a:pPr indent="0" lvl="0" marL="0" marR="0" rtl="0" algn="l">
              <a:lnSpc>
                <a:spcPct val="107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52" u="none" cap="none" strike="noStrike">
                <a:solidFill>
                  <a:srgbClr val="D9291A"/>
                </a:solidFill>
                <a:latin typeface="Poppins"/>
                <a:ea typeface="Poppins"/>
                <a:cs typeface="Poppins"/>
                <a:sym typeface="Poppins"/>
              </a:rPr>
              <a:t>Food</a:t>
            </a:r>
            <a:endParaRPr/>
          </a:p>
        </p:txBody>
      </p:sp>
      <p:sp>
        <p:nvSpPr>
          <p:cNvPr id="205" name="Google Shape;205;p18"/>
          <p:cNvSpPr txBox="1"/>
          <p:nvPr/>
        </p:nvSpPr>
        <p:spPr>
          <a:xfrm>
            <a:off x="9642111" y="794633"/>
            <a:ext cx="1186675" cy="2651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Home</a:t>
            </a:r>
            <a:endParaRPr/>
          </a:p>
        </p:txBody>
      </p:sp>
      <p:sp>
        <p:nvSpPr>
          <p:cNvPr id="206" name="Google Shape;206;p18"/>
          <p:cNvSpPr txBox="1"/>
          <p:nvPr/>
        </p:nvSpPr>
        <p:spPr>
          <a:xfrm>
            <a:off x="11985808" y="794633"/>
            <a:ext cx="1908791" cy="2651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Sobre</a:t>
            </a:r>
            <a:endParaRPr/>
          </a:p>
        </p:txBody>
      </p:sp>
      <p:sp>
        <p:nvSpPr>
          <p:cNvPr id="207" name="Google Shape;207;p18"/>
          <p:cNvSpPr txBox="1"/>
          <p:nvPr/>
        </p:nvSpPr>
        <p:spPr>
          <a:xfrm>
            <a:off x="14355539" y="794633"/>
            <a:ext cx="1908791" cy="2651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Contato</a:t>
            </a:r>
            <a:endParaRPr/>
          </a:p>
        </p:txBody>
      </p:sp>
      <p:pic>
        <p:nvPicPr>
          <p:cNvPr id="208" name="Google Shape;20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1550" y="3429011"/>
            <a:ext cx="12687300" cy="62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0E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9"/>
          <p:cNvGrpSpPr/>
          <p:nvPr/>
        </p:nvGrpSpPr>
        <p:grpSpPr>
          <a:xfrm>
            <a:off x="1028700" y="1976657"/>
            <a:ext cx="525111" cy="525111"/>
            <a:chOff x="0" y="0"/>
            <a:chExt cx="138300" cy="138300"/>
          </a:xfrm>
        </p:grpSpPr>
        <p:sp>
          <p:nvSpPr>
            <p:cNvPr id="214" name="Google Shape;214;p19"/>
            <p:cNvSpPr/>
            <p:nvPr/>
          </p:nvSpPr>
          <p:spPr>
            <a:xfrm>
              <a:off x="0" y="0"/>
              <a:ext cx="138300" cy="138300"/>
            </a:xfrm>
            <a:custGeom>
              <a:rect b="b" l="l" r="r" t="t"/>
              <a:pathLst>
                <a:path extrusionOk="0" h="138300" w="138300">
                  <a:moveTo>
                    <a:pt x="0" y="0"/>
                  </a:moveTo>
                  <a:lnTo>
                    <a:pt x="138300" y="0"/>
                  </a:lnTo>
                  <a:lnTo>
                    <a:pt x="138300" y="138300"/>
                  </a:lnTo>
                  <a:lnTo>
                    <a:pt x="0" y="138300"/>
                  </a:lnTo>
                  <a:close/>
                </a:path>
              </a:pathLst>
            </a:custGeom>
            <a:solidFill>
              <a:srgbClr val="D9291A"/>
            </a:solidFill>
            <a:ln>
              <a:noFill/>
            </a:ln>
          </p:spPr>
        </p:sp>
        <p:sp>
          <p:nvSpPr>
            <p:cNvPr id="215" name="Google Shape;215;p19"/>
            <p:cNvSpPr txBox="1"/>
            <p:nvPr/>
          </p:nvSpPr>
          <p:spPr>
            <a:xfrm>
              <a:off x="0" y="0"/>
              <a:ext cx="138300" cy="13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6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19"/>
          <p:cNvSpPr txBox="1"/>
          <p:nvPr/>
        </p:nvSpPr>
        <p:spPr>
          <a:xfrm>
            <a:off x="726463" y="9379243"/>
            <a:ext cx="604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42">
                <a:solidFill>
                  <a:srgbClr val="D9291A"/>
                </a:solidFill>
                <a:latin typeface="Poppins Black"/>
                <a:ea typeface="Poppins Black"/>
                <a:cs typeface="Poppins Black"/>
                <a:sym typeface="Poppins Black"/>
              </a:rPr>
              <a:t>07</a:t>
            </a:r>
            <a:endParaRPr/>
          </a:p>
        </p:txBody>
      </p:sp>
      <p:sp>
        <p:nvSpPr>
          <p:cNvPr id="217" name="Google Shape;217;p19"/>
          <p:cNvSpPr txBox="1"/>
          <p:nvPr/>
        </p:nvSpPr>
        <p:spPr>
          <a:xfrm>
            <a:off x="1985923" y="1796986"/>
            <a:ext cx="60069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1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56">
                <a:latin typeface="Poppins"/>
                <a:ea typeface="Poppins"/>
                <a:cs typeface="Poppins"/>
                <a:sym typeface="Poppins"/>
              </a:rPr>
              <a:t>Índices</a:t>
            </a:r>
            <a:endParaRPr/>
          </a:p>
        </p:txBody>
      </p:sp>
      <p:sp>
        <p:nvSpPr>
          <p:cNvPr id="218" name="Google Shape;218;p19"/>
          <p:cNvSpPr/>
          <p:nvPr/>
        </p:nvSpPr>
        <p:spPr>
          <a:xfrm>
            <a:off x="16946640" y="9333302"/>
            <a:ext cx="564616" cy="564616"/>
          </a:xfrm>
          <a:custGeom>
            <a:rect b="b" l="l" r="r" t="t"/>
            <a:pathLst>
              <a:path extrusionOk="0" h="564616" w="564616">
                <a:moveTo>
                  <a:pt x="0" y="0"/>
                </a:moveTo>
                <a:lnTo>
                  <a:pt x="564616" y="0"/>
                </a:lnTo>
                <a:lnTo>
                  <a:pt x="564616" y="564616"/>
                </a:lnTo>
                <a:lnTo>
                  <a:pt x="0" y="5646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9" name="Google Shape;219;p19"/>
          <p:cNvSpPr txBox="1"/>
          <p:nvPr/>
        </p:nvSpPr>
        <p:spPr>
          <a:xfrm>
            <a:off x="1553800" y="3183350"/>
            <a:ext cx="14413800" cy="6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</a:rPr>
              <a:t>-- Índice único no campo email para garantir a unicidade dos registros de email e otimizar as consultas por email.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2100">
                <a:solidFill>
                  <a:srgbClr val="38761D"/>
                </a:solidFill>
              </a:rPr>
              <a:t>CREATE UNIQUE INDEX idx_cliente_email ON Cliente(email);</a:t>
            </a:r>
            <a:endParaRPr b="1" i="1"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</a:rPr>
              <a:t>-- Índice comum no campo telefone para facilitar e acelerar consultas que utilizem o telefone como critério de busca.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2100">
                <a:solidFill>
                  <a:srgbClr val="38761D"/>
                </a:solidFill>
              </a:rPr>
              <a:t>CREATE INDEX idx_cliente_telefone ON Cliente(telefone);</a:t>
            </a:r>
            <a:endParaRPr b="1" i="1"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</a:rPr>
              <a:t>-- Índice no campo data_hora para otimizar consultas por período, como pedidos realizados em uma data ou intervalo específico.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2100">
                <a:solidFill>
                  <a:srgbClr val="38761D"/>
                </a:solidFill>
              </a:rPr>
              <a:t>CREATE INDEX idx_pedido_data ON Pedido(data_hora);</a:t>
            </a:r>
            <a:endParaRPr b="1" i="1"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</a:rPr>
              <a:t>-- Índice no campo nome para melhorar a performance nas buscas por nome de produto, especialmente em operações de listagem e pesquisa.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2100">
                <a:solidFill>
                  <a:srgbClr val="38761D"/>
                </a:solidFill>
              </a:rPr>
              <a:t>CREATE INDEX idx_produto_nome ON Produto(nome);</a:t>
            </a:r>
            <a:endParaRPr b="1" i="1"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220" name="Google Shape;220;p19"/>
          <p:cNvSpPr/>
          <p:nvPr/>
        </p:nvSpPr>
        <p:spPr>
          <a:xfrm>
            <a:off x="726463" y="741302"/>
            <a:ext cx="604474" cy="352793"/>
          </a:xfrm>
          <a:custGeom>
            <a:rect b="b" l="l" r="r" t="t"/>
            <a:pathLst>
              <a:path extrusionOk="0" h="352793" w="604474">
                <a:moveTo>
                  <a:pt x="0" y="0"/>
                </a:moveTo>
                <a:lnTo>
                  <a:pt x="604474" y="0"/>
                </a:lnTo>
                <a:lnTo>
                  <a:pt x="604474" y="352793"/>
                </a:lnTo>
                <a:lnTo>
                  <a:pt x="0" y="3527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1" name="Google Shape;221;p19"/>
          <p:cNvSpPr/>
          <p:nvPr/>
        </p:nvSpPr>
        <p:spPr>
          <a:xfrm>
            <a:off x="16721530" y="736470"/>
            <a:ext cx="724916" cy="362458"/>
          </a:xfrm>
          <a:custGeom>
            <a:rect b="b" l="l" r="r" t="t"/>
            <a:pathLst>
              <a:path extrusionOk="0" h="362458" w="724916">
                <a:moveTo>
                  <a:pt x="0" y="0"/>
                </a:moveTo>
                <a:lnTo>
                  <a:pt x="724916" y="0"/>
                </a:lnTo>
                <a:lnTo>
                  <a:pt x="724916" y="362458"/>
                </a:lnTo>
                <a:lnTo>
                  <a:pt x="0" y="3624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22" name="Google Shape;222;p19"/>
          <p:cNvCxnSpPr/>
          <p:nvPr/>
        </p:nvCxnSpPr>
        <p:spPr>
          <a:xfrm>
            <a:off x="-866867" y="1404188"/>
            <a:ext cx="20364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" name="Google Shape;223;p19"/>
          <p:cNvSpPr txBox="1"/>
          <p:nvPr/>
        </p:nvSpPr>
        <p:spPr>
          <a:xfrm>
            <a:off x="1532502" y="655933"/>
            <a:ext cx="11835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52" u="none" cap="none" strike="noStrike">
                <a:solidFill>
                  <a:srgbClr val="D9291A"/>
                </a:solidFill>
                <a:latin typeface="Poppins"/>
                <a:ea typeface="Poppins"/>
                <a:cs typeface="Poppins"/>
                <a:sym typeface="Poppins"/>
              </a:rPr>
              <a:t>Express</a:t>
            </a:r>
            <a:endParaRPr/>
          </a:p>
          <a:p>
            <a:pPr indent="0" lvl="0" marL="0" marR="0" rtl="0" algn="l">
              <a:lnSpc>
                <a:spcPct val="107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52" u="none" cap="none" strike="noStrike">
                <a:solidFill>
                  <a:srgbClr val="D9291A"/>
                </a:solidFill>
                <a:latin typeface="Poppins"/>
                <a:ea typeface="Poppins"/>
                <a:cs typeface="Poppins"/>
                <a:sym typeface="Poppins"/>
              </a:rPr>
              <a:t>Food</a:t>
            </a:r>
            <a:endParaRPr/>
          </a:p>
        </p:txBody>
      </p:sp>
      <p:sp>
        <p:nvSpPr>
          <p:cNvPr id="224" name="Google Shape;224;p19"/>
          <p:cNvSpPr txBox="1"/>
          <p:nvPr/>
        </p:nvSpPr>
        <p:spPr>
          <a:xfrm>
            <a:off x="9642111" y="794633"/>
            <a:ext cx="11868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Home</a:t>
            </a:r>
            <a:endParaRPr/>
          </a:p>
        </p:txBody>
      </p:sp>
      <p:sp>
        <p:nvSpPr>
          <p:cNvPr id="225" name="Google Shape;225;p19"/>
          <p:cNvSpPr txBox="1"/>
          <p:nvPr/>
        </p:nvSpPr>
        <p:spPr>
          <a:xfrm>
            <a:off x="11985808" y="794633"/>
            <a:ext cx="1908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Sobre</a:t>
            </a:r>
            <a:endParaRPr/>
          </a:p>
        </p:txBody>
      </p:sp>
      <p:sp>
        <p:nvSpPr>
          <p:cNvPr id="226" name="Google Shape;226;p19"/>
          <p:cNvSpPr txBox="1"/>
          <p:nvPr/>
        </p:nvSpPr>
        <p:spPr>
          <a:xfrm>
            <a:off x="14355539" y="794633"/>
            <a:ext cx="1908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Contato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0E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/>
          <p:nvPr/>
        </p:nvSpPr>
        <p:spPr>
          <a:xfrm>
            <a:off x="1553800" y="3183350"/>
            <a:ext cx="157404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900">
                <a:solidFill>
                  <a:srgbClr val="595959"/>
                </a:solidFill>
              </a:rPr>
              <a:t>Divisão de tarefas: </a:t>
            </a:r>
            <a:r>
              <a:rPr lang="en-US" sz="2900">
                <a:solidFill>
                  <a:srgbClr val="595959"/>
                </a:solidFill>
              </a:rPr>
              <a:t>Utilizado para divisão das etapas e tarefas entre os membros do grupo, escrever a introdução e criar o slide introdutório desta apresentação.</a:t>
            </a:r>
            <a:endParaRPr sz="2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900">
                <a:solidFill>
                  <a:srgbClr val="595959"/>
                </a:solidFill>
              </a:rPr>
              <a:t>Modelagem ER e Modelo Lógico:</a:t>
            </a:r>
            <a:r>
              <a:rPr lang="en-US" sz="2900">
                <a:solidFill>
                  <a:srgbClr val="595959"/>
                </a:solidFill>
              </a:rPr>
              <a:t> ChatGPT foi utilizado para criar os diagramas do Modelo ER e, posteriormente, o Modelo Físico em SQL. </a:t>
            </a:r>
            <a:endParaRPr sz="2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900">
                <a:solidFill>
                  <a:srgbClr val="595959"/>
                </a:solidFill>
              </a:rPr>
              <a:t>Implementação do Script do Banco de Dados: </a:t>
            </a:r>
            <a:r>
              <a:rPr lang="en-US" sz="2900">
                <a:solidFill>
                  <a:srgbClr val="595959"/>
                </a:solidFill>
              </a:rPr>
              <a:t> Mockaroo foi utilizado</a:t>
            </a:r>
            <a:endParaRPr sz="2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solidFill>
                  <a:srgbClr val="595959"/>
                </a:solidFill>
              </a:rPr>
              <a:t> para popular as tabelas criadas pelo GPT.</a:t>
            </a:r>
            <a:endParaRPr sz="29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</p:txBody>
      </p:sp>
      <p:grpSp>
        <p:nvGrpSpPr>
          <p:cNvPr id="232" name="Google Shape;232;p20"/>
          <p:cNvGrpSpPr/>
          <p:nvPr/>
        </p:nvGrpSpPr>
        <p:grpSpPr>
          <a:xfrm>
            <a:off x="1028700" y="1976657"/>
            <a:ext cx="525111" cy="525111"/>
            <a:chOff x="0" y="0"/>
            <a:chExt cx="138300" cy="138300"/>
          </a:xfrm>
        </p:grpSpPr>
        <p:sp>
          <p:nvSpPr>
            <p:cNvPr id="233" name="Google Shape;233;p20"/>
            <p:cNvSpPr/>
            <p:nvPr/>
          </p:nvSpPr>
          <p:spPr>
            <a:xfrm>
              <a:off x="0" y="0"/>
              <a:ext cx="138300" cy="138300"/>
            </a:xfrm>
            <a:custGeom>
              <a:rect b="b" l="l" r="r" t="t"/>
              <a:pathLst>
                <a:path extrusionOk="0" h="138300" w="138300">
                  <a:moveTo>
                    <a:pt x="0" y="0"/>
                  </a:moveTo>
                  <a:lnTo>
                    <a:pt x="138300" y="0"/>
                  </a:lnTo>
                  <a:lnTo>
                    <a:pt x="138300" y="138300"/>
                  </a:lnTo>
                  <a:lnTo>
                    <a:pt x="0" y="138300"/>
                  </a:lnTo>
                  <a:close/>
                </a:path>
              </a:pathLst>
            </a:custGeom>
            <a:solidFill>
              <a:srgbClr val="D9291A"/>
            </a:solidFill>
            <a:ln>
              <a:noFill/>
            </a:ln>
          </p:spPr>
        </p:sp>
        <p:sp>
          <p:nvSpPr>
            <p:cNvPr id="234" name="Google Shape;234;p20"/>
            <p:cNvSpPr txBox="1"/>
            <p:nvPr/>
          </p:nvSpPr>
          <p:spPr>
            <a:xfrm>
              <a:off x="0" y="0"/>
              <a:ext cx="138300" cy="13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6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20"/>
          <p:cNvSpPr txBox="1"/>
          <p:nvPr/>
        </p:nvSpPr>
        <p:spPr>
          <a:xfrm>
            <a:off x="726463" y="9379243"/>
            <a:ext cx="604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42">
                <a:solidFill>
                  <a:srgbClr val="D9291A"/>
                </a:solidFill>
                <a:latin typeface="Poppins Black"/>
                <a:ea typeface="Poppins Black"/>
                <a:cs typeface="Poppins Black"/>
                <a:sym typeface="Poppins Black"/>
              </a:rPr>
              <a:t>09</a:t>
            </a:r>
            <a:endParaRPr/>
          </a:p>
        </p:txBody>
      </p:sp>
      <p:sp>
        <p:nvSpPr>
          <p:cNvPr id="236" name="Google Shape;236;p20"/>
          <p:cNvSpPr txBox="1"/>
          <p:nvPr/>
        </p:nvSpPr>
        <p:spPr>
          <a:xfrm>
            <a:off x="1985923" y="1796986"/>
            <a:ext cx="60069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1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56">
                <a:latin typeface="Poppins"/>
                <a:ea typeface="Poppins"/>
                <a:cs typeface="Poppins"/>
                <a:sym typeface="Poppins"/>
              </a:rPr>
              <a:t>Uso da IA</a:t>
            </a:r>
            <a:endParaRPr/>
          </a:p>
        </p:txBody>
      </p:sp>
      <p:sp>
        <p:nvSpPr>
          <p:cNvPr id="237" name="Google Shape;237;p20"/>
          <p:cNvSpPr/>
          <p:nvPr/>
        </p:nvSpPr>
        <p:spPr>
          <a:xfrm>
            <a:off x="16946640" y="9333302"/>
            <a:ext cx="564616" cy="564616"/>
          </a:xfrm>
          <a:custGeom>
            <a:rect b="b" l="l" r="r" t="t"/>
            <a:pathLst>
              <a:path extrusionOk="0" h="564616" w="564616">
                <a:moveTo>
                  <a:pt x="0" y="0"/>
                </a:moveTo>
                <a:lnTo>
                  <a:pt x="564616" y="0"/>
                </a:lnTo>
                <a:lnTo>
                  <a:pt x="564616" y="564616"/>
                </a:lnTo>
                <a:lnTo>
                  <a:pt x="0" y="5646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8" name="Google Shape;238;p20"/>
          <p:cNvSpPr/>
          <p:nvPr/>
        </p:nvSpPr>
        <p:spPr>
          <a:xfrm>
            <a:off x="726463" y="741302"/>
            <a:ext cx="604474" cy="352793"/>
          </a:xfrm>
          <a:custGeom>
            <a:rect b="b" l="l" r="r" t="t"/>
            <a:pathLst>
              <a:path extrusionOk="0" h="352793" w="604474">
                <a:moveTo>
                  <a:pt x="0" y="0"/>
                </a:moveTo>
                <a:lnTo>
                  <a:pt x="604474" y="0"/>
                </a:lnTo>
                <a:lnTo>
                  <a:pt x="604474" y="352793"/>
                </a:lnTo>
                <a:lnTo>
                  <a:pt x="0" y="3527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9" name="Google Shape;239;p20"/>
          <p:cNvSpPr/>
          <p:nvPr/>
        </p:nvSpPr>
        <p:spPr>
          <a:xfrm>
            <a:off x="16721530" y="736470"/>
            <a:ext cx="724916" cy="362458"/>
          </a:xfrm>
          <a:custGeom>
            <a:rect b="b" l="l" r="r" t="t"/>
            <a:pathLst>
              <a:path extrusionOk="0" h="362458" w="724916">
                <a:moveTo>
                  <a:pt x="0" y="0"/>
                </a:moveTo>
                <a:lnTo>
                  <a:pt x="724916" y="0"/>
                </a:lnTo>
                <a:lnTo>
                  <a:pt x="724916" y="362458"/>
                </a:lnTo>
                <a:lnTo>
                  <a:pt x="0" y="3624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40" name="Google Shape;240;p20"/>
          <p:cNvCxnSpPr/>
          <p:nvPr/>
        </p:nvCxnSpPr>
        <p:spPr>
          <a:xfrm>
            <a:off x="-866867" y="1404188"/>
            <a:ext cx="20364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1" name="Google Shape;241;p20"/>
          <p:cNvSpPr txBox="1"/>
          <p:nvPr/>
        </p:nvSpPr>
        <p:spPr>
          <a:xfrm>
            <a:off x="1532502" y="655933"/>
            <a:ext cx="11835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52" u="none" cap="none" strike="noStrike">
                <a:solidFill>
                  <a:srgbClr val="D9291A"/>
                </a:solidFill>
                <a:latin typeface="Poppins"/>
                <a:ea typeface="Poppins"/>
                <a:cs typeface="Poppins"/>
                <a:sym typeface="Poppins"/>
              </a:rPr>
              <a:t>Express</a:t>
            </a:r>
            <a:endParaRPr/>
          </a:p>
          <a:p>
            <a:pPr indent="0" lvl="0" marL="0" marR="0" rtl="0" algn="l">
              <a:lnSpc>
                <a:spcPct val="107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52" u="none" cap="none" strike="noStrike">
                <a:solidFill>
                  <a:srgbClr val="D9291A"/>
                </a:solidFill>
                <a:latin typeface="Poppins"/>
                <a:ea typeface="Poppins"/>
                <a:cs typeface="Poppins"/>
                <a:sym typeface="Poppins"/>
              </a:rPr>
              <a:t>Food</a:t>
            </a:r>
            <a:endParaRPr/>
          </a:p>
        </p:txBody>
      </p:sp>
      <p:sp>
        <p:nvSpPr>
          <p:cNvPr id="242" name="Google Shape;242;p20"/>
          <p:cNvSpPr txBox="1"/>
          <p:nvPr/>
        </p:nvSpPr>
        <p:spPr>
          <a:xfrm>
            <a:off x="9642111" y="794633"/>
            <a:ext cx="11868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Home</a:t>
            </a:r>
            <a:endParaRPr/>
          </a:p>
        </p:txBody>
      </p:sp>
      <p:sp>
        <p:nvSpPr>
          <p:cNvPr id="243" name="Google Shape;243;p20"/>
          <p:cNvSpPr txBox="1"/>
          <p:nvPr/>
        </p:nvSpPr>
        <p:spPr>
          <a:xfrm>
            <a:off x="11985808" y="794633"/>
            <a:ext cx="1908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Sobre</a:t>
            </a:r>
            <a:endParaRPr/>
          </a:p>
        </p:txBody>
      </p:sp>
      <p:sp>
        <p:nvSpPr>
          <p:cNvPr id="244" name="Google Shape;244;p20"/>
          <p:cNvSpPr txBox="1"/>
          <p:nvPr/>
        </p:nvSpPr>
        <p:spPr>
          <a:xfrm>
            <a:off x="14355539" y="794633"/>
            <a:ext cx="1908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Contato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0E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"/>
          <p:cNvSpPr txBox="1"/>
          <p:nvPr/>
        </p:nvSpPr>
        <p:spPr>
          <a:xfrm>
            <a:off x="1427975" y="3338825"/>
            <a:ext cx="7469700" cy="54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900">
                <a:solidFill>
                  <a:srgbClr val="595959"/>
                </a:solidFill>
              </a:rPr>
              <a:t>A ideia é conseguir integrar e testar de diferentes formas o acesso ao nosso banco de dados através de uma aplicação voltada ao mercado de alimentos. Pensando nisso iniciamos o desenvolvimento e estamos em fase de implantação das telas e comunicação com back-end. As telas vão sofrer alterações até a entrega final, tratando-se portanto do protótipos. Estamos em etapa de comunicação com o back-end (Firebase).</a:t>
            </a:r>
            <a:endParaRPr sz="2900">
              <a:solidFill>
                <a:srgbClr val="595959"/>
              </a:solidFill>
            </a:endParaRPr>
          </a:p>
          <a:p>
            <a:pPr indent="0" lvl="0" marL="0" marR="0" rtl="0" algn="just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</p:txBody>
      </p:sp>
      <p:grpSp>
        <p:nvGrpSpPr>
          <p:cNvPr id="250" name="Google Shape;250;p21"/>
          <p:cNvGrpSpPr/>
          <p:nvPr/>
        </p:nvGrpSpPr>
        <p:grpSpPr>
          <a:xfrm>
            <a:off x="1028700" y="1976657"/>
            <a:ext cx="525111" cy="525111"/>
            <a:chOff x="0" y="0"/>
            <a:chExt cx="138300" cy="138300"/>
          </a:xfrm>
        </p:grpSpPr>
        <p:sp>
          <p:nvSpPr>
            <p:cNvPr id="251" name="Google Shape;251;p21"/>
            <p:cNvSpPr/>
            <p:nvPr/>
          </p:nvSpPr>
          <p:spPr>
            <a:xfrm>
              <a:off x="0" y="0"/>
              <a:ext cx="138300" cy="138300"/>
            </a:xfrm>
            <a:custGeom>
              <a:rect b="b" l="l" r="r" t="t"/>
              <a:pathLst>
                <a:path extrusionOk="0" h="138300" w="138300">
                  <a:moveTo>
                    <a:pt x="0" y="0"/>
                  </a:moveTo>
                  <a:lnTo>
                    <a:pt x="138300" y="0"/>
                  </a:lnTo>
                  <a:lnTo>
                    <a:pt x="138300" y="138300"/>
                  </a:lnTo>
                  <a:lnTo>
                    <a:pt x="0" y="138300"/>
                  </a:lnTo>
                  <a:close/>
                </a:path>
              </a:pathLst>
            </a:custGeom>
            <a:solidFill>
              <a:srgbClr val="D9291A"/>
            </a:solidFill>
            <a:ln>
              <a:noFill/>
            </a:ln>
          </p:spPr>
        </p:sp>
        <p:sp>
          <p:nvSpPr>
            <p:cNvPr id="252" name="Google Shape;252;p21"/>
            <p:cNvSpPr txBox="1"/>
            <p:nvPr/>
          </p:nvSpPr>
          <p:spPr>
            <a:xfrm>
              <a:off x="0" y="0"/>
              <a:ext cx="138300" cy="13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6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3" name="Google Shape;253;p21"/>
          <p:cNvSpPr txBox="1"/>
          <p:nvPr/>
        </p:nvSpPr>
        <p:spPr>
          <a:xfrm>
            <a:off x="726463" y="9379243"/>
            <a:ext cx="604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42">
                <a:solidFill>
                  <a:srgbClr val="D9291A"/>
                </a:solidFill>
                <a:latin typeface="Poppins Black"/>
                <a:ea typeface="Poppins Black"/>
                <a:cs typeface="Poppins Black"/>
                <a:sym typeface="Poppins Black"/>
              </a:rPr>
              <a:t>09</a:t>
            </a:r>
            <a:endParaRPr/>
          </a:p>
        </p:txBody>
      </p:sp>
      <p:sp>
        <p:nvSpPr>
          <p:cNvPr id="254" name="Google Shape;254;p21"/>
          <p:cNvSpPr txBox="1"/>
          <p:nvPr/>
        </p:nvSpPr>
        <p:spPr>
          <a:xfrm>
            <a:off x="1985925" y="1796975"/>
            <a:ext cx="87573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1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56">
                <a:latin typeface="Poppins"/>
                <a:ea typeface="Poppins"/>
                <a:cs typeface="Poppins"/>
                <a:sym typeface="Poppins"/>
              </a:rPr>
              <a:t>Aplicação Front-End</a:t>
            </a: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16946640" y="9333302"/>
            <a:ext cx="564616" cy="564616"/>
          </a:xfrm>
          <a:custGeom>
            <a:rect b="b" l="l" r="r" t="t"/>
            <a:pathLst>
              <a:path extrusionOk="0" h="564616" w="564616">
                <a:moveTo>
                  <a:pt x="0" y="0"/>
                </a:moveTo>
                <a:lnTo>
                  <a:pt x="564616" y="0"/>
                </a:lnTo>
                <a:lnTo>
                  <a:pt x="564616" y="564616"/>
                </a:lnTo>
                <a:lnTo>
                  <a:pt x="0" y="5646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6" name="Google Shape;256;p21"/>
          <p:cNvSpPr/>
          <p:nvPr/>
        </p:nvSpPr>
        <p:spPr>
          <a:xfrm>
            <a:off x="726463" y="741302"/>
            <a:ext cx="604474" cy="352793"/>
          </a:xfrm>
          <a:custGeom>
            <a:rect b="b" l="l" r="r" t="t"/>
            <a:pathLst>
              <a:path extrusionOk="0" h="352793" w="604474">
                <a:moveTo>
                  <a:pt x="0" y="0"/>
                </a:moveTo>
                <a:lnTo>
                  <a:pt x="604474" y="0"/>
                </a:lnTo>
                <a:lnTo>
                  <a:pt x="604474" y="352793"/>
                </a:lnTo>
                <a:lnTo>
                  <a:pt x="0" y="3527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7" name="Google Shape;257;p21"/>
          <p:cNvSpPr/>
          <p:nvPr/>
        </p:nvSpPr>
        <p:spPr>
          <a:xfrm>
            <a:off x="16721530" y="736470"/>
            <a:ext cx="724916" cy="362458"/>
          </a:xfrm>
          <a:custGeom>
            <a:rect b="b" l="l" r="r" t="t"/>
            <a:pathLst>
              <a:path extrusionOk="0" h="362458" w="724916">
                <a:moveTo>
                  <a:pt x="0" y="0"/>
                </a:moveTo>
                <a:lnTo>
                  <a:pt x="724916" y="0"/>
                </a:lnTo>
                <a:lnTo>
                  <a:pt x="724916" y="362458"/>
                </a:lnTo>
                <a:lnTo>
                  <a:pt x="0" y="3624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58" name="Google Shape;258;p21"/>
          <p:cNvCxnSpPr/>
          <p:nvPr/>
        </p:nvCxnSpPr>
        <p:spPr>
          <a:xfrm>
            <a:off x="-866867" y="1404188"/>
            <a:ext cx="20364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" name="Google Shape;259;p21"/>
          <p:cNvSpPr txBox="1"/>
          <p:nvPr/>
        </p:nvSpPr>
        <p:spPr>
          <a:xfrm>
            <a:off x="1532502" y="655933"/>
            <a:ext cx="11835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52" u="none" cap="none" strike="noStrike">
                <a:solidFill>
                  <a:srgbClr val="D9291A"/>
                </a:solidFill>
                <a:latin typeface="Poppins"/>
                <a:ea typeface="Poppins"/>
                <a:cs typeface="Poppins"/>
                <a:sym typeface="Poppins"/>
              </a:rPr>
              <a:t>Express</a:t>
            </a:r>
            <a:endParaRPr/>
          </a:p>
          <a:p>
            <a:pPr indent="0" lvl="0" marL="0" marR="0" rtl="0" algn="l">
              <a:lnSpc>
                <a:spcPct val="107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52" u="none" cap="none" strike="noStrike">
                <a:solidFill>
                  <a:srgbClr val="D9291A"/>
                </a:solidFill>
                <a:latin typeface="Poppins"/>
                <a:ea typeface="Poppins"/>
                <a:cs typeface="Poppins"/>
                <a:sym typeface="Poppins"/>
              </a:rPr>
              <a:t>Food</a:t>
            </a:r>
            <a:endParaRPr/>
          </a:p>
        </p:txBody>
      </p:sp>
      <p:sp>
        <p:nvSpPr>
          <p:cNvPr id="260" name="Google Shape;260;p21"/>
          <p:cNvSpPr txBox="1"/>
          <p:nvPr/>
        </p:nvSpPr>
        <p:spPr>
          <a:xfrm>
            <a:off x="9642111" y="794633"/>
            <a:ext cx="11868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Home</a:t>
            </a:r>
            <a:endParaRPr/>
          </a:p>
        </p:txBody>
      </p:sp>
      <p:sp>
        <p:nvSpPr>
          <p:cNvPr id="261" name="Google Shape;261;p21"/>
          <p:cNvSpPr txBox="1"/>
          <p:nvPr/>
        </p:nvSpPr>
        <p:spPr>
          <a:xfrm>
            <a:off x="11985808" y="794633"/>
            <a:ext cx="1908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Sobre</a:t>
            </a:r>
            <a:endParaRPr/>
          </a:p>
        </p:txBody>
      </p:sp>
      <p:sp>
        <p:nvSpPr>
          <p:cNvPr id="262" name="Google Shape;262;p21"/>
          <p:cNvSpPr txBox="1"/>
          <p:nvPr/>
        </p:nvSpPr>
        <p:spPr>
          <a:xfrm>
            <a:off x="14355539" y="794633"/>
            <a:ext cx="1908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Contato</a:t>
            </a:r>
            <a:endParaRPr/>
          </a:p>
        </p:txBody>
      </p:sp>
      <p:pic>
        <p:nvPicPr>
          <p:cNvPr id="263" name="Google Shape;26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10225" y="2824191"/>
            <a:ext cx="3345876" cy="6229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894700" y="2790575"/>
            <a:ext cx="3345875" cy="629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1"/>
          <p:cNvSpPr txBox="1"/>
          <p:nvPr/>
        </p:nvSpPr>
        <p:spPr>
          <a:xfrm>
            <a:off x="10210225" y="9192400"/>
            <a:ext cx="673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595959"/>
                </a:solidFill>
              </a:rPr>
              <a:t>Figura 1. Splash Screen.      Figura 2. Tela de Login</a:t>
            </a:r>
            <a:endParaRPr b="1"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