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Poppins"/>
      <p:bold r:id="rId15"/>
      <p:boldItalic r:id="rId16"/>
    </p:embeddedFont>
    <p:embeddedFont>
      <p:font typeface="Poppins Light"/>
      <p:regular r:id="rId17"/>
      <p:bold r:id="rId18"/>
      <p:italic r:id="rId19"/>
      <p:boldItalic r:id="rId20"/>
    </p:embeddedFont>
    <p:embeddedFont>
      <p:font typeface="Poppins Medium"/>
      <p:regular r:id="rId21"/>
      <p:bold r:id="rId22"/>
      <p:italic r:id="rId23"/>
      <p:boldItalic r:id="rId24"/>
    </p:embeddedFont>
    <p:embeddedFont>
      <p:font typeface="Poppins Black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Light-boldItalic.fntdata"/><Relationship Id="rId22" Type="http://schemas.openxmlformats.org/officeDocument/2006/relationships/font" Target="fonts/PoppinsMedium-bold.fntdata"/><Relationship Id="rId21" Type="http://schemas.openxmlformats.org/officeDocument/2006/relationships/font" Target="fonts/PoppinsMedium-regular.fntdata"/><Relationship Id="rId24" Type="http://schemas.openxmlformats.org/officeDocument/2006/relationships/font" Target="fonts/PoppinsMedium-boldItalic.fntdata"/><Relationship Id="rId23" Type="http://schemas.openxmlformats.org/officeDocument/2006/relationships/font" Target="fonts/Poppins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Black-boldItalic.fntdata"/><Relationship Id="rId25" Type="http://schemas.openxmlformats.org/officeDocument/2006/relationships/font" Target="fonts/Poppins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oppins-bold.fntdata"/><Relationship Id="rId14" Type="http://schemas.openxmlformats.org/officeDocument/2006/relationships/slide" Target="slides/slide9.xml"/><Relationship Id="rId17" Type="http://schemas.openxmlformats.org/officeDocument/2006/relationships/font" Target="fonts/PoppinsLight-regular.fntdata"/><Relationship Id="rId16" Type="http://schemas.openxmlformats.org/officeDocument/2006/relationships/font" Target="fonts/Poppins-boldItalic.fntdata"/><Relationship Id="rId19" Type="http://schemas.openxmlformats.org/officeDocument/2006/relationships/font" Target="fonts/PoppinsLight-italic.fntdata"/><Relationship Id="rId18" Type="http://schemas.openxmlformats.org/officeDocument/2006/relationships/font" Target="fonts/Poppins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c1f1baf9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35c1f1baf94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a3c1df51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35a3c1df519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c1f1baf9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35c1f1baf94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0E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416932" y="0"/>
            <a:ext cx="8229968" cy="10287000"/>
          </a:xfrm>
          <a:custGeom>
            <a:rect b="b" l="l" r="r" t="t"/>
            <a:pathLst>
              <a:path extrusionOk="0" h="857831" w="686295">
                <a:moveTo>
                  <a:pt x="0" y="0"/>
                </a:moveTo>
                <a:lnTo>
                  <a:pt x="686295" y="0"/>
                </a:lnTo>
                <a:lnTo>
                  <a:pt x="686295" y="857831"/>
                </a:lnTo>
                <a:lnTo>
                  <a:pt x="0" y="85783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5176" r="-69942" t="0"/>
            </a:stretch>
          </a:blipFill>
          <a:ln>
            <a:noFill/>
          </a:ln>
        </p:spPr>
      </p:sp>
      <p:grpSp>
        <p:nvGrpSpPr>
          <p:cNvPr id="85" name="Google Shape;85;p13"/>
          <p:cNvGrpSpPr/>
          <p:nvPr/>
        </p:nvGrpSpPr>
        <p:grpSpPr>
          <a:xfrm>
            <a:off x="9755957" y="7281912"/>
            <a:ext cx="4459702" cy="1272414"/>
            <a:chOff x="0" y="0"/>
            <a:chExt cx="1174572" cy="335121"/>
          </a:xfrm>
        </p:grpSpPr>
        <p:sp>
          <p:nvSpPr>
            <p:cNvPr id="86" name="Google Shape;86;p13"/>
            <p:cNvSpPr/>
            <p:nvPr/>
          </p:nvSpPr>
          <p:spPr>
            <a:xfrm>
              <a:off x="0" y="0"/>
              <a:ext cx="1174572" cy="335121"/>
            </a:xfrm>
            <a:custGeom>
              <a:rect b="b" l="l" r="r" t="t"/>
              <a:pathLst>
                <a:path extrusionOk="0" h="335121" w="1174572">
                  <a:moveTo>
                    <a:pt x="0" y="0"/>
                  </a:moveTo>
                  <a:lnTo>
                    <a:pt x="1174572" y="0"/>
                  </a:lnTo>
                  <a:lnTo>
                    <a:pt x="1174572" y="335121"/>
                  </a:lnTo>
                  <a:lnTo>
                    <a:pt x="0" y="335121"/>
                  </a:lnTo>
                  <a:close/>
                </a:path>
              </a:pathLst>
            </a:custGeom>
            <a:solidFill>
              <a:srgbClr val="D9291A"/>
            </a:solidFill>
            <a:ln>
              <a:noFill/>
            </a:ln>
          </p:spPr>
        </p:sp>
        <p:sp>
          <p:nvSpPr>
            <p:cNvPr id="87" name="Google Shape;87;p13"/>
            <p:cNvSpPr txBox="1"/>
            <p:nvPr/>
          </p:nvSpPr>
          <p:spPr>
            <a:xfrm>
              <a:off x="0" y="0"/>
              <a:ext cx="1174572" cy="3351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3"/>
          <p:cNvSpPr/>
          <p:nvPr/>
        </p:nvSpPr>
        <p:spPr>
          <a:xfrm>
            <a:off x="15276834" y="8415147"/>
            <a:ext cx="642550" cy="642550"/>
          </a:xfrm>
          <a:custGeom>
            <a:rect b="b" l="l" r="r" t="t"/>
            <a:pathLst>
              <a:path extrusionOk="0" h="642550" w="642550">
                <a:moveTo>
                  <a:pt x="0" y="0"/>
                </a:moveTo>
                <a:lnTo>
                  <a:pt x="642549" y="0"/>
                </a:lnTo>
                <a:lnTo>
                  <a:pt x="642549" y="642550"/>
                </a:lnTo>
                <a:lnTo>
                  <a:pt x="0" y="6425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3"/>
          <p:cNvSpPr/>
          <p:nvPr/>
        </p:nvSpPr>
        <p:spPr>
          <a:xfrm>
            <a:off x="16721530" y="736470"/>
            <a:ext cx="724916" cy="362458"/>
          </a:xfrm>
          <a:custGeom>
            <a:rect b="b" l="l" r="r" t="t"/>
            <a:pathLst>
              <a:path extrusionOk="0" h="362458" w="724916">
                <a:moveTo>
                  <a:pt x="0" y="0"/>
                </a:moveTo>
                <a:lnTo>
                  <a:pt x="724916" y="0"/>
                </a:lnTo>
                <a:lnTo>
                  <a:pt x="724916" y="362458"/>
                </a:lnTo>
                <a:lnTo>
                  <a:pt x="0" y="3624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90" name="Google Shape;90;p13"/>
          <p:cNvCxnSpPr/>
          <p:nvPr/>
        </p:nvCxnSpPr>
        <p:spPr>
          <a:xfrm>
            <a:off x="8789775" y="1404188"/>
            <a:ext cx="10707499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13"/>
          <p:cNvSpPr/>
          <p:nvPr/>
        </p:nvSpPr>
        <p:spPr>
          <a:xfrm>
            <a:off x="726463" y="741302"/>
            <a:ext cx="604474" cy="352793"/>
          </a:xfrm>
          <a:custGeom>
            <a:rect b="b" l="l" r="r" t="t"/>
            <a:pathLst>
              <a:path extrusionOk="0" h="352793" w="604474">
                <a:moveTo>
                  <a:pt x="0" y="0"/>
                </a:moveTo>
                <a:lnTo>
                  <a:pt x="604474" y="0"/>
                </a:lnTo>
                <a:lnTo>
                  <a:pt x="604474" y="352793"/>
                </a:lnTo>
                <a:lnTo>
                  <a:pt x="0" y="3527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2" name="Google Shape;92;p13"/>
          <p:cNvSpPr txBox="1"/>
          <p:nvPr/>
        </p:nvSpPr>
        <p:spPr>
          <a:xfrm>
            <a:off x="9755957" y="3549332"/>
            <a:ext cx="7079419" cy="32740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1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972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Express</a:t>
            </a:r>
            <a:endParaRPr/>
          </a:p>
          <a:p>
            <a:pPr indent="0" lvl="0" marL="0" marR="0" rtl="0" algn="l">
              <a:lnSpc>
                <a:spcPct val="101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972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Food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10077055" y="7595981"/>
            <a:ext cx="3817544" cy="6442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75" u="none" cap="none" strike="noStrike">
                <a:solidFill>
                  <a:srgbClr val="FEF0E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APLICATIVO DE DELIVERY DE COMIDA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9642111" y="794633"/>
            <a:ext cx="1186675" cy="2651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Home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11985808" y="794633"/>
            <a:ext cx="1908791" cy="2651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Sobre</a:t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14355539" y="794633"/>
            <a:ext cx="1908791" cy="2651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Contato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1532502" y="655933"/>
            <a:ext cx="1183527" cy="5235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52" u="none" cap="none" strike="noStrike">
                <a:solidFill>
                  <a:srgbClr val="FEF0E1"/>
                </a:solidFill>
                <a:latin typeface="Poppins"/>
                <a:ea typeface="Poppins"/>
                <a:cs typeface="Poppins"/>
                <a:sym typeface="Poppins"/>
              </a:rPr>
              <a:t>Express</a:t>
            </a:r>
            <a:endParaRPr/>
          </a:p>
          <a:p>
            <a:pPr indent="0" lvl="0" marL="0" marR="0" rtl="0" algn="l">
              <a:lnSpc>
                <a:spcPct val="107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52" u="none" cap="none" strike="noStrike">
                <a:solidFill>
                  <a:srgbClr val="FEF0E1"/>
                </a:solidFill>
                <a:latin typeface="Poppins"/>
                <a:ea typeface="Poppins"/>
                <a:cs typeface="Poppins"/>
                <a:sym typeface="Poppins"/>
              </a:rPr>
              <a:t>Food</a:t>
            </a: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726463" y="9379243"/>
            <a:ext cx="604474" cy="453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42" u="none" cap="none" strike="noStrike">
                <a:solidFill>
                  <a:srgbClr val="FEF0E1"/>
                </a:solidFill>
                <a:latin typeface="Poppins Black"/>
                <a:ea typeface="Poppins Black"/>
                <a:cs typeface="Poppins Black"/>
                <a:sym typeface="Poppins Black"/>
              </a:rPr>
              <a:t>01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0E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/>
          <p:nvPr/>
        </p:nvSpPr>
        <p:spPr>
          <a:xfrm>
            <a:off x="10828786" y="2544408"/>
            <a:ext cx="5537635" cy="6230905"/>
          </a:xfrm>
          <a:custGeom>
            <a:rect b="b" l="l" r="r" t="t"/>
            <a:pathLst>
              <a:path extrusionOk="0" h="857831" w="762386">
                <a:moveTo>
                  <a:pt x="0" y="0"/>
                </a:moveTo>
                <a:lnTo>
                  <a:pt x="762386" y="0"/>
                </a:lnTo>
                <a:lnTo>
                  <a:pt x="762386" y="857831"/>
                </a:lnTo>
                <a:lnTo>
                  <a:pt x="0" y="85783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6258" r="-6258" t="0"/>
            </a:stretch>
          </a:blipFill>
          <a:ln>
            <a:noFill/>
          </a:ln>
        </p:spPr>
      </p:sp>
      <p:sp>
        <p:nvSpPr>
          <p:cNvPr id="104" name="Google Shape;104;p14"/>
          <p:cNvSpPr/>
          <p:nvPr/>
        </p:nvSpPr>
        <p:spPr>
          <a:xfrm>
            <a:off x="726463" y="741302"/>
            <a:ext cx="604474" cy="352793"/>
          </a:xfrm>
          <a:custGeom>
            <a:rect b="b" l="l" r="r" t="t"/>
            <a:pathLst>
              <a:path extrusionOk="0" h="352793" w="604474">
                <a:moveTo>
                  <a:pt x="0" y="0"/>
                </a:moveTo>
                <a:lnTo>
                  <a:pt x="604474" y="0"/>
                </a:lnTo>
                <a:lnTo>
                  <a:pt x="604474" y="352793"/>
                </a:lnTo>
                <a:lnTo>
                  <a:pt x="0" y="3527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5" name="Google Shape;105;p14"/>
          <p:cNvSpPr/>
          <p:nvPr/>
        </p:nvSpPr>
        <p:spPr>
          <a:xfrm>
            <a:off x="16721530" y="736470"/>
            <a:ext cx="724916" cy="362458"/>
          </a:xfrm>
          <a:custGeom>
            <a:rect b="b" l="l" r="r" t="t"/>
            <a:pathLst>
              <a:path extrusionOk="0" h="362458" w="724916">
                <a:moveTo>
                  <a:pt x="0" y="0"/>
                </a:moveTo>
                <a:lnTo>
                  <a:pt x="724916" y="0"/>
                </a:lnTo>
                <a:lnTo>
                  <a:pt x="724916" y="362458"/>
                </a:lnTo>
                <a:lnTo>
                  <a:pt x="0" y="3624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06" name="Google Shape;106;p14"/>
          <p:cNvCxnSpPr/>
          <p:nvPr/>
        </p:nvCxnSpPr>
        <p:spPr>
          <a:xfrm>
            <a:off x="-866867" y="1404188"/>
            <a:ext cx="20364141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7" name="Google Shape;107;p14"/>
          <p:cNvGrpSpPr/>
          <p:nvPr/>
        </p:nvGrpSpPr>
        <p:grpSpPr>
          <a:xfrm>
            <a:off x="1028700" y="2544408"/>
            <a:ext cx="8115300" cy="6285433"/>
            <a:chOff x="0" y="0"/>
            <a:chExt cx="2137363" cy="1655423"/>
          </a:xfrm>
        </p:grpSpPr>
        <p:sp>
          <p:nvSpPr>
            <p:cNvPr id="108" name="Google Shape;108;p14"/>
            <p:cNvSpPr/>
            <p:nvPr/>
          </p:nvSpPr>
          <p:spPr>
            <a:xfrm>
              <a:off x="0" y="0"/>
              <a:ext cx="2137363" cy="1655423"/>
            </a:xfrm>
            <a:custGeom>
              <a:rect b="b" l="l" r="r" t="t"/>
              <a:pathLst>
                <a:path extrusionOk="0" h="1655423" w="2137363">
                  <a:moveTo>
                    <a:pt x="48654" y="0"/>
                  </a:moveTo>
                  <a:lnTo>
                    <a:pt x="2088710" y="0"/>
                  </a:lnTo>
                  <a:cubicBezTo>
                    <a:pt x="2115580" y="0"/>
                    <a:pt x="2137363" y="21783"/>
                    <a:pt x="2137363" y="48654"/>
                  </a:cubicBezTo>
                  <a:lnTo>
                    <a:pt x="2137363" y="1606769"/>
                  </a:lnTo>
                  <a:cubicBezTo>
                    <a:pt x="2137363" y="1633640"/>
                    <a:pt x="2115580" y="1655423"/>
                    <a:pt x="2088710" y="1655423"/>
                  </a:cubicBezTo>
                  <a:lnTo>
                    <a:pt x="48654" y="1655423"/>
                  </a:lnTo>
                  <a:cubicBezTo>
                    <a:pt x="21783" y="1655423"/>
                    <a:pt x="0" y="1633640"/>
                    <a:pt x="0" y="1606769"/>
                  </a:cubicBezTo>
                  <a:lnTo>
                    <a:pt x="0" y="48654"/>
                  </a:lnTo>
                  <a:cubicBezTo>
                    <a:pt x="0" y="21783"/>
                    <a:pt x="21783" y="0"/>
                    <a:pt x="4865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0" y="0"/>
              <a:ext cx="2137363" cy="16554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6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110;p14"/>
          <p:cNvGrpSpPr/>
          <p:nvPr/>
        </p:nvGrpSpPr>
        <p:grpSpPr>
          <a:xfrm>
            <a:off x="1028700" y="2544408"/>
            <a:ext cx="8115300" cy="2103880"/>
            <a:chOff x="0" y="0"/>
            <a:chExt cx="2137363" cy="554108"/>
          </a:xfrm>
        </p:grpSpPr>
        <p:sp>
          <p:nvSpPr>
            <p:cNvPr id="111" name="Google Shape;111;p14"/>
            <p:cNvSpPr/>
            <p:nvPr/>
          </p:nvSpPr>
          <p:spPr>
            <a:xfrm>
              <a:off x="0" y="0"/>
              <a:ext cx="2137363" cy="554108"/>
            </a:xfrm>
            <a:custGeom>
              <a:rect b="b" l="l" r="r" t="t"/>
              <a:pathLst>
                <a:path extrusionOk="0" h="554108" w="2137363">
                  <a:moveTo>
                    <a:pt x="48654" y="0"/>
                  </a:moveTo>
                  <a:lnTo>
                    <a:pt x="2088710" y="0"/>
                  </a:lnTo>
                  <a:cubicBezTo>
                    <a:pt x="2115580" y="0"/>
                    <a:pt x="2137363" y="21783"/>
                    <a:pt x="2137363" y="48654"/>
                  </a:cubicBezTo>
                  <a:lnTo>
                    <a:pt x="2137363" y="505455"/>
                  </a:lnTo>
                  <a:cubicBezTo>
                    <a:pt x="2137363" y="532325"/>
                    <a:pt x="2115580" y="554108"/>
                    <a:pt x="2088710" y="554108"/>
                  </a:cubicBezTo>
                  <a:lnTo>
                    <a:pt x="48654" y="554108"/>
                  </a:lnTo>
                  <a:cubicBezTo>
                    <a:pt x="21783" y="554108"/>
                    <a:pt x="0" y="532325"/>
                    <a:pt x="0" y="505455"/>
                  </a:cubicBezTo>
                  <a:lnTo>
                    <a:pt x="0" y="48654"/>
                  </a:lnTo>
                  <a:cubicBezTo>
                    <a:pt x="0" y="21783"/>
                    <a:pt x="21783" y="0"/>
                    <a:pt x="48654" y="0"/>
                  </a:cubicBezTo>
                  <a:close/>
                </a:path>
              </a:pathLst>
            </a:custGeom>
            <a:solidFill>
              <a:srgbClr val="FFA314"/>
            </a:solidFill>
            <a:ln cap="rnd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 txBox="1"/>
            <p:nvPr/>
          </p:nvSpPr>
          <p:spPr>
            <a:xfrm>
              <a:off x="0" y="0"/>
              <a:ext cx="2137363" cy="5541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6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14"/>
          <p:cNvSpPr/>
          <p:nvPr/>
        </p:nvSpPr>
        <p:spPr>
          <a:xfrm>
            <a:off x="16946640" y="9333302"/>
            <a:ext cx="564616" cy="564616"/>
          </a:xfrm>
          <a:custGeom>
            <a:rect b="b" l="l" r="r" t="t"/>
            <a:pathLst>
              <a:path extrusionOk="0" h="564616" w="564616">
                <a:moveTo>
                  <a:pt x="0" y="0"/>
                </a:moveTo>
                <a:lnTo>
                  <a:pt x="564616" y="0"/>
                </a:lnTo>
                <a:lnTo>
                  <a:pt x="564616" y="564616"/>
                </a:lnTo>
                <a:lnTo>
                  <a:pt x="0" y="5646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4" name="Google Shape;114;p14"/>
          <p:cNvSpPr txBox="1"/>
          <p:nvPr/>
        </p:nvSpPr>
        <p:spPr>
          <a:xfrm>
            <a:off x="1532502" y="655933"/>
            <a:ext cx="1183527" cy="5235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52" u="none" cap="none" strike="noStrike">
                <a:solidFill>
                  <a:srgbClr val="D9291A"/>
                </a:solidFill>
                <a:latin typeface="Poppins"/>
                <a:ea typeface="Poppins"/>
                <a:cs typeface="Poppins"/>
                <a:sym typeface="Poppins"/>
              </a:rPr>
              <a:t>Express</a:t>
            </a:r>
            <a:endParaRPr/>
          </a:p>
          <a:p>
            <a:pPr indent="0" lvl="0" marL="0" marR="0" rtl="0" algn="l">
              <a:lnSpc>
                <a:spcPct val="107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52" u="none" cap="none" strike="noStrike">
                <a:solidFill>
                  <a:srgbClr val="D9291A"/>
                </a:solidFill>
                <a:latin typeface="Poppins"/>
                <a:ea typeface="Poppins"/>
                <a:cs typeface="Poppins"/>
                <a:sym typeface="Poppins"/>
              </a:rPr>
              <a:t>Food</a:t>
            </a:r>
            <a:endParaRPr/>
          </a:p>
        </p:txBody>
      </p:sp>
      <p:sp>
        <p:nvSpPr>
          <p:cNvPr id="115" name="Google Shape;115;p14"/>
          <p:cNvSpPr txBox="1"/>
          <p:nvPr/>
        </p:nvSpPr>
        <p:spPr>
          <a:xfrm>
            <a:off x="9642111" y="794633"/>
            <a:ext cx="1186675" cy="2651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Home</a:t>
            </a:r>
            <a:endParaRPr/>
          </a:p>
        </p:txBody>
      </p:sp>
      <p:sp>
        <p:nvSpPr>
          <p:cNvPr id="116" name="Google Shape;116;p14"/>
          <p:cNvSpPr txBox="1"/>
          <p:nvPr/>
        </p:nvSpPr>
        <p:spPr>
          <a:xfrm>
            <a:off x="11985808" y="794633"/>
            <a:ext cx="1908791" cy="2651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Sobre</a:t>
            </a:r>
            <a:endParaRPr/>
          </a:p>
        </p:txBody>
      </p:sp>
      <p:sp>
        <p:nvSpPr>
          <p:cNvPr id="117" name="Google Shape;117;p14"/>
          <p:cNvSpPr txBox="1"/>
          <p:nvPr/>
        </p:nvSpPr>
        <p:spPr>
          <a:xfrm>
            <a:off x="14355539" y="794633"/>
            <a:ext cx="1908791" cy="2651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Contato</a:t>
            </a:r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1532502" y="2835788"/>
            <a:ext cx="6991452" cy="1569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1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75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Consolidação do delivery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726463" y="9379243"/>
            <a:ext cx="604474" cy="453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42" u="none" cap="none" strike="noStrike">
                <a:solidFill>
                  <a:srgbClr val="D9291A"/>
                </a:solidFill>
                <a:latin typeface="Poppins Black"/>
                <a:ea typeface="Poppins Black"/>
                <a:cs typeface="Poppins Black"/>
                <a:sym typeface="Poppins Black"/>
              </a:rPr>
              <a:t>02</a:t>
            </a:r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1230354" y="4819738"/>
            <a:ext cx="7661747" cy="35352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4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6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O impacto econômico do setor de delivery no Brasil é considerável. Apenas o iFood gerou efeito equivalente a 0,55% do Produto Interno Bruto (PIB) nacional em 2023, criando mais de 900 mil postos de trabalho e movimentando R$ 110,7 bilhões em atividades econômicas que abrangem diversos setores produtivos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0E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/>
          <p:nvPr/>
        </p:nvSpPr>
        <p:spPr>
          <a:xfrm>
            <a:off x="605413" y="2950730"/>
            <a:ext cx="7798775" cy="3710115"/>
          </a:xfrm>
          <a:custGeom>
            <a:rect b="b" l="l" r="r" t="t"/>
            <a:pathLst>
              <a:path extrusionOk="0" h="529128" w="1112243">
                <a:moveTo>
                  <a:pt x="0" y="0"/>
                </a:moveTo>
                <a:lnTo>
                  <a:pt x="1112243" y="0"/>
                </a:lnTo>
                <a:lnTo>
                  <a:pt x="1112243" y="529128"/>
                </a:lnTo>
                <a:lnTo>
                  <a:pt x="0" y="5291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155" l="0" r="0" t="-3154"/>
            </a:stretch>
          </a:blipFill>
          <a:ln>
            <a:noFill/>
          </a:ln>
        </p:spPr>
      </p:sp>
      <p:sp>
        <p:nvSpPr>
          <p:cNvPr id="126" name="Google Shape;126;p15"/>
          <p:cNvSpPr/>
          <p:nvPr/>
        </p:nvSpPr>
        <p:spPr>
          <a:xfrm>
            <a:off x="16946640" y="9333302"/>
            <a:ext cx="564616" cy="564616"/>
          </a:xfrm>
          <a:custGeom>
            <a:rect b="b" l="l" r="r" t="t"/>
            <a:pathLst>
              <a:path extrusionOk="0" h="564616" w="564616">
                <a:moveTo>
                  <a:pt x="0" y="0"/>
                </a:moveTo>
                <a:lnTo>
                  <a:pt x="564616" y="0"/>
                </a:lnTo>
                <a:lnTo>
                  <a:pt x="564616" y="564616"/>
                </a:lnTo>
                <a:lnTo>
                  <a:pt x="0" y="5646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27" name="Google Shape;127;p15"/>
          <p:cNvGrpSpPr/>
          <p:nvPr/>
        </p:nvGrpSpPr>
        <p:grpSpPr>
          <a:xfrm>
            <a:off x="8769618" y="4581968"/>
            <a:ext cx="447640" cy="447640"/>
            <a:chOff x="0" y="0"/>
            <a:chExt cx="117897" cy="117897"/>
          </a:xfrm>
        </p:grpSpPr>
        <p:sp>
          <p:nvSpPr>
            <p:cNvPr id="128" name="Google Shape;128;p15"/>
            <p:cNvSpPr/>
            <p:nvPr/>
          </p:nvSpPr>
          <p:spPr>
            <a:xfrm>
              <a:off x="0" y="0"/>
              <a:ext cx="117897" cy="117897"/>
            </a:xfrm>
            <a:custGeom>
              <a:rect b="b" l="l" r="r" t="t"/>
              <a:pathLst>
                <a:path extrusionOk="0" h="117897" w="117897">
                  <a:moveTo>
                    <a:pt x="0" y="0"/>
                  </a:moveTo>
                  <a:lnTo>
                    <a:pt x="117897" y="0"/>
                  </a:lnTo>
                  <a:lnTo>
                    <a:pt x="117897" y="117897"/>
                  </a:lnTo>
                  <a:lnTo>
                    <a:pt x="0" y="117897"/>
                  </a:lnTo>
                  <a:close/>
                </a:path>
              </a:pathLst>
            </a:custGeom>
            <a:solidFill>
              <a:srgbClr val="D9291A"/>
            </a:solidFill>
            <a:ln>
              <a:noFill/>
            </a:ln>
          </p:spPr>
        </p:sp>
        <p:sp>
          <p:nvSpPr>
            <p:cNvPr id="129" name="Google Shape;129;p15"/>
            <p:cNvSpPr txBox="1"/>
            <p:nvPr/>
          </p:nvSpPr>
          <p:spPr>
            <a:xfrm>
              <a:off x="0" y="0"/>
              <a:ext cx="117897" cy="1178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6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" name="Google Shape;130;p15"/>
          <p:cNvGrpSpPr/>
          <p:nvPr/>
        </p:nvGrpSpPr>
        <p:grpSpPr>
          <a:xfrm>
            <a:off x="8769618" y="6105968"/>
            <a:ext cx="447640" cy="447640"/>
            <a:chOff x="0" y="0"/>
            <a:chExt cx="117897" cy="117897"/>
          </a:xfrm>
        </p:grpSpPr>
        <p:sp>
          <p:nvSpPr>
            <p:cNvPr id="131" name="Google Shape;131;p15"/>
            <p:cNvSpPr/>
            <p:nvPr/>
          </p:nvSpPr>
          <p:spPr>
            <a:xfrm>
              <a:off x="0" y="0"/>
              <a:ext cx="117897" cy="117897"/>
            </a:xfrm>
            <a:custGeom>
              <a:rect b="b" l="l" r="r" t="t"/>
              <a:pathLst>
                <a:path extrusionOk="0" h="117897" w="117897">
                  <a:moveTo>
                    <a:pt x="0" y="0"/>
                  </a:moveTo>
                  <a:lnTo>
                    <a:pt x="117897" y="0"/>
                  </a:lnTo>
                  <a:lnTo>
                    <a:pt x="117897" y="117897"/>
                  </a:lnTo>
                  <a:lnTo>
                    <a:pt x="0" y="117897"/>
                  </a:lnTo>
                  <a:close/>
                </a:path>
              </a:pathLst>
            </a:custGeom>
            <a:solidFill>
              <a:srgbClr val="EBBA46"/>
            </a:solidFill>
            <a:ln>
              <a:noFill/>
            </a:ln>
          </p:spPr>
        </p:sp>
        <p:sp>
          <p:nvSpPr>
            <p:cNvPr id="132" name="Google Shape;132;p15"/>
            <p:cNvSpPr txBox="1"/>
            <p:nvPr/>
          </p:nvSpPr>
          <p:spPr>
            <a:xfrm>
              <a:off x="0" y="0"/>
              <a:ext cx="117897" cy="1178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6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" name="Google Shape;133;p15"/>
          <p:cNvGrpSpPr/>
          <p:nvPr/>
        </p:nvGrpSpPr>
        <p:grpSpPr>
          <a:xfrm>
            <a:off x="8769618" y="8107331"/>
            <a:ext cx="447640" cy="447640"/>
            <a:chOff x="0" y="0"/>
            <a:chExt cx="117897" cy="117897"/>
          </a:xfrm>
        </p:grpSpPr>
        <p:sp>
          <p:nvSpPr>
            <p:cNvPr id="134" name="Google Shape;134;p15"/>
            <p:cNvSpPr/>
            <p:nvPr/>
          </p:nvSpPr>
          <p:spPr>
            <a:xfrm>
              <a:off x="0" y="0"/>
              <a:ext cx="117897" cy="117897"/>
            </a:xfrm>
            <a:custGeom>
              <a:rect b="b" l="l" r="r" t="t"/>
              <a:pathLst>
                <a:path extrusionOk="0" h="117897" w="117897">
                  <a:moveTo>
                    <a:pt x="0" y="0"/>
                  </a:moveTo>
                  <a:lnTo>
                    <a:pt x="117897" y="0"/>
                  </a:lnTo>
                  <a:lnTo>
                    <a:pt x="117897" y="117897"/>
                  </a:lnTo>
                  <a:lnTo>
                    <a:pt x="0" y="117897"/>
                  </a:lnTo>
                  <a:close/>
                </a:path>
              </a:pathLst>
            </a:custGeom>
            <a:solidFill>
              <a:srgbClr val="D9291A"/>
            </a:solidFill>
            <a:ln>
              <a:noFill/>
            </a:ln>
          </p:spPr>
        </p:sp>
        <p:sp>
          <p:nvSpPr>
            <p:cNvPr id="135" name="Google Shape;135;p15"/>
            <p:cNvSpPr txBox="1"/>
            <p:nvPr/>
          </p:nvSpPr>
          <p:spPr>
            <a:xfrm>
              <a:off x="0" y="0"/>
              <a:ext cx="117897" cy="1178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6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15"/>
          <p:cNvSpPr/>
          <p:nvPr/>
        </p:nvSpPr>
        <p:spPr>
          <a:xfrm>
            <a:off x="726463" y="741302"/>
            <a:ext cx="604474" cy="352793"/>
          </a:xfrm>
          <a:custGeom>
            <a:rect b="b" l="l" r="r" t="t"/>
            <a:pathLst>
              <a:path extrusionOk="0" h="352793" w="604474">
                <a:moveTo>
                  <a:pt x="0" y="0"/>
                </a:moveTo>
                <a:lnTo>
                  <a:pt x="604474" y="0"/>
                </a:lnTo>
                <a:lnTo>
                  <a:pt x="604474" y="352793"/>
                </a:lnTo>
                <a:lnTo>
                  <a:pt x="0" y="3527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7" name="Google Shape;137;p15"/>
          <p:cNvSpPr/>
          <p:nvPr/>
        </p:nvSpPr>
        <p:spPr>
          <a:xfrm>
            <a:off x="16721530" y="736470"/>
            <a:ext cx="724916" cy="362458"/>
          </a:xfrm>
          <a:custGeom>
            <a:rect b="b" l="l" r="r" t="t"/>
            <a:pathLst>
              <a:path extrusionOk="0" h="362458" w="724916">
                <a:moveTo>
                  <a:pt x="0" y="0"/>
                </a:moveTo>
                <a:lnTo>
                  <a:pt x="724916" y="0"/>
                </a:lnTo>
                <a:lnTo>
                  <a:pt x="724916" y="362458"/>
                </a:lnTo>
                <a:lnTo>
                  <a:pt x="0" y="3624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38" name="Google Shape;138;p15"/>
          <p:cNvCxnSpPr/>
          <p:nvPr/>
        </p:nvCxnSpPr>
        <p:spPr>
          <a:xfrm>
            <a:off x="-866867" y="1404188"/>
            <a:ext cx="20364141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15"/>
          <p:cNvSpPr txBox="1"/>
          <p:nvPr/>
        </p:nvSpPr>
        <p:spPr>
          <a:xfrm>
            <a:off x="726463" y="9379243"/>
            <a:ext cx="604474" cy="453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42" u="none" cap="none" strike="noStrike">
                <a:solidFill>
                  <a:srgbClr val="D9291A"/>
                </a:solidFill>
                <a:latin typeface="Poppins Black"/>
                <a:ea typeface="Poppins Black"/>
                <a:cs typeface="Poppins Black"/>
                <a:sym typeface="Poppins Black"/>
              </a:rPr>
              <a:t>03</a:t>
            </a:r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8769618" y="2870981"/>
            <a:ext cx="7323262" cy="9320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1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456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Delivery</a:t>
            </a:r>
            <a:endParaRPr/>
          </a:p>
        </p:txBody>
      </p:sp>
      <p:sp>
        <p:nvSpPr>
          <p:cNvPr id="141" name="Google Shape;141;p15"/>
          <p:cNvSpPr txBox="1"/>
          <p:nvPr/>
        </p:nvSpPr>
        <p:spPr>
          <a:xfrm>
            <a:off x="9642111" y="4500843"/>
            <a:ext cx="2280441" cy="6655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3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Desafios do delivery</a:t>
            </a:r>
            <a:endParaRPr/>
          </a:p>
        </p:txBody>
      </p:sp>
      <p:sp>
        <p:nvSpPr>
          <p:cNvPr id="142" name="Google Shape;142;p15"/>
          <p:cNvSpPr txBox="1"/>
          <p:nvPr/>
        </p:nvSpPr>
        <p:spPr>
          <a:xfrm>
            <a:off x="9642111" y="6006549"/>
            <a:ext cx="1666079" cy="9799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3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Banco de dados relacional</a:t>
            </a:r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9642111" y="8007912"/>
            <a:ext cx="2280441" cy="6655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3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Impacto esperado</a:t>
            </a:r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11995333" y="4415082"/>
            <a:ext cx="5155475" cy="12732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13876" lvl="1" marL="427752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1"/>
              <a:buFont typeface="Arial"/>
              <a:buChar char="•"/>
            </a:pPr>
            <a:r>
              <a:rPr b="0" i="0" lang="en-US" sz="19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Atrasos e Erros de pedidos</a:t>
            </a:r>
            <a:endParaRPr/>
          </a:p>
          <a:p>
            <a:pPr indent="-213876" lvl="1" marL="427752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1"/>
              <a:buFont typeface="Arial"/>
              <a:buChar char="•"/>
            </a:pPr>
            <a:r>
              <a:rPr b="0" i="0" lang="en-US" sz="19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Falta de informação em tempo real</a:t>
            </a:r>
            <a:endParaRPr/>
          </a:p>
          <a:p>
            <a:pPr indent="-213876" lvl="1" marL="427752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1"/>
              <a:buFont typeface="Arial"/>
              <a:buChar char="•"/>
            </a:pPr>
            <a:r>
              <a:rPr b="0" i="0" lang="en-US" sz="19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Otimização logística e custos</a:t>
            </a:r>
            <a:endParaRPr/>
          </a:p>
          <a:p>
            <a:pPr indent="0" lvl="0" marL="0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81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11922552" y="6077393"/>
            <a:ext cx="6745094" cy="12732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13876" lvl="1" marL="427752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1"/>
              <a:buFont typeface="Arial"/>
              <a:buChar char="•"/>
            </a:pPr>
            <a:r>
              <a:rPr b="0" i="0" lang="en-US" sz="19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Relações complexas (clientes, pedidos, entregadores)</a:t>
            </a:r>
            <a:endParaRPr/>
          </a:p>
          <a:p>
            <a:pPr indent="-213876" lvl="1" marL="427752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1"/>
              <a:buFont typeface="Arial"/>
              <a:buChar char="•"/>
            </a:pPr>
            <a:r>
              <a:rPr b="0" i="0" lang="en-US" sz="19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Integridade, redundância e acesso simultâneo</a:t>
            </a:r>
            <a:endParaRPr/>
          </a:p>
          <a:p>
            <a:pPr indent="-213876" lvl="1" marL="427752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1"/>
              <a:buFont typeface="Arial"/>
              <a:buChar char="•"/>
            </a:pPr>
            <a:r>
              <a:rPr b="0" i="0" lang="en-US" sz="19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Integração de API’s (Pagamento e etc)</a:t>
            </a:r>
            <a:endParaRPr/>
          </a:p>
        </p:txBody>
      </p:sp>
      <p:sp>
        <p:nvSpPr>
          <p:cNvPr id="146" name="Google Shape;146;p15"/>
          <p:cNvSpPr txBox="1"/>
          <p:nvPr/>
        </p:nvSpPr>
        <p:spPr>
          <a:xfrm>
            <a:off x="11922552" y="7960287"/>
            <a:ext cx="5155475" cy="644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13876" lvl="1" marL="427752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1"/>
              <a:buFont typeface="Arial"/>
              <a:buChar char="•"/>
            </a:pPr>
            <a:r>
              <a:rPr b="0" i="0" lang="en-US" sz="19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Experiencia do usuário aprimorada</a:t>
            </a:r>
            <a:endParaRPr/>
          </a:p>
          <a:p>
            <a:pPr indent="-213876" lvl="1" marL="427752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1"/>
              <a:buFont typeface="Arial"/>
              <a:buChar char="•"/>
            </a:pPr>
            <a:r>
              <a:rPr b="0" i="0" lang="en-US" sz="19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Eficiência operacional e inovação</a:t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1532502" y="655933"/>
            <a:ext cx="1183527" cy="5235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52" u="none" cap="none" strike="noStrike">
                <a:solidFill>
                  <a:srgbClr val="D9291A"/>
                </a:solidFill>
                <a:latin typeface="Poppins"/>
                <a:ea typeface="Poppins"/>
                <a:cs typeface="Poppins"/>
                <a:sym typeface="Poppins"/>
              </a:rPr>
              <a:t>Express</a:t>
            </a:r>
            <a:endParaRPr/>
          </a:p>
          <a:p>
            <a:pPr indent="0" lvl="0" marL="0" marR="0" rtl="0" algn="l">
              <a:lnSpc>
                <a:spcPct val="107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52" u="none" cap="none" strike="noStrike">
                <a:solidFill>
                  <a:srgbClr val="D9291A"/>
                </a:solidFill>
                <a:latin typeface="Poppins"/>
                <a:ea typeface="Poppins"/>
                <a:cs typeface="Poppins"/>
                <a:sym typeface="Poppins"/>
              </a:rPr>
              <a:t>Food</a:t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9642111" y="794633"/>
            <a:ext cx="1186675" cy="2651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Home</a:t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11985808" y="794633"/>
            <a:ext cx="1908791" cy="2651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Sobre</a:t>
            </a:r>
            <a:endParaRPr/>
          </a:p>
        </p:txBody>
      </p:sp>
      <p:sp>
        <p:nvSpPr>
          <p:cNvPr id="150" name="Google Shape;150;p15"/>
          <p:cNvSpPr txBox="1"/>
          <p:nvPr/>
        </p:nvSpPr>
        <p:spPr>
          <a:xfrm>
            <a:off x="14355539" y="794633"/>
            <a:ext cx="1908791" cy="2651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Contato</a:t>
            </a:r>
            <a:endParaRPr/>
          </a:p>
        </p:txBody>
      </p:sp>
      <p:sp>
        <p:nvSpPr>
          <p:cNvPr id="151" name="Google Shape;151;p15"/>
          <p:cNvSpPr txBox="1"/>
          <p:nvPr/>
        </p:nvSpPr>
        <p:spPr>
          <a:xfrm>
            <a:off x="605413" y="6948383"/>
            <a:ext cx="7672385" cy="21934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4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Projeção de faturamento</a:t>
            </a:r>
            <a:endParaRPr/>
          </a:p>
          <a:p>
            <a:pPr indent="0" lvl="0" marL="0" marR="0" rtl="0" algn="l">
              <a:lnSpc>
                <a:spcPct val="542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181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24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Brasil</a:t>
            </a:r>
            <a:r>
              <a:rPr b="0" i="0" lang="en-US" sz="25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R$ 38bi (2023) → R$ 50bi (2030)</a:t>
            </a:r>
            <a:endParaRPr/>
          </a:p>
          <a:p>
            <a:pPr indent="0" lvl="0" marL="0" marR="0" rtl="0" algn="l">
              <a:lnSpc>
                <a:spcPct val="124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Global</a:t>
            </a:r>
            <a:r>
              <a:rPr b="0" i="0" lang="en-US" sz="25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USD 148bi (2025) → USD 329bi (2033)</a:t>
            </a:r>
            <a:endParaRPr/>
          </a:p>
          <a:p>
            <a:pPr indent="0" lvl="0" marL="0" marR="0" rtl="0" algn="l">
              <a:lnSpc>
                <a:spcPct val="959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81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959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81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0E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16"/>
          <p:cNvGrpSpPr/>
          <p:nvPr/>
        </p:nvGrpSpPr>
        <p:grpSpPr>
          <a:xfrm>
            <a:off x="1028700" y="1976657"/>
            <a:ext cx="525108" cy="525108"/>
            <a:chOff x="0" y="0"/>
            <a:chExt cx="138300" cy="138300"/>
          </a:xfrm>
        </p:grpSpPr>
        <p:sp>
          <p:nvSpPr>
            <p:cNvPr id="157" name="Google Shape;157;p16"/>
            <p:cNvSpPr/>
            <p:nvPr/>
          </p:nvSpPr>
          <p:spPr>
            <a:xfrm>
              <a:off x="0" y="0"/>
              <a:ext cx="138300" cy="138300"/>
            </a:xfrm>
            <a:custGeom>
              <a:rect b="b" l="l" r="r" t="t"/>
              <a:pathLst>
                <a:path extrusionOk="0" h="138300" w="138300">
                  <a:moveTo>
                    <a:pt x="0" y="0"/>
                  </a:moveTo>
                  <a:lnTo>
                    <a:pt x="138300" y="0"/>
                  </a:lnTo>
                  <a:lnTo>
                    <a:pt x="138300" y="138300"/>
                  </a:lnTo>
                  <a:lnTo>
                    <a:pt x="0" y="138300"/>
                  </a:lnTo>
                  <a:close/>
                </a:path>
              </a:pathLst>
            </a:custGeom>
            <a:solidFill>
              <a:srgbClr val="D9291A"/>
            </a:solidFill>
            <a:ln>
              <a:noFill/>
            </a:ln>
          </p:spPr>
        </p:sp>
        <p:sp>
          <p:nvSpPr>
            <p:cNvPr id="158" name="Google Shape;158;p16"/>
            <p:cNvSpPr txBox="1"/>
            <p:nvPr/>
          </p:nvSpPr>
          <p:spPr>
            <a:xfrm>
              <a:off x="0" y="0"/>
              <a:ext cx="138300" cy="13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6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16"/>
          <p:cNvSpPr txBox="1"/>
          <p:nvPr/>
        </p:nvSpPr>
        <p:spPr>
          <a:xfrm>
            <a:off x="726463" y="9379243"/>
            <a:ext cx="604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42">
                <a:solidFill>
                  <a:srgbClr val="D9291A"/>
                </a:solidFill>
                <a:latin typeface="Poppins Black"/>
                <a:ea typeface="Poppins Black"/>
                <a:cs typeface="Poppins Black"/>
                <a:sym typeface="Poppins Black"/>
              </a:rPr>
              <a:t>04</a:t>
            </a:r>
            <a:endParaRPr/>
          </a:p>
        </p:txBody>
      </p:sp>
      <p:sp>
        <p:nvSpPr>
          <p:cNvPr id="160" name="Google Shape;160;p16"/>
          <p:cNvSpPr txBox="1"/>
          <p:nvPr/>
        </p:nvSpPr>
        <p:spPr>
          <a:xfrm>
            <a:off x="1985923" y="1866142"/>
            <a:ext cx="16302077" cy="793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1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556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Modelagem Entidade Relacionamento</a:t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16946640" y="9333302"/>
            <a:ext cx="564616" cy="564616"/>
          </a:xfrm>
          <a:custGeom>
            <a:rect b="b" l="l" r="r" t="t"/>
            <a:pathLst>
              <a:path extrusionOk="0" h="564616" w="564616">
                <a:moveTo>
                  <a:pt x="0" y="0"/>
                </a:moveTo>
                <a:lnTo>
                  <a:pt x="564616" y="0"/>
                </a:lnTo>
                <a:lnTo>
                  <a:pt x="564616" y="564616"/>
                </a:lnTo>
                <a:lnTo>
                  <a:pt x="0" y="5646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2" name="Google Shape;162;p16"/>
          <p:cNvSpPr txBox="1"/>
          <p:nvPr/>
        </p:nvSpPr>
        <p:spPr>
          <a:xfrm>
            <a:off x="1028700" y="3121851"/>
            <a:ext cx="7617600" cy="6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Estrutura de Tabelas:</a:t>
            </a:r>
            <a:endParaRPr sz="1300"/>
          </a:p>
          <a:p>
            <a:pPr indent="0" lvl="0" marL="0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981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18320" lvl="1" marL="449342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1"/>
              <a:buFont typeface="Arial"/>
              <a:buChar char="•"/>
            </a:pPr>
            <a:r>
              <a:rPr b="1" i="0" lang="en-US" sz="19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Cliente:</a:t>
            </a:r>
            <a:r>
              <a:rPr b="0" i="0" lang="en-US" sz="19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id_cliente (PK), nome, email, telefone.</a:t>
            </a:r>
            <a:endParaRPr sz="1300"/>
          </a:p>
          <a:p>
            <a:pPr indent="-218320" lvl="1" marL="449342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1"/>
              <a:buFont typeface="Arial"/>
              <a:buChar char="•"/>
            </a:pPr>
            <a:r>
              <a:rPr b="1" i="0" lang="en-US" sz="19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Restaurante:</a:t>
            </a:r>
            <a:r>
              <a:rPr b="0" i="0" lang="en-US" sz="19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id_restaurante (PK), nome, categoria, endereco.</a:t>
            </a:r>
            <a:endParaRPr sz="1300"/>
          </a:p>
          <a:p>
            <a:pPr indent="-218320" lvl="1" marL="449342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1"/>
              <a:buFont typeface="Arial"/>
              <a:buChar char="•"/>
            </a:pPr>
            <a:r>
              <a:rPr b="1" i="0" lang="en-US" sz="19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Entregador: </a:t>
            </a:r>
            <a:r>
              <a:rPr b="0" i="0" lang="en-US" sz="19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id_entregador (PK), nome, veiculo.</a:t>
            </a:r>
            <a:endParaRPr sz="1300"/>
          </a:p>
          <a:p>
            <a:pPr indent="-218320" lvl="1" marL="449342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1"/>
              <a:buFont typeface="Arial"/>
              <a:buChar char="•"/>
            </a:pPr>
            <a:r>
              <a:rPr b="1" i="0" lang="en-US" sz="19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Produto: </a:t>
            </a:r>
            <a:r>
              <a:rPr b="0" i="0" lang="en-US" sz="19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id_produto (PK), nome, preco, id_restaurante (FK).</a:t>
            </a:r>
            <a:endParaRPr sz="1300"/>
          </a:p>
          <a:p>
            <a:pPr indent="-218320" lvl="1" marL="449342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1"/>
              <a:buFont typeface="Arial"/>
              <a:buChar char="•"/>
            </a:pPr>
            <a:r>
              <a:rPr b="1" i="0" lang="en-US" sz="19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Pedido: </a:t>
            </a:r>
            <a:r>
              <a:rPr b="0" i="0" lang="en-US" sz="19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id_pedido (PK), data_hora (datetime), status, id_cliente (FK), id_restaurante (FK), id_entregador (FK).</a:t>
            </a:r>
            <a:endParaRPr sz="1300"/>
          </a:p>
          <a:p>
            <a:pPr indent="-218320" lvl="1" marL="449342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1"/>
              <a:buFont typeface="Arial"/>
              <a:buChar char="•"/>
            </a:pPr>
            <a:r>
              <a:rPr b="1" i="0" lang="en-US" sz="19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Itens_Pedido: </a:t>
            </a:r>
            <a:r>
              <a:rPr b="0" i="0" lang="en-US" sz="19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id_item (PK), id_pedido (FK), id_produto (FK), quantidade.</a:t>
            </a:r>
            <a:endParaRPr sz="1300"/>
          </a:p>
          <a:p>
            <a:pPr indent="-218320" lvl="1" marL="449342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1"/>
              <a:buFont typeface="Arial"/>
              <a:buChar char="•"/>
            </a:pPr>
            <a:r>
              <a:rPr b="1" i="0" lang="en-US" sz="19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Avaliação: </a:t>
            </a:r>
            <a:r>
              <a:rPr b="0" i="0" lang="en-US" sz="19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id_avaliacao (PK), nota, comentario, id_pedido (FK), tipo_avaliacao (cliente/entregador).</a:t>
            </a:r>
            <a:endParaRPr sz="1300"/>
          </a:p>
          <a:p>
            <a:pPr indent="-218320" lvl="1" marL="449342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1"/>
              <a:buFont typeface="Arial"/>
              <a:buChar char="•"/>
            </a:pPr>
            <a:r>
              <a:rPr b="1" i="0" lang="en-US" sz="19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Endereço: </a:t>
            </a:r>
            <a:r>
              <a:rPr b="0" i="0" lang="en-US" sz="19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id_endereco (PK), rua, numero, cidade, estado, complemento, id_cliente (FK).</a:t>
            </a:r>
            <a:endParaRPr sz="1300"/>
          </a:p>
          <a:p>
            <a:pPr indent="0" lvl="0" marL="0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81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9549762" y="3208851"/>
            <a:ext cx="7309500" cy="6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Relacionamentos:</a:t>
            </a:r>
            <a:endParaRPr sz="1300"/>
          </a:p>
          <a:p>
            <a:pPr indent="0" lvl="0" marL="0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981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18320" lvl="1" marL="449342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1"/>
              <a:buFont typeface="Arial"/>
              <a:buChar char="•"/>
            </a:pPr>
            <a:r>
              <a:rPr b="1" i="0" lang="en-US" sz="19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Cliente - Pedido: </a:t>
            </a:r>
            <a:r>
              <a:rPr b="0" i="0" lang="en-US" sz="19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1:N (Um cliente pode realizar vários pedidos).</a:t>
            </a:r>
            <a:endParaRPr sz="1300"/>
          </a:p>
          <a:p>
            <a:pPr indent="-218320" lvl="1" marL="449342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1"/>
              <a:buFont typeface="Arial"/>
              <a:buChar char="•"/>
            </a:pPr>
            <a:r>
              <a:rPr b="1" i="0" lang="en-US" sz="19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Restaurante - Pedido: </a:t>
            </a:r>
            <a:r>
              <a:rPr b="0" i="0" lang="en-US" sz="19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1:N (Um restaurante pode receber vários pedidos).</a:t>
            </a:r>
            <a:endParaRPr sz="1300"/>
          </a:p>
          <a:p>
            <a:pPr indent="-218320" lvl="1" marL="449342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1"/>
              <a:buFont typeface="Arial"/>
              <a:buChar char="•"/>
            </a:pPr>
            <a:r>
              <a:rPr b="1" i="0" lang="en-US" sz="19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Pedido - Itens_Pedido:</a:t>
            </a:r>
            <a:r>
              <a:rPr b="0" i="0" lang="en-US" sz="19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1:N (Um pedido contém múltiplos itens).</a:t>
            </a:r>
            <a:endParaRPr sz="1300"/>
          </a:p>
          <a:p>
            <a:pPr indent="-218320" lvl="1" marL="449342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1"/>
              <a:buFont typeface="Arial"/>
              <a:buChar char="•"/>
            </a:pPr>
            <a:r>
              <a:rPr b="1" i="0" lang="en-US" sz="19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Produto - Itens_Pedido: </a:t>
            </a:r>
            <a:r>
              <a:rPr b="0" i="0" lang="en-US" sz="19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1:N (Um produto pode estar presente em múltiplos pedidos).</a:t>
            </a:r>
            <a:endParaRPr sz="1300"/>
          </a:p>
          <a:p>
            <a:pPr indent="-218320" lvl="1" marL="449342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1"/>
              <a:buFont typeface="Arial"/>
              <a:buChar char="•"/>
            </a:pPr>
            <a:r>
              <a:rPr b="1" i="0" lang="en-US" sz="19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Pedido - Avaliação: </a:t>
            </a:r>
            <a:r>
              <a:rPr b="0" i="0" lang="en-US" sz="19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1:N (Um pedido pode receber múltiplas avaliações).</a:t>
            </a:r>
            <a:endParaRPr sz="1300"/>
          </a:p>
          <a:p>
            <a:pPr indent="-218320" lvl="1" marL="449342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1"/>
              <a:buFont typeface="Arial"/>
              <a:buChar char="•"/>
            </a:pPr>
            <a:r>
              <a:rPr b="1" i="0" lang="en-US" sz="19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Cliente - Endereço: </a:t>
            </a:r>
            <a:r>
              <a:rPr b="0" i="0" lang="en-US" sz="19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1:N (Um cliente pode ter múltiplos endereços).</a:t>
            </a:r>
            <a:endParaRPr sz="1300"/>
          </a:p>
          <a:p>
            <a:pPr indent="-218320" lvl="1" marL="449342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81"/>
              <a:buFont typeface="Arial"/>
              <a:buChar char="•"/>
            </a:pPr>
            <a:r>
              <a:rPr b="1" i="0" lang="en-US" sz="19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Entregador - Pedido:</a:t>
            </a:r>
            <a:r>
              <a:rPr b="0" i="0" lang="en-US" sz="1981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1:N (Um entregador pode entregar vários pedidos).</a:t>
            </a:r>
            <a:endParaRPr sz="1300"/>
          </a:p>
          <a:p>
            <a:pPr indent="0" lvl="0" marL="0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81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726463" y="741302"/>
            <a:ext cx="604474" cy="352793"/>
          </a:xfrm>
          <a:custGeom>
            <a:rect b="b" l="l" r="r" t="t"/>
            <a:pathLst>
              <a:path extrusionOk="0" h="352793" w="604474">
                <a:moveTo>
                  <a:pt x="0" y="0"/>
                </a:moveTo>
                <a:lnTo>
                  <a:pt x="604474" y="0"/>
                </a:lnTo>
                <a:lnTo>
                  <a:pt x="604474" y="352793"/>
                </a:lnTo>
                <a:lnTo>
                  <a:pt x="0" y="3527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5" name="Google Shape;165;p16"/>
          <p:cNvSpPr/>
          <p:nvPr/>
        </p:nvSpPr>
        <p:spPr>
          <a:xfrm>
            <a:off x="16721530" y="736470"/>
            <a:ext cx="724916" cy="362458"/>
          </a:xfrm>
          <a:custGeom>
            <a:rect b="b" l="l" r="r" t="t"/>
            <a:pathLst>
              <a:path extrusionOk="0" h="362458" w="724916">
                <a:moveTo>
                  <a:pt x="0" y="0"/>
                </a:moveTo>
                <a:lnTo>
                  <a:pt x="724916" y="0"/>
                </a:lnTo>
                <a:lnTo>
                  <a:pt x="724916" y="362458"/>
                </a:lnTo>
                <a:lnTo>
                  <a:pt x="0" y="3624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66" name="Google Shape;166;p16"/>
          <p:cNvCxnSpPr/>
          <p:nvPr/>
        </p:nvCxnSpPr>
        <p:spPr>
          <a:xfrm>
            <a:off x="-866867" y="1404188"/>
            <a:ext cx="20364141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" name="Google Shape;167;p16"/>
          <p:cNvSpPr txBox="1"/>
          <p:nvPr/>
        </p:nvSpPr>
        <p:spPr>
          <a:xfrm>
            <a:off x="1532502" y="655933"/>
            <a:ext cx="1183527" cy="5235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52" u="none" cap="none" strike="noStrike">
                <a:solidFill>
                  <a:srgbClr val="D9291A"/>
                </a:solidFill>
                <a:latin typeface="Poppins"/>
                <a:ea typeface="Poppins"/>
                <a:cs typeface="Poppins"/>
                <a:sym typeface="Poppins"/>
              </a:rPr>
              <a:t>Express</a:t>
            </a:r>
            <a:endParaRPr/>
          </a:p>
          <a:p>
            <a:pPr indent="0" lvl="0" marL="0" marR="0" rtl="0" algn="l">
              <a:lnSpc>
                <a:spcPct val="107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52" u="none" cap="none" strike="noStrike">
                <a:solidFill>
                  <a:srgbClr val="D9291A"/>
                </a:solidFill>
                <a:latin typeface="Poppins"/>
                <a:ea typeface="Poppins"/>
                <a:cs typeface="Poppins"/>
                <a:sym typeface="Poppins"/>
              </a:rPr>
              <a:t>Food</a:t>
            </a:r>
            <a:endParaRPr/>
          </a:p>
        </p:txBody>
      </p:sp>
      <p:sp>
        <p:nvSpPr>
          <p:cNvPr id="168" name="Google Shape;168;p16"/>
          <p:cNvSpPr txBox="1"/>
          <p:nvPr/>
        </p:nvSpPr>
        <p:spPr>
          <a:xfrm>
            <a:off x="9642111" y="794633"/>
            <a:ext cx="1186675" cy="2651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Home</a:t>
            </a:r>
            <a:endParaRPr/>
          </a:p>
        </p:txBody>
      </p:sp>
      <p:sp>
        <p:nvSpPr>
          <p:cNvPr id="169" name="Google Shape;169;p16"/>
          <p:cNvSpPr txBox="1"/>
          <p:nvPr/>
        </p:nvSpPr>
        <p:spPr>
          <a:xfrm>
            <a:off x="11985808" y="794633"/>
            <a:ext cx="1908791" cy="2651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Sobre</a:t>
            </a:r>
            <a:endParaRPr/>
          </a:p>
        </p:txBody>
      </p:sp>
      <p:sp>
        <p:nvSpPr>
          <p:cNvPr id="170" name="Google Shape;170;p16"/>
          <p:cNvSpPr txBox="1"/>
          <p:nvPr/>
        </p:nvSpPr>
        <p:spPr>
          <a:xfrm>
            <a:off x="14355539" y="794633"/>
            <a:ext cx="1908791" cy="2651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Contato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0E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/>
          <p:nvPr/>
        </p:nvSpPr>
        <p:spPr>
          <a:xfrm>
            <a:off x="2914550" y="2729062"/>
            <a:ext cx="12458900" cy="6920255"/>
          </a:xfrm>
          <a:custGeom>
            <a:rect b="b" l="l" r="r" t="t"/>
            <a:pathLst>
              <a:path extrusionOk="0" h="543129" w="977823">
                <a:moveTo>
                  <a:pt x="14292" y="0"/>
                </a:moveTo>
                <a:lnTo>
                  <a:pt x="963531" y="0"/>
                </a:lnTo>
                <a:cubicBezTo>
                  <a:pt x="971425" y="0"/>
                  <a:pt x="977823" y="6399"/>
                  <a:pt x="977823" y="14292"/>
                </a:cubicBezTo>
                <a:lnTo>
                  <a:pt x="977823" y="528837"/>
                </a:lnTo>
                <a:cubicBezTo>
                  <a:pt x="977823" y="536730"/>
                  <a:pt x="971425" y="543129"/>
                  <a:pt x="963531" y="543129"/>
                </a:cubicBezTo>
                <a:lnTo>
                  <a:pt x="14292" y="543129"/>
                </a:lnTo>
                <a:cubicBezTo>
                  <a:pt x="6399" y="543129"/>
                  <a:pt x="0" y="536730"/>
                  <a:pt x="0" y="528837"/>
                </a:cubicBezTo>
                <a:lnTo>
                  <a:pt x="0" y="14292"/>
                </a:lnTo>
                <a:cubicBezTo>
                  <a:pt x="0" y="6399"/>
                  <a:pt x="6399" y="0"/>
                  <a:pt x="14292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612" l="0" r="0" t="-8131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" name="Google Shape;176;p17"/>
          <p:cNvGrpSpPr/>
          <p:nvPr/>
        </p:nvGrpSpPr>
        <p:grpSpPr>
          <a:xfrm>
            <a:off x="1028700" y="1976657"/>
            <a:ext cx="525108" cy="525108"/>
            <a:chOff x="0" y="0"/>
            <a:chExt cx="138300" cy="138300"/>
          </a:xfrm>
        </p:grpSpPr>
        <p:sp>
          <p:nvSpPr>
            <p:cNvPr id="177" name="Google Shape;177;p17"/>
            <p:cNvSpPr/>
            <p:nvPr/>
          </p:nvSpPr>
          <p:spPr>
            <a:xfrm>
              <a:off x="0" y="0"/>
              <a:ext cx="138300" cy="138300"/>
            </a:xfrm>
            <a:custGeom>
              <a:rect b="b" l="l" r="r" t="t"/>
              <a:pathLst>
                <a:path extrusionOk="0" h="138300" w="138300">
                  <a:moveTo>
                    <a:pt x="0" y="0"/>
                  </a:moveTo>
                  <a:lnTo>
                    <a:pt x="138300" y="0"/>
                  </a:lnTo>
                  <a:lnTo>
                    <a:pt x="138300" y="138300"/>
                  </a:lnTo>
                  <a:lnTo>
                    <a:pt x="0" y="138300"/>
                  </a:lnTo>
                  <a:close/>
                </a:path>
              </a:pathLst>
            </a:custGeom>
            <a:solidFill>
              <a:srgbClr val="D9291A"/>
            </a:solidFill>
            <a:ln>
              <a:noFill/>
            </a:ln>
          </p:spPr>
        </p:sp>
        <p:sp>
          <p:nvSpPr>
            <p:cNvPr id="178" name="Google Shape;178;p17"/>
            <p:cNvSpPr txBox="1"/>
            <p:nvPr/>
          </p:nvSpPr>
          <p:spPr>
            <a:xfrm>
              <a:off x="0" y="0"/>
              <a:ext cx="138300" cy="13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6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17"/>
          <p:cNvSpPr/>
          <p:nvPr/>
        </p:nvSpPr>
        <p:spPr>
          <a:xfrm>
            <a:off x="16946640" y="9333302"/>
            <a:ext cx="564616" cy="564616"/>
          </a:xfrm>
          <a:custGeom>
            <a:rect b="b" l="l" r="r" t="t"/>
            <a:pathLst>
              <a:path extrusionOk="0" h="564616" w="564616">
                <a:moveTo>
                  <a:pt x="0" y="0"/>
                </a:moveTo>
                <a:lnTo>
                  <a:pt x="564616" y="0"/>
                </a:lnTo>
                <a:lnTo>
                  <a:pt x="564616" y="564616"/>
                </a:lnTo>
                <a:lnTo>
                  <a:pt x="0" y="5646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0" name="Google Shape;180;p17"/>
          <p:cNvSpPr/>
          <p:nvPr/>
        </p:nvSpPr>
        <p:spPr>
          <a:xfrm>
            <a:off x="726463" y="741302"/>
            <a:ext cx="604474" cy="352793"/>
          </a:xfrm>
          <a:custGeom>
            <a:rect b="b" l="l" r="r" t="t"/>
            <a:pathLst>
              <a:path extrusionOk="0" h="352793" w="604474">
                <a:moveTo>
                  <a:pt x="0" y="0"/>
                </a:moveTo>
                <a:lnTo>
                  <a:pt x="604474" y="0"/>
                </a:lnTo>
                <a:lnTo>
                  <a:pt x="604474" y="352793"/>
                </a:lnTo>
                <a:lnTo>
                  <a:pt x="0" y="3527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1" name="Google Shape;181;p17"/>
          <p:cNvSpPr/>
          <p:nvPr/>
        </p:nvSpPr>
        <p:spPr>
          <a:xfrm>
            <a:off x="16721530" y="736470"/>
            <a:ext cx="724916" cy="362458"/>
          </a:xfrm>
          <a:custGeom>
            <a:rect b="b" l="l" r="r" t="t"/>
            <a:pathLst>
              <a:path extrusionOk="0" h="362458" w="724916">
                <a:moveTo>
                  <a:pt x="0" y="0"/>
                </a:moveTo>
                <a:lnTo>
                  <a:pt x="724916" y="0"/>
                </a:lnTo>
                <a:lnTo>
                  <a:pt x="724916" y="362458"/>
                </a:lnTo>
                <a:lnTo>
                  <a:pt x="0" y="3624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82" name="Google Shape;182;p17"/>
          <p:cNvCxnSpPr/>
          <p:nvPr/>
        </p:nvCxnSpPr>
        <p:spPr>
          <a:xfrm>
            <a:off x="-866867" y="1404188"/>
            <a:ext cx="20364141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p17"/>
          <p:cNvSpPr txBox="1"/>
          <p:nvPr/>
        </p:nvSpPr>
        <p:spPr>
          <a:xfrm>
            <a:off x="726463" y="9379243"/>
            <a:ext cx="604474" cy="453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42" u="none" cap="none" strike="noStrike">
                <a:solidFill>
                  <a:srgbClr val="D9291A"/>
                </a:solidFill>
                <a:latin typeface="Poppins Black"/>
                <a:ea typeface="Poppins Black"/>
                <a:cs typeface="Poppins Black"/>
                <a:sym typeface="Poppins Black"/>
              </a:rPr>
              <a:t>05</a:t>
            </a:r>
            <a:endParaRPr/>
          </a:p>
        </p:txBody>
      </p:sp>
      <p:sp>
        <p:nvSpPr>
          <p:cNvPr id="184" name="Google Shape;184;p17"/>
          <p:cNvSpPr txBox="1"/>
          <p:nvPr/>
        </p:nvSpPr>
        <p:spPr>
          <a:xfrm>
            <a:off x="1985923" y="1796986"/>
            <a:ext cx="6006874" cy="9320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1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456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DER</a:t>
            </a:r>
            <a:endParaRPr/>
          </a:p>
        </p:txBody>
      </p:sp>
      <p:sp>
        <p:nvSpPr>
          <p:cNvPr id="185" name="Google Shape;185;p17"/>
          <p:cNvSpPr txBox="1"/>
          <p:nvPr/>
        </p:nvSpPr>
        <p:spPr>
          <a:xfrm>
            <a:off x="1532502" y="655933"/>
            <a:ext cx="1183527" cy="5235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52" u="none" cap="none" strike="noStrike">
                <a:solidFill>
                  <a:srgbClr val="D9291A"/>
                </a:solidFill>
                <a:latin typeface="Poppins"/>
                <a:ea typeface="Poppins"/>
                <a:cs typeface="Poppins"/>
                <a:sym typeface="Poppins"/>
              </a:rPr>
              <a:t>Express</a:t>
            </a:r>
            <a:endParaRPr/>
          </a:p>
          <a:p>
            <a:pPr indent="0" lvl="0" marL="0" marR="0" rtl="0" algn="l">
              <a:lnSpc>
                <a:spcPct val="107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52" u="none" cap="none" strike="noStrike">
                <a:solidFill>
                  <a:srgbClr val="D9291A"/>
                </a:solidFill>
                <a:latin typeface="Poppins"/>
                <a:ea typeface="Poppins"/>
                <a:cs typeface="Poppins"/>
                <a:sym typeface="Poppins"/>
              </a:rPr>
              <a:t>Food</a:t>
            </a:r>
            <a:endParaRPr/>
          </a:p>
        </p:txBody>
      </p:sp>
      <p:sp>
        <p:nvSpPr>
          <p:cNvPr id="186" name="Google Shape;186;p17"/>
          <p:cNvSpPr txBox="1"/>
          <p:nvPr/>
        </p:nvSpPr>
        <p:spPr>
          <a:xfrm>
            <a:off x="9642111" y="794633"/>
            <a:ext cx="1186675" cy="2651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Home</a:t>
            </a:r>
            <a:endParaRPr/>
          </a:p>
        </p:txBody>
      </p:sp>
      <p:sp>
        <p:nvSpPr>
          <p:cNvPr id="187" name="Google Shape;187;p17"/>
          <p:cNvSpPr txBox="1"/>
          <p:nvPr/>
        </p:nvSpPr>
        <p:spPr>
          <a:xfrm>
            <a:off x="11985808" y="794633"/>
            <a:ext cx="1908791" cy="2651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Sobre</a:t>
            </a:r>
            <a:endParaRPr/>
          </a:p>
        </p:txBody>
      </p:sp>
      <p:sp>
        <p:nvSpPr>
          <p:cNvPr id="188" name="Google Shape;188;p17"/>
          <p:cNvSpPr txBox="1"/>
          <p:nvPr/>
        </p:nvSpPr>
        <p:spPr>
          <a:xfrm>
            <a:off x="14355539" y="794633"/>
            <a:ext cx="1908791" cy="2651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Contato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0E1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8"/>
          <p:cNvGrpSpPr/>
          <p:nvPr/>
        </p:nvGrpSpPr>
        <p:grpSpPr>
          <a:xfrm>
            <a:off x="1028700" y="1976657"/>
            <a:ext cx="525108" cy="525108"/>
            <a:chOff x="0" y="0"/>
            <a:chExt cx="138300" cy="138300"/>
          </a:xfrm>
        </p:grpSpPr>
        <p:sp>
          <p:nvSpPr>
            <p:cNvPr id="194" name="Google Shape;194;p18"/>
            <p:cNvSpPr/>
            <p:nvPr/>
          </p:nvSpPr>
          <p:spPr>
            <a:xfrm>
              <a:off x="0" y="0"/>
              <a:ext cx="138300" cy="138300"/>
            </a:xfrm>
            <a:custGeom>
              <a:rect b="b" l="l" r="r" t="t"/>
              <a:pathLst>
                <a:path extrusionOk="0" h="138300" w="138300">
                  <a:moveTo>
                    <a:pt x="0" y="0"/>
                  </a:moveTo>
                  <a:lnTo>
                    <a:pt x="138300" y="0"/>
                  </a:lnTo>
                  <a:lnTo>
                    <a:pt x="138300" y="138300"/>
                  </a:lnTo>
                  <a:lnTo>
                    <a:pt x="0" y="138300"/>
                  </a:lnTo>
                  <a:close/>
                </a:path>
              </a:pathLst>
            </a:custGeom>
            <a:solidFill>
              <a:srgbClr val="D9291A"/>
            </a:solidFill>
            <a:ln>
              <a:noFill/>
            </a:ln>
          </p:spPr>
        </p:sp>
        <p:sp>
          <p:nvSpPr>
            <p:cNvPr id="195" name="Google Shape;195;p18"/>
            <p:cNvSpPr txBox="1"/>
            <p:nvPr/>
          </p:nvSpPr>
          <p:spPr>
            <a:xfrm>
              <a:off x="0" y="0"/>
              <a:ext cx="138300" cy="13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6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" name="Google Shape;196;p18"/>
          <p:cNvSpPr txBox="1"/>
          <p:nvPr/>
        </p:nvSpPr>
        <p:spPr>
          <a:xfrm>
            <a:off x="726463" y="9379243"/>
            <a:ext cx="604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42">
                <a:solidFill>
                  <a:srgbClr val="D9291A"/>
                </a:solidFill>
                <a:latin typeface="Poppins Black"/>
                <a:ea typeface="Poppins Black"/>
                <a:cs typeface="Poppins Black"/>
                <a:sym typeface="Poppins Black"/>
              </a:rPr>
              <a:t>06</a:t>
            </a:r>
            <a:endParaRPr/>
          </a:p>
        </p:txBody>
      </p:sp>
      <p:sp>
        <p:nvSpPr>
          <p:cNvPr id="197" name="Google Shape;197;p18"/>
          <p:cNvSpPr txBox="1"/>
          <p:nvPr/>
        </p:nvSpPr>
        <p:spPr>
          <a:xfrm>
            <a:off x="1985923" y="1796986"/>
            <a:ext cx="60069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1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56">
                <a:latin typeface="Poppins"/>
                <a:ea typeface="Poppins"/>
                <a:cs typeface="Poppins"/>
                <a:sym typeface="Poppins"/>
              </a:rPr>
              <a:t>Modelo Lógico</a:t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16946640" y="9333302"/>
            <a:ext cx="564616" cy="564616"/>
          </a:xfrm>
          <a:custGeom>
            <a:rect b="b" l="l" r="r" t="t"/>
            <a:pathLst>
              <a:path extrusionOk="0" h="564616" w="564616">
                <a:moveTo>
                  <a:pt x="0" y="0"/>
                </a:moveTo>
                <a:lnTo>
                  <a:pt x="564616" y="0"/>
                </a:lnTo>
                <a:lnTo>
                  <a:pt x="564616" y="564616"/>
                </a:lnTo>
                <a:lnTo>
                  <a:pt x="0" y="5646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9" name="Google Shape;199;p18"/>
          <p:cNvSpPr txBox="1"/>
          <p:nvPr/>
        </p:nvSpPr>
        <p:spPr>
          <a:xfrm>
            <a:off x="6547625" y="3183350"/>
            <a:ext cx="5831700" cy="6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4. Produto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CREATE TABLE Produto (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    id_produto VARCHAR(36) PRIMARY KEY,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    nome VARCHAR(100) NOT NULL,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    preco DECIMAL(10, 2) NOT NULL,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    id_restaurante VARCHAR(36) NOT NULL,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    FOREIGN KEY (id_restaurante) REFERENCES Restaurante(id_restaurante)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300">
                <a:solidFill>
                  <a:schemeClr val="dk1"/>
                </a:solidFill>
              </a:rPr>
              <a:t>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5. Entregador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CREATE TABLE Entregador (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    id_entregador VARCHAR(36) PRIMARY KEY,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    nome VARCHAR(100) NOT NULL,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    veiculo VARCHAR(50)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300">
                <a:solidFill>
                  <a:schemeClr val="dk1"/>
                </a:solidFill>
              </a:rPr>
              <a:t>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6. Pedido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CREATE TABLE Pedido (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    id_pedido VARCHAR(36) PRIMARY KEY,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    data_hora DATETIME NOT NULL,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    status VARCHAR(20) NOT NULL,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    id_cliente VARCHAR(36) NOT NULL,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    id_restaurante VARCHAR(36) NOT NULL,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    id_entregador VARCHAR(36),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    FOREIGN KEY (id_cliente) REFERENCES Cliente(id_cliente),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    FOREIGN KEY (id_restaurante) REFERENCES Restaurante(id_restaurante),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    FOREIGN KEY (id_entregador) REFERENCES Entregador(id_entregador)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);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8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0" name="Google Shape;200;p18"/>
          <p:cNvSpPr txBox="1"/>
          <p:nvPr/>
        </p:nvSpPr>
        <p:spPr>
          <a:xfrm>
            <a:off x="1553795" y="3183340"/>
            <a:ext cx="6240300" cy="6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1. Cliente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CREATE TABLE Cliente (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    id_cliente VARCHAR(36) PRIMARY KEY,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    nome VARCHAR(100) NOT NULL,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    email VARCHAR(100) NOT NULL UNIQUE,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    telefone VARCHAR(15)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2. Endereço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CREATE TABLE Endereco (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    id_endereco VARCHAR(36) PRIMARY KEY,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    rua VARCHAR(100) NOT NULL,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    numero INT NOT NULL,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    cidade VARCHAR(50) NOT NULL,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    estado VARCHAR(50) NOT NULL,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    complemento VARCHAR(100),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    id_cliente VARCHAR(36) NOT NULL,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    FOREIGN KEY (id_cliente) REFERENCES Cliente(id_cliente)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3. Restaurante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CREATE TABLE Restaurante (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    id_restaurante VARCHAR(36) PRIMARY KEY,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    nome VARCHAR(100) NOT NULL,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    categoria VARCHAR(50),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    endereco VARCHAR(150)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chemeClr val="dk1"/>
                </a:solidFill>
              </a:rPr>
              <a:t>);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8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1" name="Google Shape;201;p18"/>
          <p:cNvSpPr/>
          <p:nvPr/>
        </p:nvSpPr>
        <p:spPr>
          <a:xfrm>
            <a:off x="726463" y="741302"/>
            <a:ext cx="604474" cy="352793"/>
          </a:xfrm>
          <a:custGeom>
            <a:rect b="b" l="l" r="r" t="t"/>
            <a:pathLst>
              <a:path extrusionOk="0" h="352793" w="604474">
                <a:moveTo>
                  <a:pt x="0" y="0"/>
                </a:moveTo>
                <a:lnTo>
                  <a:pt x="604474" y="0"/>
                </a:lnTo>
                <a:lnTo>
                  <a:pt x="604474" y="352793"/>
                </a:lnTo>
                <a:lnTo>
                  <a:pt x="0" y="3527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2" name="Google Shape;202;p18"/>
          <p:cNvSpPr/>
          <p:nvPr/>
        </p:nvSpPr>
        <p:spPr>
          <a:xfrm>
            <a:off x="16721530" y="736470"/>
            <a:ext cx="724916" cy="362458"/>
          </a:xfrm>
          <a:custGeom>
            <a:rect b="b" l="l" r="r" t="t"/>
            <a:pathLst>
              <a:path extrusionOk="0" h="362458" w="724916">
                <a:moveTo>
                  <a:pt x="0" y="0"/>
                </a:moveTo>
                <a:lnTo>
                  <a:pt x="724916" y="0"/>
                </a:lnTo>
                <a:lnTo>
                  <a:pt x="724916" y="362458"/>
                </a:lnTo>
                <a:lnTo>
                  <a:pt x="0" y="3624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03" name="Google Shape;203;p18"/>
          <p:cNvCxnSpPr/>
          <p:nvPr/>
        </p:nvCxnSpPr>
        <p:spPr>
          <a:xfrm>
            <a:off x="-866867" y="1404188"/>
            <a:ext cx="20364141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" name="Google Shape;204;p18"/>
          <p:cNvSpPr txBox="1"/>
          <p:nvPr/>
        </p:nvSpPr>
        <p:spPr>
          <a:xfrm>
            <a:off x="1532502" y="655933"/>
            <a:ext cx="1183527" cy="5235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52" u="none" cap="none" strike="noStrike">
                <a:solidFill>
                  <a:srgbClr val="D9291A"/>
                </a:solidFill>
                <a:latin typeface="Poppins"/>
                <a:ea typeface="Poppins"/>
                <a:cs typeface="Poppins"/>
                <a:sym typeface="Poppins"/>
              </a:rPr>
              <a:t>Express</a:t>
            </a:r>
            <a:endParaRPr/>
          </a:p>
          <a:p>
            <a:pPr indent="0" lvl="0" marL="0" marR="0" rtl="0" algn="l">
              <a:lnSpc>
                <a:spcPct val="107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52" u="none" cap="none" strike="noStrike">
                <a:solidFill>
                  <a:srgbClr val="D9291A"/>
                </a:solidFill>
                <a:latin typeface="Poppins"/>
                <a:ea typeface="Poppins"/>
                <a:cs typeface="Poppins"/>
                <a:sym typeface="Poppins"/>
              </a:rPr>
              <a:t>Food</a:t>
            </a:r>
            <a:endParaRPr/>
          </a:p>
        </p:txBody>
      </p:sp>
      <p:sp>
        <p:nvSpPr>
          <p:cNvPr id="205" name="Google Shape;205;p18"/>
          <p:cNvSpPr txBox="1"/>
          <p:nvPr/>
        </p:nvSpPr>
        <p:spPr>
          <a:xfrm>
            <a:off x="9642111" y="794633"/>
            <a:ext cx="1186675" cy="2651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Home</a:t>
            </a:r>
            <a:endParaRPr/>
          </a:p>
        </p:txBody>
      </p:sp>
      <p:sp>
        <p:nvSpPr>
          <p:cNvPr id="206" name="Google Shape;206;p18"/>
          <p:cNvSpPr txBox="1"/>
          <p:nvPr/>
        </p:nvSpPr>
        <p:spPr>
          <a:xfrm>
            <a:off x="11985808" y="794633"/>
            <a:ext cx="1908791" cy="2651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Sobre</a:t>
            </a:r>
            <a:endParaRPr/>
          </a:p>
        </p:txBody>
      </p:sp>
      <p:sp>
        <p:nvSpPr>
          <p:cNvPr id="207" name="Google Shape;207;p18"/>
          <p:cNvSpPr txBox="1"/>
          <p:nvPr/>
        </p:nvSpPr>
        <p:spPr>
          <a:xfrm>
            <a:off x="14355539" y="794633"/>
            <a:ext cx="1908791" cy="2651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Contato</a:t>
            </a:r>
            <a:endParaRPr/>
          </a:p>
        </p:txBody>
      </p:sp>
      <p:sp>
        <p:nvSpPr>
          <p:cNvPr id="208" name="Google Shape;208;p18"/>
          <p:cNvSpPr txBox="1"/>
          <p:nvPr/>
        </p:nvSpPr>
        <p:spPr>
          <a:xfrm>
            <a:off x="12679875" y="3183350"/>
            <a:ext cx="4658100" cy="51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7. Itens_Pedido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CREATE TABLE Itens_Pedido (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    id_item VARCHAR(36) PRIMARY KEY,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    id_pedido VARCHAR(36) NOT NULL,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    id_produto VARCHAR(36) NOT NULL,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    quantidade INT NOT NULL,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    FOREIGN KEY (id_pedido) REFERENCES Pedido(id_pedido),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    FOREIGN KEY (id_produto) REFERENCES Produto(id_produto)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);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8. Avaliação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CREATE TABLE Avaliacao (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    id_avaliacao VARCHAR(36) PRIMARY KEY,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    nota INT CHECK (nota BETWEEN 1 AND 5),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    comentario TEXT,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    id_pedido VARCHAR(36) NOT NULL,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    FOREIGN KEY (id_pedido) REFERENCES Pedido(id_pedido)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);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0E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9"/>
          <p:cNvGrpSpPr/>
          <p:nvPr/>
        </p:nvGrpSpPr>
        <p:grpSpPr>
          <a:xfrm>
            <a:off x="1028700" y="1976657"/>
            <a:ext cx="525111" cy="525111"/>
            <a:chOff x="0" y="0"/>
            <a:chExt cx="138300" cy="138300"/>
          </a:xfrm>
        </p:grpSpPr>
        <p:sp>
          <p:nvSpPr>
            <p:cNvPr id="214" name="Google Shape;214;p19"/>
            <p:cNvSpPr/>
            <p:nvPr/>
          </p:nvSpPr>
          <p:spPr>
            <a:xfrm>
              <a:off x="0" y="0"/>
              <a:ext cx="138300" cy="138300"/>
            </a:xfrm>
            <a:custGeom>
              <a:rect b="b" l="l" r="r" t="t"/>
              <a:pathLst>
                <a:path extrusionOk="0" h="138300" w="138300">
                  <a:moveTo>
                    <a:pt x="0" y="0"/>
                  </a:moveTo>
                  <a:lnTo>
                    <a:pt x="138300" y="0"/>
                  </a:lnTo>
                  <a:lnTo>
                    <a:pt x="138300" y="138300"/>
                  </a:lnTo>
                  <a:lnTo>
                    <a:pt x="0" y="138300"/>
                  </a:lnTo>
                  <a:close/>
                </a:path>
              </a:pathLst>
            </a:custGeom>
            <a:solidFill>
              <a:srgbClr val="D9291A"/>
            </a:solidFill>
            <a:ln>
              <a:noFill/>
            </a:ln>
          </p:spPr>
        </p:sp>
        <p:sp>
          <p:nvSpPr>
            <p:cNvPr id="215" name="Google Shape;215;p19"/>
            <p:cNvSpPr txBox="1"/>
            <p:nvPr/>
          </p:nvSpPr>
          <p:spPr>
            <a:xfrm>
              <a:off x="0" y="0"/>
              <a:ext cx="138300" cy="13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6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19"/>
          <p:cNvSpPr txBox="1"/>
          <p:nvPr/>
        </p:nvSpPr>
        <p:spPr>
          <a:xfrm>
            <a:off x="726463" y="9379243"/>
            <a:ext cx="604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42">
                <a:solidFill>
                  <a:srgbClr val="D9291A"/>
                </a:solidFill>
                <a:latin typeface="Poppins Black"/>
                <a:ea typeface="Poppins Black"/>
                <a:cs typeface="Poppins Black"/>
                <a:sym typeface="Poppins Black"/>
              </a:rPr>
              <a:t>07</a:t>
            </a:r>
            <a:endParaRPr/>
          </a:p>
        </p:txBody>
      </p:sp>
      <p:sp>
        <p:nvSpPr>
          <p:cNvPr id="217" name="Google Shape;217;p19"/>
          <p:cNvSpPr txBox="1"/>
          <p:nvPr/>
        </p:nvSpPr>
        <p:spPr>
          <a:xfrm>
            <a:off x="1985923" y="1796986"/>
            <a:ext cx="60069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1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56">
                <a:latin typeface="Poppins"/>
                <a:ea typeface="Poppins"/>
                <a:cs typeface="Poppins"/>
                <a:sym typeface="Poppins"/>
              </a:rPr>
              <a:t>Índices</a:t>
            </a:r>
            <a:endParaRPr/>
          </a:p>
        </p:txBody>
      </p:sp>
      <p:sp>
        <p:nvSpPr>
          <p:cNvPr id="218" name="Google Shape;218;p19"/>
          <p:cNvSpPr/>
          <p:nvPr/>
        </p:nvSpPr>
        <p:spPr>
          <a:xfrm>
            <a:off x="16946640" y="9333302"/>
            <a:ext cx="564616" cy="564616"/>
          </a:xfrm>
          <a:custGeom>
            <a:rect b="b" l="l" r="r" t="t"/>
            <a:pathLst>
              <a:path extrusionOk="0" h="564616" w="564616">
                <a:moveTo>
                  <a:pt x="0" y="0"/>
                </a:moveTo>
                <a:lnTo>
                  <a:pt x="564616" y="0"/>
                </a:lnTo>
                <a:lnTo>
                  <a:pt x="564616" y="564616"/>
                </a:lnTo>
                <a:lnTo>
                  <a:pt x="0" y="5646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9" name="Google Shape;219;p19"/>
          <p:cNvSpPr txBox="1"/>
          <p:nvPr/>
        </p:nvSpPr>
        <p:spPr>
          <a:xfrm>
            <a:off x="1553800" y="3183350"/>
            <a:ext cx="14413800" cy="6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</a:rPr>
              <a:t>-- Índice único no campo email para garantir a unicidade dos registros de email e otimizar as consultas por email.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2100">
                <a:solidFill>
                  <a:srgbClr val="38761D"/>
                </a:solidFill>
              </a:rPr>
              <a:t>CREATE UNIQUE INDEX idx_cliente_email ON Cliente(email);</a:t>
            </a:r>
            <a:endParaRPr b="1" i="1"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</a:rPr>
              <a:t>-- Índice comum no campo telefone para facilitar e acelerar consultas que utilizem o telefone como critério de busca.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2100">
                <a:solidFill>
                  <a:srgbClr val="38761D"/>
                </a:solidFill>
              </a:rPr>
              <a:t>CREATE INDEX idx_cliente_telefone ON Cliente(telefone);</a:t>
            </a:r>
            <a:endParaRPr b="1" i="1"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</a:rPr>
              <a:t>-- Índice no campo data_hora para otimizar consultas por período, como pedidos realizados em uma data ou intervalo específico.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2100">
                <a:solidFill>
                  <a:srgbClr val="38761D"/>
                </a:solidFill>
              </a:rPr>
              <a:t>CREATE INDEX idx_pedido_data ON Pedido(data_hora);</a:t>
            </a:r>
            <a:endParaRPr b="1" i="1"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</a:rPr>
              <a:t>-- Índice no campo nome para melhorar a performance nas buscas por nome de produto, especialmente em operações de listagem e pesquisa.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2100">
                <a:solidFill>
                  <a:srgbClr val="38761D"/>
                </a:solidFill>
              </a:rPr>
              <a:t>CREATE INDEX idx_produto_nome ON Produto(nome);</a:t>
            </a:r>
            <a:endParaRPr b="1" i="1"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220" name="Google Shape;220;p19"/>
          <p:cNvSpPr/>
          <p:nvPr/>
        </p:nvSpPr>
        <p:spPr>
          <a:xfrm>
            <a:off x="726463" y="741302"/>
            <a:ext cx="604474" cy="352793"/>
          </a:xfrm>
          <a:custGeom>
            <a:rect b="b" l="l" r="r" t="t"/>
            <a:pathLst>
              <a:path extrusionOk="0" h="352793" w="604474">
                <a:moveTo>
                  <a:pt x="0" y="0"/>
                </a:moveTo>
                <a:lnTo>
                  <a:pt x="604474" y="0"/>
                </a:lnTo>
                <a:lnTo>
                  <a:pt x="604474" y="352793"/>
                </a:lnTo>
                <a:lnTo>
                  <a:pt x="0" y="3527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1" name="Google Shape;221;p19"/>
          <p:cNvSpPr/>
          <p:nvPr/>
        </p:nvSpPr>
        <p:spPr>
          <a:xfrm>
            <a:off x="16721530" y="736470"/>
            <a:ext cx="724916" cy="362458"/>
          </a:xfrm>
          <a:custGeom>
            <a:rect b="b" l="l" r="r" t="t"/>
            <a:pathLst>
              <a:path extrusionOk="0" h="362458" w="724916">
                <a:moveTo>
                  <a:pt x="0" y="0"/>
                </a:moveTo>
                <a:lnTo>
                  <a:pt x="724916" y="0"/>
                </a:lnTo>
                <a:lnTo>
                  <a:pt x="724916" y="362458"/>
                </a:lnTo>
                <a:lnTo>
                  <a:pt x="0" y="3624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22" name="Google Shape;222;p19"/>
          <p:cNvCxnSpPr/>
          <p:nvPr/>
        </p:nvCxnSpPr>
        <p:spPr>
          <a:xfrm>
            <a:off x="-866867" y="1404188"/>
            <a:ext cx="20364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" name="Google Shape;223;p19"/>
          <p:cNvSpPr txBox="1"/>
          <p:nvPr/>
        </p:nvSpPr>
        <p:spPr>
          <a:xfrm>
            <a:off x="1532502" y="655933"/>
            <a:ext cx="11835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52" u="none" cap="none" strike="noStrike">
                <a:solidFill>
                  <a:srgbClr val="D9291A"/>
                </a:solidFill>
                <a:latin typeface="Poppins"/>
                <a:ea typeface="Poppins"/>
                <a:cs typeface="Poppins"/>
                <a:sym typeface="Poppins"/>
              </a:rPr>
              <a:t>Express</a:t>
            </a:r>
            <a:endParaRPr/>
          </a:p>
          <a:p>
            <a:pPr indent="0" lvl="0" marL="0" marR="0" rtl="0" algn="l">
              <a:lnSpc>
                <a:spcPct val="107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52" u="none" cap="none" strike="noStrike">
                <a:solidFill>
                  <a:srgbClr val="D9291A"/>
                </a:solidFill>
                <a:latin typeface="Poppins"/>
                <a:ea typeface="Poppins"/>
                <a:cs typeface="Poppins"/>
                <a:sym typeface="Poppins"/>
              </a:rPr>
              <a:t>Food</a:t>
            </a:r>
            <a:endParaRPr/>
          </a:p>
        </p:txBody>
      </p:sp>
      <p:sp>
        <p:nvSpPr>
          <p:cNvPr id="224" name="Google Shape;224;p19"/>
          <p:cNvSpPr txBox="1"/>
          <p:nvPr/>
        </p:nvSpPr>
        <p:spPr>
          <a:xfrm>
            <a:off x="9642111" y="794633"/>
            <a:ext cx="11868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Home</a:t>
            </a:r>
            <a:endParaRPr/>
          </a:p>
        </p:txBody>
      </p:sp>
      <p:sp>
        <p:nvSpPr>
          <p:cNvPr id="225" name="Google Shape;225;p19"/>
          <p:cNvSpPr txBox="1"/>
          <p:nvPr/>
        </p:nvSpPr>
        <p:spPr>
          <a:xfrm>
            <a:off x="11985808" y="794633"/>
            <a:ext cx="1908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Sobre</a:t>
            </a:r>
            <a:endParaRPr/>
          </a:p>
        </p:txBody>
      </p:sp>
      <p:sp>
        <p:nvSpPr>
          <p:cNvPr id="226" name="Google Shape;226;p19"/>
          <p:cNvSpPr txBox="1"/>
          <p:nvPr/>
        </p:nvSpPr>
        <p:spPr>
          <a:xfrm>
            <a:off x="14355539" y="794633"/>
            <a:ext cx="1908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Contato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0E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0"/>
          <p:cNvGrpSpPr/>
          <p:nvPr/>
        </p:nvGrpSpPr>
        <p:grpSpPr>
          <a:xfrm>
            <a:off x="1028700" y="1976657"/>
            <a:ext cx="525111" cy="525111"/>
            <a:chOff x="0" y="0"/>
            <a:chExt cx="138300" cy="138300"/>
          </a:xfrm>
        </p:grpSpPr>
        <p:sp>
          <p:nvSpPr>
            <p:cNvPr id="232" name="Google Shape;232;p20"/>
            <p:cNvSpPr/>
            <p:nvPr/>
          </p:nvSpPr>
          <p:spPr>
            <a:xfrm>
              <a:off x="0" y="0"/>
              <a:ext cx="138300" cy="138300"/>
            </a:xfrm>
            <a:custGeom>
              <a:rect b="b" l="l" r="r" t="t"/>
              <a:pathLst>
                <a:path extrusionOk="0" h="138300" w="138300">
                  <a:moveTo>
                    <a:pt x="0" y="0"/>
                  </a:moveTo>
                  <a:lnTo>
                    <a:pt x="138300" y="0"/>
                  </a:lnTo>
                  <a:lnTo>
                    <a:pt x="138300" y="138300"/>
                  </a:lnTo>
                  <a:lnTo>
                    <a:pt x="0" y="138300"/>
                  </a:lnTo>
                  <a:close/>
                </a:path>
              </a:pathLst>
            </a:custGeom>
            <a:solidFill>
              <a:srgbClr val="D9291A"/>
            </a:solidFill>
            <a:ln>
              <a:noFill/>
            </a:ln>
          </p:spPr>
        </p:sp>
        <p:sp>
          <p:nvSpPr>
            <p:cNvPr id="233" name="Google Shape;233;p20"/>
            <p:cNvSpPr txBox="1"/>
            <p:nvPr/>
          </p:nvSpPr>
          <p:spPr>
            <a:xfrm>
              <a:off x="0" y="0"/>
              <a:ext cx="138300" cy="13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6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20"/>
          <p:cNvSpPr txBox="1"/>
          <p:nvPr/>
        </p:nvSpPr>
        <p:spPr>
          <a:xfrm>
            <a:off x="726463" y="9379243"/>
            <a:ext cx="604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42">
                <a:solidFill>
                  <a:srgbClr val="D9291A"/>
                </a:solidFill>
                <a:latin typeface="Poppins Black"/>
                <a:ea typeface="Poppins Black"/>
                <a:cs typeface="Poppins Black"/>
                <a:sym typeface="Poppins Black"/>
              </a:rPr>
              <a:t>07</a:t>
            </a:r>
            <a:endParaRPr/>
          </a:p>
        </p:txBody>
      </p:sp>
      <p:sp>
        <p:nvSpPr>
          <p:cNvPr id="235" name="Google Shape;235;p20"/>
          <p:cNvSpPr txBox="1"/>
          <p:nvPr/>
        </p:nvSpPr>
        <p:spPr>
          <a:xfrm>
            <a:off x="1985923" y="1796986"/>
            <a:ext cx="60069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1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56">
                <a:latin typeface="Poppins"/>
                <a:ea typeface="Poppins"/>
                <a:cs typeface="Poppins"/>
                <a:sym typeface="Poppins"/>
              </a:rPr>
              <a:t>Dados</a:t>
            </a:r>
            <a:endParaRPr/>
          </a:p>
        </p:txBody>
      </p:sp>
      <p:sp>
        <p:nvSpPr>
          <p:cNvPr id="236" name="Google Shape;236;p20"/>
          <p:cNvSpPr/>
          <p:nvPr/>
        </p:nvSpPr>
        <p:spPr>
          <a:xfrm>
            <a:off x="16946640" y="9333302"/>
            <a:ext cx="564616" cy="564616"/>
          </a:xfrm>
          <a:custGeom>
            <a:rect b="b" l="l" r="r" t="t"/>
            <a:pathLst>
              <a:path extrusionOk="0" h="564616" w="564616">
                <a:moveTo>
                  <a:pt x="0" y="0"/>
                </a:moveTo>
                <a:lnTo>
                  <a:pt x="564616" y="0"/>
                </a:lnTo>
                <a:lnTo>
                  <a:pt x="564616" y="564616"/>
                </a:lnTo>
                <a:lnTo>
                  <a:pt x="0" y="5646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7" name="Google Shape;237;p20"/>
          <p:cNvSpPr/>
          <p:nvPr/>
        </p:nvSpPr>
        <p:spPr>
          <a:xfrm>
            <a:off x="726463" y="741302"/>
            <a:ext cx="604474" cy="352793"/>
          </a:xfrm>
          <a:custGeom>
            <a:rect b="b" l="l" r="r" t="t"/>
            <a:pathLst>
              <a:path extrusionOk="0" h="352793" w="604474">
                <a:moveTo>
                  <a:pt x="0" y="0"/>
                </a:moveTo>
                <a:lnTo>
                  <a:pt x="604474" y="0"/>
                </a:lnTo>
                <a:lnTo>
                  <a:pt x="604474" y="352793"/>
                </a:lnTo>
                <a:lnTo>
                  <a:pt x="0" y="3527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8" name="Google Shape;238;p20"/>
          <p:cNvSpPr/>
          <p:nvPr/>
        </p:nvSpPr>
        <p:spPr>
          <a:xfrm>
            <a:off x="16721530" y="736470"/>
            <a:ext cx="724916" cy="362458"/>
          </a:xfrm>
          <a:custGeom>
            <a:rect b="b" l="l" r="r" t="t"/>
            <a:pathLst>
              <a:path extrusionOk="0" h="362458" w="724916">
                <a:moveTo>
                  <a:pt x="0" y="0"/>
                </a:moveTo>
                <a:lnTo>
                  <a:pt x="724916" y="0"/>
                </a:lnTo>
                <a:lnTo>
                  <a:pt x="724916" y="362458"/>
                </a:lnTo>
                <a:lnTo>
                  <a:pt x="0" y="3624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39" name="Google Shape;239;p20"/>
          <p:cNvCxnSpPr/>
          <p:nvPr/>
        </p:nvCxnSpPr>
        <p:spPr>
          <a:xfrm>
            <a:off x="-866867" y="1404188"/>
            <a:ext cx="20364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" name="Google Shape;240;p20"/>
          <p:cNvSpPr txBox="1"/>
          <p:nvPr/>
        </p:nvSpPr>
        <p:spPr>
          <a:xfrm>
            <a:off x="1532502" y="655933"/>
            <a:ext cx="11835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52" u="none" cap="none" strike="noStrike">
                <a:solidFill>
                  <a:srgbClr val="D9291A"/>
                </a:solidFill>
                <a:latin typeface="Poppins"/>
                <a:ea typeface="Poppins"/>
                <a:cs typeface="Poppins"/>
                <a:sym typeface="Poppins"/>
              </a:rPr>
              <a:t>Express</a:t>
            </a:r>
            <a:endParaRPr/>
          </a:p>
          <a:p>
            <a:pPr indent="0" lvl="0" marL="0" marR="0" rtl="0" algn="l">
              <a:lnSpc>
                <a:spcPct val="107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52" u="none" cap="none" strike="noStrike">
                <a:solidFill>
                  <a:srgbClr val="D9291A"/>
                </a:solidFill>
                <a:latin typeface="Poppins"/>
                <a:ea typeface="Poppins"/>
                <a:cs typeface="Poppins"/>
                <a:sym typeface="Poppins"/>
              </a:rPr>
              <a:t>Food</a:t>
            </a:r>
            <a:endParaRPr/>
          </a:p>
        </p:txBody>
      </p:sp>
      <p:sp>
        <p:nvSpPr>
          <p:cNvPr id="241" name="Google Shape;241;p20"/>
          <p:cNvSpPr txBox="1"/>
          <p:nvPr/>
        </p:nvSpPr>
        <p:spPr>
          <a:xfrm>
            <a:off x="9642111" y="794633"/>
            <a:ext cx="11868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Home</a:t>
            </a:r>
            <a:endParaRPr/>
          </a:p>
        </p:txBody>
      </p:sp>
      <p:sp>
        <p:nvSpPr>
          <p:cNvPr id="242" name="Google Shape;242;p20"/>
          <p:cNvSpPr txBox="1"/>
          <p:nvPr/>
        </p:nvSpPr>
        <p:spPr>
          <a:xfrm>
            <a:off x="11985808" y="794633"/>
            <a:ext cx="1908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Sobre</a:t>
            </a:r>
            <a:endParaRPr/>
          </a:p>
        </p:txBody>
      </p:sp>
      <p:sp>
        <p:nvSpPr>
          <p:cNvPr id="243" name="Google Shape;243;p20"/>
          <p:cNvSpPr txBox="1"/>
          <p:nvPr/>
        </p:nvSpPr>
        <p:spPr>
          <a:xfrm>
            <a:off x="14355539" y="794633"/>
            <a:ext cx="1908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Contato</a:t>
            </a:r>
            <a:endParaRPr/>
          </a:p>
        </p:txBody>
      </p:sp>
      <p:sp>
        <p:nvSpPr>
          <p:cNvPr id="244" name="Google Shape;244;p20"/>
          <p:cNvSpPr txBox="1"/>
          <p:nvPr/>
        </p:nvSpPr>
        <p:spPr>
          <a:xfrm>
            <a:off x="1553800" y="3183350"/>
            <a:ext cx="14413800" cy="51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</a:rPr>
              <a:t>-- Para formar a base de dados, foi utilizado script gerado pelo Perplexity, inserindo 100 exemplos em cada tabela. 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2100">
                <a:solidFill>
                  <a:srgbClr val="38761D"/>
                </a:solidFill>
              </a:rPr>
              <a:t>INSERT INTO Cliente (id_cliente, nome, email, telefone)</a:t>
            </a:r>
            <a:endParaRPr b="1" i="1"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2100">
                <a:solidFill>
                  <a:srgbClr val="38761D"/>
                </a:solidFill>
              </a:rPr>
              <a:t>SELECT</a:t>
            </a:r>
            <a:endParaRPr b="1" i="1"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2100">
                <a:solidFill>
                  <a:srgbClr val="38761D"/>
                </a:solidFill>
              </a:rPr>
              <a:t>    uuid_generate_v4(),</a:t>
            </a:r>
            <a:endParaRPr b="1" i="1"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2100">
                <a:solidFill>
                  <a:srgbClr val="38761D"/>
                </a:solidFill>
              </a:rPr>
              <a:t>    'Cliente ' || g,</a:t>
            </a:r>
            <a:endParaRPr b="1" i="1"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2100">
                <a:solidFill>
                  <a:srgbClr val="38761D"/>
                </a:solidFill>
              </a:rPr>
              <a:t>    'cliente' || g || '@exemplo.com',</a:t>
            </a:r>
            <a:endParaRPr b="1" i="1"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2100">
                <a:solidFill>
                  <a:srgbClr val="38761D"/>
                </a:solidFill>
              </a:rPr>
              <a:t>    '(' || (10 + (g % 90)) || ') 9' || lpad(((900 + (g * 37) % 1000)::text), 3, '0') || '-' || lpad(((1000 + (g * 73) % 9000)::text), 4, '0')</a:t>
            </a:r>
            <a:endParaRPr b="1" i="1"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2100">
                <a:solidFill>
                  <a:srgbClr val="38761D"/>
                </a:solidFill>
              </a:rPr>
              <a:t>FROM generate_series(1,100) AS s(g);</a:t>
            </a:r>
            <a:endParaRPr b="1" i="1"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2100">
                <a:solidFill>
                  <a:srgbClr val="38761D"/>
                </a:solidFill>
              </a:rPr>
              <a:t>;</a:t>
            </a:r>
            <a:endParaRPr b="1" i="1"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0E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"/>
          <p:cNvSpPr txBox="1"/>
          <p:nvPr/>
        </p:nvSpPr>
        <p:spPr>
          <a:xfrm>
            <a:off x="1553800" y="3183350"/>
            <a:ext cx="157404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900">
                <a:solidFill>
                  <a:srgbClr val="595959"/>
                </a:solidFill>
              </a:rPr>
              <a:t>Divisão de tarefas: </a:t>
            </a:r>
            <a:r>
              <a:rPr lang="en-US" sz="2900">
                <a:solidFill>
                  <a:srgbClr val="595959"/>
                </a:solidFill>
              </a:rPr>
              <a:t>Utilizado para divisão das etapas e tarefas entre os membros do grupo, escrever a introdução e criar o slide introdutório desta apresentação.</a:t>
            </a:r>
            <a:endParaRPr sz="2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900">
                <a:solidFill>
                  <a:srgbClr val="595959"/>
                </a:solidFill>
              </a:rPr>
              <a:t>Modelagem ER e Modelo Lógico:</a:t>
            </a:r>
            <a:r>
              <a:rPr lang="en-US" sz="2900">
                <a:solidFill>
                  <a:srgbClr val="595959"/>
                </a:solidFill>
              </a:rPr>
              <a:t> ChatGPT foi utilizado para criar os diagramas do Modelo ER e, posteriormente, o Modelo Lógico em SQL. </a:t>
            </a:r>
            <a:endParaRPr sz="2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900">
                <a:solidFill>
                  <a:srgbClr val="595959"/>
                </a:solidFill>
              </a:rPr>
              <a:t>Implementação do Script do Banco de Dados: </a:t>
            </a:r>
            <a:r>
              <a:rPr lang="en-US" sz="2900">
                <a:solidFill>
                  <a:srgbClr val="595959"/>
                </a:solidFill>
              </a:rPr>
              <a:t>Perplexity foi utilizado para popular as tabelas criadas pelo GPT.</a:t>
            </a:r>
            <a:endParaRPr sz="29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124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</p:txBody>
      </p:sp>
      <p:grpSp>
        <p:nvGrpSpPr>
          <p:cNvPr id="250" name="Google Shape;250;p21"/>
          <p:cNvGrpSpPr/>
          <p:nvPr/>
        </p:nvGrpSpPr>
        <p:grpSpPr>
          <a:xfrm>
            <a:off x="1028700" y="1976657"/>
            <a:ext cx="525111" cy="525111"/>
            <a:chOff x="0" y="0"/>
            <a:chExt cx="138300" cy="138300"/>
          </a:xfrm>
        </p:grpSpPr>
        <p:sp>
          <p:nvSpPr>
            <p:cNvPr id="251" name="Google Shape;251;p21"/>
            <p:cNvSpPr/>
            <p:nvPr/>
          </p:nvSpPr>
          <p:spPr>
            <a:xfrm>
              <a:off x="0" y="0"/>
              <a:ext cx="138300" cy="138300"/>
            </a:xfrm>
            <a:custGeom>
              <a:rect b="b" l="l" r="r" t="t"/>
              <a:pathLst>
                <a:path extrusionOk="0" h="138300" w="138300">
                  <a:moveTo>
                    <a:pt x="0" y="0"/>
                  </a:moveTo>
                  <a:lnTo>
                    <a:pt x="138300" y="0"/>
                  </a:lnTo>
                  <a:lnTo>
                    <a:pt x="138300" y="138300"/>
                  </a:lnTo>
                  <a:lnTo>
                    <a:pt x="0" y="138300"/>
                  </a:lnTo>
                  <a:close/>
                </a:path>
              </a:pathLst>
            </a:custGeom>
            <a:solidFill>
              <a:srgbClr val="D9291A"/>
            </a:solidFill>
            <a:ln>
              <a:noFill/>
            </a:ln>
          </p:spPr>
        </p:sp>
        <p:sp>
          <p:nvSpPr>
            <p:cNvPr id="252" name="Google Shape;252;p21"/>
            <p:cNvSpPr txBox="1"/>
            <p:nvPr/>
          </p:nvSpPr>
          <p:spPr>
            <a:xfrm>
              <a:off x="0" y="0"/>
              <a:ext cx="138300" cy="13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6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3" name="Google Shape;253;p21"/>
          <p:cNvSpPr txBox="1"/>
          <p:nvPr/>
        </p:nvSpPr>
        <p:spPr>
          <a:xfrm>
            <a:off x="726463" y="9379243"/>
            <a:ext cx="6045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42">
                <a:solidFill>
                  <a:srgbClr val="D9291A"/>
                </a:solidFill>
                <a:latin typeface="Poppins Black"/>
                <a:ea typeface="Poppins Black"/>
                <a:cs typeface="Poppins Black"/>
                <a:sym typeface="Poppins Black"/>
              </a:rPr>
              <a:t>08</a:t>
            </a:r>
            <a:endParaRPr/>
          </a:p>
        </p:txBody>
      </p:sp>
      <p:sp>
        <p:nvSpPr>
          <p:cNvPr id="254" name="Google Shape;254;p21"/>
          <p:cNvSpPr txBox="1"/>
          <p:nvPr/>
        </p:nvSpPr>
        <p:spPr>
          <a:xfrm>
            <a:off x="1985923" y="1796986"/>
            <a:ext cx="6006900" cy="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1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456">
                <a:latin typeface="Poppins"/>
                <a:ea typeface="Poppins"/>
                <a:cs typeface="Poppins"/>
                <a:sym typeface="Poppins"/>
              </a:rPr>
              <a:t>Uso da IA</a:t>
            </a: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16946640" y="9333302"/>
            <a:ext cx="564616" cy="564616"/>
          </a:xfrm>
          <a:custGeom>
            <a:rect b="b" l="l" r="r" t="t"/>
            <a:pathLst>
              <a:path extrusionOk="0" h="564616" w="564616">
                <a:moveTo>
                  <a:pt x="0" y="0"/>
                </a:moveTo>
                <a:lnTo>
                  <a:pt x="564616" y="0"/>
                </a:lnTo>
                <a:lnTo>
                  <a:pt x="564616" y="564616"/>
                </a:lnTo>
                <a:lnTo>
                  <a:pt x="0" y="5646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6" name="Google Shape;256;p21"/>
          <p:cNvSpPr/>
          <p:nvPr/>
        </p:nvSpPr>
        <p:spPr>
          <a:xfrm>
            <a:off x="726463" y="741302"/>
            <a:ext cx="604474" cy="352793"/>
          </a:xfrm>
          <a:custGeom>
            <a:rect b="b" l="l" r="r" t="t"/>
            <a:pathLst>
              <a:path extrusionOk="0" h="352793" w="604474">
                <a:moveTo>
                  <a:pt x="0" y="0"/>
                </a:moveTo>
                <a:lnTo>
                  <a:pt x="604474" y="0"/>
                </a:lnTo>
                <a:lnTo>
                  <a:pt x="604474" y="352793"/>
                </a:lnTo>
                <a:lnTo>
                  <a:pt x="0" y="3527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7" name="Google Shape;257;p21"/>
          <p:cNvSpPr/>
          <p:nvPr/>
        </p:nvSpPr>
        <p:spPr>
          <a:xfrm>
            <a:off x="16721530" y="736470"/>
            <a:ext cx="724916" cy="362458"/>
          </a:xfrm>
          <a:custGeom>
            <a:rect b="b" l="l" r="r" t="t"/>
            <a:pathLst>
              <a:path extrusionOk="0" h="362458" w="724916">
                <a:moveTo>
                  <a:pt x="0" y="0"/>
                </a:moveTo>
                <a:lnTo>
                  <a:pt x="724916" y="0"/>
                </a:lnTo>
                <a:lnTo>
                  <a:pt x="724916" y="362458"/>
                </a:lnTo>
                <a:lnTo>
                  <a:pt x="0" y="3624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58" name="Google Shape;258;p21"/>
          <p:cNvCxnSpPr/>
          <p:nvPr/>
        </p:nvCxnSpPr>
        <p:spPr>
          <a:xfrm>
            <a:off x="-866867" y="1404188"/>
            <a:ext cx="20364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9" name="Google Shape;259;p21"/>
          <p:cNvSpPr txBox="1"/>
          <p:nvPr/>
        </p:nvSpPr>
        <p:spPr>
          <a:xfrm>
            <a:off x="1532502" y="655933"/>
            <a:ext cx="11835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52" u="none" cap="none" strike="noStrike">
                <a:solidFill>
                  <a:srgbClr val="D9291A"/>
                </a:solidFill>
                <a:latin typeface="Poppins"/>
                <a:ea typeface="Poppins"/>
                <a:cs typeface="Poppins"/>
                <a:sym typeface="Poppins"/>
              </a:rPr>
              <a:t>Express</a:t>
            </a:r>
            <a:endParaRPr/>
          </a:p>
          <a:p>
            <a:pPr indent="0" lvl="0" marL="0" marR="0" rtl="0" algn="l">
              <a:lnSpc>
                <a:spcPct val="107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52" u="none" cap="none" strike="noStrike">
                <a:solidFill>
                  <a:srgbClr val="D9291A"/>
                </a:solidFill>
                <a:latin typeface="Poppins"/>
                <a:ea typeface="Poppins"/>
                <a:cs typeface="Poppins"/>
                <a:sym typeface="Poppins"/>
              </a:rPr>
              <a:t>Food</a:t>
            </a:r>
            <a:endParaRPr/>
          </a:p>
        </p:txBody>
      </p:sp>
      <p:sp>
        <p:nvSpPr>
          <p:cNvPr id="260" name="Google Shape;260;p21"/>
          <p:cNvSpPr txBox="1"/>
          <p:nvPr/>
        </p:nvSpPr>
        <p:spPr>
          <a:xfrm>
            <a:off x="9642111" y="794633"/>
            <a:ext cx="11868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Home</a:t>
            </a:r>
            <a:endParaRPr/>
          </a:p>
        </p:txBody>
      </p:sp>
      <p:sp>
        <p:nvSpPr>
          <p:cNvPr id="261" name="Google Shape;261;p21"/>
          <p:cNvSpPr txBox="1"/>
          <p:nvPr/>
        </p:nvSpPr>
        <p:spPr>
          <a:xfrm>
            <a:off x="11985808" y="794633"/>
            <a:ext cx="1908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Sobre</a:t>
            </a:r>
            <a:endParaRPr/>
          </a:p>
        </p:txBody>
      </p:sp>
      <p:sp>
        <p:nvSpPr>
          <p:cNvPr id="262" name="Google Shape;262;p21"/>
          <p:cNvSpPr txBox="1"/>
          <p:nvPr/>
        </p:nvSpPr>
        <p:spPr>
          <a:xfrm>
            <a:off x="14355539" y="794633"/>
            <a:ext cx="1908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75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Contato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